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84" r:id="rId2"/>
    <p:sldMasterId id="2147483708" r:id="rId3"/>
  </p:sldMasterIdLst>
  <p:notesMasterIdLst>
    <p:notesMasterId r:id="rId88"/>
  </p:notesMasterIdLst>
  <p:handoutMasterIdLst>
    <p:handoutMasterId r:id="rId89"/>
  </p:handoutMasterIdLst>
  <p:sldIdLst>
    <p:sldId id="308" r:id="rId4"/>
    <p:sldId id="447" r:id="rId5"/>
    <p:sldId id="309" r:id="rId6"/>
    <p:sldId id="310" r:id="rId7"/>
    <p:sldId id="384" r:id="rId8"/>
    <p:sldId id="385" r:id="rId9"/>
    <p:sldId id="386" r:id="rId10"/>
    <p:sldId id="520" r:id="rId11"/>
    <p:sldId id="446" r:id="rId12"/>
    <p:sldId id="445" r:id="rId13"/>
    <p:sldId id="443" r:id="rId14"/>
    <p:sldId id="451" r:id="rId15"/>
    <p:sldId id="442" r:id="rId16"/>
    <p:sldId id="521" r:id="rId17"/>
    <p:sldId id="346" r:id="rId18"/>
    <p:sldId id="448" r:id="rId19"/>
    <p:sldId id="450" r:id="rId20"/>
    <p:sldId id="522" r:id="rId21"/>
    <p:sldId id="342" r:id="rId22"/>
    <p:sldId id="344" r:id="rId23"/>
    <p:sldId id="317" r:id="rId24"/>
    <p:sldId id="326" r:id="rId25"/>
    <p:sldId id="393" r:id="rId26"/>
    <p:sldId id="465" r:id="rId27"/>
    <p:sldId id="449" r:id="rId28"/>
    <p:sldId id="350" r:id="rId29"/>
    <p:sldId id="343" r:id="rId30"/>
    <p:sldId id="416" r:id="rId31"/>
    <p:sldId id="415" r:id="rId32"/>
    <p:sldId id="419" r:id="rId33"/>
    <p:sldId id="418" r:id="rId34"/>
    <p:sldId id="380" r:id="rId35"/>
    <p:sldId id="421" r:id="rId36"/>
    <p:sldId id="492" r:id="rId37"/>
    <p:sldId id="411" r:id="rId38"/>
    <p:sldId id="467" r:id="rId39"/>
    <p:sldId id="405" r:id="rId40"/>
    <p:sldId id="404" r:id="rId41"/>
    <p:sldId id="413" r:id="rId42"/>
    <p:sldId id="457" r:id="rId43"/>
    <p:sldId id="498" r:id="rId44"/>
    <p:sldId id="458" r:id="rId45"/>
    <p:sldId id="459" r:id="rId46"/>
    <p:sldId id="460" r:id="rId47"/>
    <p:sldId id="461" r:id="rId48"/>
    <p:sldId id="462" r:id="rId49"/>
    <p:sldId id="463" r:id="rId50"/>
    <p:sldId id="464" r:id="rId51"/>
    <p:sldId id="382" r:id="rId52"/>
    <p:sldId id="493" r:id="rId53"/>
    <p:sldId id="362" r:id="rId54"/>
    <p:sldId id="426" r:id="rId55"/>
    <p:sldId id="425" r:id="rId56"/>
    <p:sldId id="422" r:id="rId57"/>
    <p:sldId id="424" r:id="rId58"/>
    <p:sldId id="423" r:id="rId59"/>
    <p:sldId id="372" r:id="rId60"/>
    <p:sldId id="363" r:id="rId61"/>
    <p:sldId id="494" r:id="rId62"/>
    <p:sldId id="516" r:id="rId63"/>
    <p:sldId id="517" r:id="rId64"/>
    <p:sldId id="518" r:id="rId65"/>
    <p:sldId id="365" r:id="rId66"/>
    <p:sldId id="495" r:id="rId67"/>
    <p:sldId id="507" r:id="rId68"/>
    <p:sldId id="508" r:id="rId69"/>
    <p:sldId id="509" r:id="rId70"/>
    <p:sldId id="510" r:id="rId71"/>
    <p:sldId id="511" r:id="rId72"/>
    <p:sldId id="496" r:id="rId73"/>
    <p:sldId id="499" r:id="rId74"/>
    <p:sldId id="500" r:id="rId75"/>
    <p:sldId id="501" r:id="rId76"/>
    <p:sldId id="502" r:id="rId77"/>
    <p:sldId id="503" r:id="rId78"/>
    <p:sldId id="504" r:id="rId79"/>
    <p:sldId id="505" r:id="rId80"/>
    <p:sldId id="506" r:id="rId81"/>
    <p:sldId id="497" r:id="rId82"/>
    <p:sldId id="512" r:id="rId83"/>
    <p:sldId id="513" r:id="rId84"/>
    <p:sldId id="514" r:id="rId85"/>
    <p:sldId id="515" r:id="rId86"/>
    <p:sldId id="523" r:id="rId87"/>
  </p:sldIdLst>
  <p:sldSz cx="9144000" cy="6858000" type="screen4x3"/>
  <p:notesSz cx="68580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797F8DA-5FB4-45E4-955F-BA97FC2F793B}">
          <p14:sldIdLst>
            <p14:sldId id="308"/>
            <p14:sldId id="447"/>
            <p14:sldId id="309"/>
            <p14:sldId id="310"/>
            <p14:sldId id="384"/>
            <p14:sldId id="385"/>
            <p14:sldId id="386"/>
            <p14:sldId id="520"/>
            <p14:sldId id="446"/>
            <p14:sldId id="445"/>
            <p14:sldId id="443"/>
            <p14:sldId id="451"/>
            <p14:sldId id="442"/>
            <p14:sldId id="521"/>
            <p14:sldId id="346"/>
            <p14:sldId id="448"/>
            <p14:sldId id="450"/>
            <p14:sldId id="522"/>
            <p14:sldId id="342"/>
            <p14:sldId id="344"/>
            <p14:sldId id="317"/>
            <p14:sldId id="326"/>
            <p14:sldId id="393"/>
            <p14:sldId id="465"/>
            <p14:sldId id="449"/>
            <p14:sldId id="350"/>
            <p14:sldId id="343"/>
            <p14:sldId id="416"/>
            <p14:sldId id="415"/>
            <p14:sldId id="419"/>
            <p14:sldId id="418"/>
            <p14:sldId id="380"/>
            <p14:sldId id="421"/>
            <p14:sldId id="492"/>
            <p14:sldId id="411"/>
            <p14:sldId id="467"/>
            <p14:sldId id="405"/>
            <p14:sldId id="404"/>
            <p14:sldId id="413"/>
            <p14:sldId id="457"/>
            <p14:sldId id="498"/>
            <p14:sldId id="458"/>
            <p14:sldId id="459"/>
            <p14:sldId id="460"/>
            <p14:sldId id="461"/>
            <p14:sldId id="462"/>
            <p14:sldId id="463"/>
            <p14:sldId id="464"/>
            <p14:sldId id="382"/>
            <p14:sldId id="493"/>
            <p14:sldId id="362"/>
            <p14:sldId id="426"/>
            <p14:sldId id="425"/>
            <p14:sldId id="422"/>
            <p14:sldId id="424"/>
            <p14:sldId id="423"/>
            <p14:sldId id="372"/>
            <p14:sldId id="363"/>
            <p14:sldId id="494"/>
            <p14:sldId id="516"/>
            <p14:sldId id="517"/>
            <p14:sldId id="518"/>
            <p14:sldId id="365"/>
            <p14:sldId id="495"/>
            <p14:sldId id="507"/>
            <p14:sldId id="508"/>
            <p14:sldId id="509"/>
            <p14:sldId id="510"/>
            <p14:sldId id="511"/>
            <p14:sldId id="496"/>
            <p14:sldId id="499"/>
            <p14:sldId id="500"/>
            <p14:sldId id="501"/>
            <p14:sldId id="502"/>
            <p14:sldId id="503"/>
            <p14:sldId id="504"/>
            <p14:sldId id="505"/>
            <p14:sldId id="506"/>
            <p14:sldId id="497"/>
            <p14:sldId id="512"/>
            <p14:sldId id="513"/>
            <p14:sldId id="514"/>
            <p14:sldId id="515"/>
            <p14:sldId id="523"/>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80000"/>
    <a:srgbClr val="843E4C"/>
    <a:srgbClr val="009D00"/>
    <a:srgbClr val="FFDA24"/>
    <a:srgbClr val="2EA9C6"/>
    <a:srgbClr val="BAC9DF"/>
    <a:srgbClr val="FFC5F9"/>
    <a:srgbClr val="BECDE4"/>
    <a:srgbClr val="B6A2CB"/>
    <a:srgbClr val="CB952B"/>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414" autoAdjust="0"/>
    <p:restoredTop sz="94696" autoAdjust="0"/>
  </p:normalViewPr>
  <p:slideViewPr>
    <p:cSldViewPr snapToGrid="0" snapToObjects="1">
      <p:cViewPr varScale="1">
        <p:scale>
          <a:sx n="108" d="100"/>
          <a:sy n="108" d="100"/>
        </p:scale>
        <p:origin x="-98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84" d="100"/>
          <a:sy n="84" d="100"/>
        </p:scale>
        <p:origin x="-3168" y="-78"/>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slide" Target="slides/slide73.xml"/><Relationship Id="rId84" Type="http://schemas.openxmlformats.org/officeDocument/2006/relationships/slide" Target="slides/slide81.xml"/><Relationship Id="rId89" Type="http://schemas.openxmlformats.org/officeDocument/2006/relationships/handoutMaster" Target="handoutMasters/handoutMaster1.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slide" Target="slides/slide84.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presProps" Target="presProps.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notesMaster" Target="notesMasters/notesMaster1.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4" Type="http://schemas.openxmlformats.org/officeDocument/2006/relationships/slide" Target="slides/slide1.xml"/><Relationship Id="rId9" Type="http://schemas.openxmlformats.org/officeDocument/2006/relationships/slide" Target="slides/slide6.xml"/></Relationships>
</file>

<file path=ppt/charts/_rels/chart1.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title>
      <c:tx>
        <c:rich>
          <a:bodyPr/>
          <a:lstStyle/>
          <a:p>
            <a:pPr>
              <a:defRPr/>
            </a:pPr>
            <a:r>
              <a:rPr lang="en-US" dirty="0" smtClean="0"/>
              <a:t>Impact of Participation in High Impact Practices (HIP) on Graduating “On Time” at Cal State Northridge</a:t>
            </a:r>
            <a:endParaRPr lang="en-US" dirty="0"/>
          </a:p>
        </c:rich>
      </c:tx>
      <c:overlay val="0"/>
    </c:title>
    <c:autoTitleDeleted val="0"/>
    <c:plotArea>
      <c:layout/>
      <c:barChart>
        <c:barDir val="col"/>
        <c:grouping val="clustered"/>
        <c:varyColors val="0"/>
        <c:ser>
          <c:idx val="0"/>
          <c:order val="0"/>
          <c:tx>
            <c:strRef>
              <c:f>Sheet1!$A$3</c:f>
              <c:strCache>
                <c:ptCount val="1"/>
                <c:pt idx="0">
                  <c:v>None</c:v>
                </c:pt>
              </c:strCache>
            </c:strRef>
          </c:tx>
          <c:invertIfNegative val="0"/>
          <c:dPt>
            <c:idx val="1"/>
            <c:invertIfNegative val="0"/>
            <c:bubble3D val="0"/>
            <c:spPr>
              <a:solidFill>
                <a:srgbClr val="843E4C"/>
              </a:solidFill>
            </c:spPr>
          </c:dPt>
          <c:cat>
            <c:strRef>
              <c:f>Sheet1!$B$2:$C$2</c:f>
              <c:strCache>
                <c:ptCount val="2"/>
                <c:pt idx="0">
                  <c:v>Latina/o Respondents</c:v>
                </c:pt>
                <c:pt idx="1">
                  <c:v>Other Respondents</c:v>
                </c:pt>
              </c:strCache>
            </c:strRef>
          </c:cat>
          <c:val>
            <c:numRef>
              <c:f>Sheet1!$B$3:$C$3</c:f>
              <c:numCache>
                <c:formatCode>0%</c:formatCode>
                <c:ptCount val="2"/>
                <c:pt idx="0">
                  <c:v>0.38</c:v>
                </c:pt>
                <c:pt idx="1">
                  <c:v>0.54</c:v>
                </c:pt>
              </c:numCache>
            </c:numRef>
          </c:val>
        </c:ser>
        <c:ser>
          <c:idx val="1"/>
          <c:order val="1"/>
          <c:tx>
            <c:strRef>
              <c:f>Sheet1!$A$4</c:f>
              <c:strCache>
                <c:ptCount val="1"/>
                <c:pt idx="0">
                  <c:v>1 HIP</c:v>
                </c:pt>
              </c:strCache>
            </c:strRef>
          </c:tx>
          <c:invertIfNegative val="0"/>
          <c:dPt>
            <c:idx val="1"/>
            <c:invertIfNegative val="0"/>
            <c:bubble3D val="0"/>
            <c:spPr>
              <a:solidFill>
                <a:schemeClr val="accent6">
                  <a:lumMod val="60000"/>
                  <a:lumOff val="40000"/>
                </a:schemeClr>
              </a:solidFill>
            </c:spPr>
          </c:dPt>
          <c:cat>
            <c:strRef>
              <c:f>Sheet1!$B$2:$C$2</c:f>
              <c:strCache>
                <c:ptCount val="2"/>
                <c:pt idx="0">
                  <c:v>Latina/o Respondents</c:v>
                </c:pt>
                <c:pt idx="1">
                  <c:v>Other Respondents</c:v>
                </c:pt>
              </c:strCache>
            </c:strRef>
          </c:cat>
          <c:val>
            <c:numRef>
              <c:f>Sheet1!$B$4:$C$4</c:f>
              <c:numCache>
                <c:formatCode>0%</c:formatCode>
                <c:ptCount val="2"/>
                <c:pt idx="0">
                  <c:v>0.48</c:v>
                </c:pt>
                <c:pt idx="1">
                  <c:v>0.63</c:v>
                </c:pt>
              </c:numCache>
            </c:numRef>
          </c:val>
        </c:ser>
        <c:ser>
          <c:idx val="2"/>
          <c:order val="2"/>
          <c:tx>
            <c:strRef>
              <c:f>Sheet1!$A$5</c:f>
              <c:strCache>
                <c:ptCount val="1"/>
                <c:pt idx="0">
                  <c:v>2 HIPs</c:v>
                </c:pt>
              </c:strCache>
            </c:strRef>
          </c:tx>
          <c:invertIfNegative val="0"/>
          <c:dPt>
            <c:idx val="1"/>
            <c:invertIfNegative val="0"/>
            <c:bubble3D val="0"/>
            <c:spPr>
              <a:solidFill>
                <a:schemeClr val="accent6">
                  <a:lumMod val="40000"/>
                  <a:lumOff val="60000"/>
                </a:schemeClr>
              </a:solidFill>
            </c:spPr>
          </c:dPt>
          <c:cat>
            <c:strRef>
              <c:f>Sheet1!$B$2:$C$2</c:f>
              <c:strCache>
                <c:ptCount val="2"/>
                <c:pt idx="0">
                  <c:v>Latina/o Respondents</c:v>
                </c:pt>
                <c:pt idx="1">
                  <c:v>Other Respondents</c:v>
                </c:pt>
              </c:strCache>
            </c:strRef>
          </c:cat>
          <c:val>
            <c:numRef>
              <c:f>Sheet1!$B$5:$C$5</c:f>
              <c:numCache>
                <c:formatCode>0%</c:formatCode>
                <c:ptCount val="2"/>
                <c:pt idx="0">
                  <c:v>0.65</c:v>
                </c:pt>
                <c:pt idx="1">
                  <c:v>0.68</c:v>
                </c:pt>
              </c:numCache>
            </c:numRef>
          </c:val>
        </c:ser>
        <c:ser>
          <c:idx val="3"/>
          <c:order val="3"/>
          <c:tx>
            <c:strRef>
              <c:f>Sheet1!$A$6</c:f>
              <c:strCache>
                <c:ptCount val="1"/>
                <c:pt idx="0">
                  <c:v>3+ HIPs</c:v>
                </c:pt>
              </c:strCache>
            </c:strRef>
          </c:tx>
          <c:invertIfNegative val="0"/>
          <c:dPt>
            <c:idx val="1"/>
            <c:invertIfNegative val="0"/>
            <c:bubble3D val="0"/>
            <c:spPr>
              <a:solidFill>
                <a:schemeClr val="accent6">
                  <a:lumMod val="20000"/>
                  <a:lumOff val="80000"/>
                </a:schemeClr>
              </a:solidFill>
            </c:spPr>
          </c:dPt>
          <c:cat>
            <c:strRef>
              <c:f>Sheet1!$B$2:$C$2</c:f>
              <c:strCache>
                <c:ptCount val="2"/>
                <c:pt idx="0">
                  <c:v>Latina/o Respondents</c:v>
                </c:pt>
                <c:pt idx="1">
                  <c:v>Other Respondents</c:v>
                </c:pt>
              </c:strCache>
            </c:strRef>
          </c:cat>
          <c:val>
            <c:numRef>
              <c:f>Sheet1!$B$6:$C$6</c:f>
              <c:numCache>
                <c:formatCode>0%</c:formatCode>
                <c:ptCount val="2"/>
                <c:pt idx="0">
                  <c:v>0.73</c:v>
                </c:pt>
                <c:pt idx="1">
                  <c:v>0.69</c:v>
                </c:pt>
              </c:numCache>
            </c:numRef>
          </c:val>
        </c:ser>
        <c:dLbls>
          <c:dLblPos val="outEnd"/>
          <c:showLegendKey val="0"/>
          <c:showVal val="1"/>
          <c:showCatName val="0"/>
          <c:showSerName val="0"/>
          <c:showPercent val="0"/>
          <c:showBubbleSize val="0"/>
        </c:dLbls>
        <c:gapWidth val="150"/>
        <c:axId val="33669504"/>
        <c:axId val="33671040"/>
      </c:barChart>
      <c:catAx>
        <c:axId val="33669504"/>
        <c:scaling>
          <c:orientation val="minMax"/>
        </c:scaling>
        <c:delete val="0"/>
        <c:axPos val="b"/>
        <c:majorTickMark val="out"/>
        <c:minorTickMark val="none"/>
        <c:tickLblPos val="nextTo"/>
        <c:crossAx val="33671040"/>
        <c:crosses val="autoZero"/>
        <c:auto val="1"/>
        <c:lblAlgn val="ctr"/>
        <c:lblOffset val="100"/>
        <c:noMultiLvlLbl val="0"/>
      </c:catAx>
      <c:valAx>
        <c:axId val="33671040"/>
        <c:scaling>
          <c:orientation val="minMax"/>
        </c:scaling>
        <c:delete val="0"/>
        <c:axPos val="l"/>
        <c:majorGridlines/>
        <c:title>
          <c:tx>
            <c:rich>
              <a:bodyPr rot="-5400000" vert="horz"/>
              <a:lstStyle/>
              <a:p>
                <a:pPr>
                  <a:defRPr/>
                </a:pPr>
                <a:r>
                  <a:rPr lang="en-US"/>
                  <a:t>Percentage Graduating "On Time"</a:t>
                </a:r>
              </a:p>
            </c:rich>
          </c:tx>
          <c:layout>
            <c:manualLayout>
              <c:xMode val="edge"/>
              <c:yMode val="edge"/>
              <c:x val="1.6956849776284401E-2"/>
              <c:y val="0.31219504718767199"/>
            </c:manualLayout>
          </c:layout>
          <c:overlay val="0"/>
        </c:title>
        <c:numFmt formatCode="0%" sourceLinked="1"/>
        <c:majorTickMark val="out"/>
        <c:minorTickMark val="none"/>
        <c:tickLblPos val="nextTo"/>
        <c:crossAx val="33669504"/>
        <c:crosses val="autoZero"/>
        <c:crossBetween val="between"/>
      </c:valAx>
    </c:plotArea>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Impact of Participation in High Impact Practices </a:t>
            </a:r>
            <a:r>
              <a:rPr lang="en-US" dirty="0" smtClean="0"/>
              <a:t>(HIP) on </a:t>
            </a:r>
            <a:r>
              <a:rPr lang="en-US" dirty="0"/>
              <a:t>Mean GPA at Cal State Northridge</a:t>
            </a:r>
          </a:p>
        </c:rich>
      </c:tx>
      <c:overlay val="0"/>
    </c:title>
    <c:autoTitleDeleted val="0"/>
    <c:plotArea>
      <c:layout/>
      <c:barChart>
        <c:barDir val="col"/>
        <c:grouping val="clustered"/>
        <c:varyColors val="0"/>
        <c:ser>
          <c:idx val="0"/>
          <c:order val="0"/>
          <c:tx>
            <c:strRef>
              <c:f>Sheet2!$C$1</c:f>
              <c:strCache>
                <c:ptCount val="1"/>
                <c:pt idx="0">
                  <c:v>Mean GPA</c:v>
                </c:pt>
              </c:strCache>
            </c:strRef>
          </c:tx>
          <c:spPr>
            <a:solidFill>
              <a:schemeClr val="accent5">
                <a:lumMod val="60000"/>
                <a:lumOff val="40000"/>
              </a:schemeClr>
            </a:solidFill>
          </c:spPr>
          <c:invertIfNegative val="0"/>
          <c:dPt>
            <c:idx val="0"/>
            <c:invertIfNegative val="0"/>
            <c:bubble3D val="0"/>
          </c:dPt>
          <c:dPt>
            <c:idx val="1"/>
            <c:invertIfNegative val="0"/>
            <c:bubble3D val="0"/>
          </c:dPt>
          <c:dPt>
            <c:idx val="2"/>
            <c:invertIfNegative val="0"/>
            <c:bubble3D val="0"/>
          </c:dPt>
          <c:dPt>
            <c:idx val="3"/>
            <c:invertIfNegative val="0"/>
            <c:bubble3D val="0"/>
          </c:dPt>
          <c:dLbls>
            <c:dLbl>
              <c:idx val="2"/>
              <c:layout>
                <c:manualLayout>
                  <c:x val="0"/>
                  <c:y val="-1.6431358968265902E-2"/>
                </c:manualLayout>
              </c:layout>
              <c:dLblPos val="outEnd"/>
              <c:showLegendKey val="0"/>
              <c:showVal val="1"/>
              <c:showCatName val="0"/>
              <c:showSerName val="0"/>
              <c:showPercent val="0"/>
              <c:showBubbleSize val="0"/>
            </c:dLbl>
            <c:dLblPos val="outEnd"/>
            <c:showLegendKey val="0"/>
            <c:showVal val="1"/>
            <c:showCatName val="0"/>
            <c:showSerName val="0"/>
            <c:showPercent val="0"/>
            <c:showBubbleSize val="0"/>
            <c:showLeaderLines val="0"/>
          </c:dLbls>
          <c:cat>
            <c:strRef>
              <c:f>Sheet2!$B$2:$B$5</c:f>
              <c:strCache>
                <c:ptCount val="4"/>
                <c:pt idx="0">
                  <c:v>None</c:v>
                </c:pt>
                <c:pt idx="1">
                  <c:v>1 HIP</c:v>
                </c:pt>
                <c:pt idx="2">
                  <c:v>2 HIPs</c:v>
                </c:pt>
                <c:pt idx="3">
                  <c:v>3+ HIPs</c:v>
                </c:pt>
              </c:strCache>
            </c:strRef>
          </c:cat>
          <c:val>
            <c:numRef>
              <c:f>Sheet2!$C$2:$C$5</c:f>
              <c:numCache>
                <c:formatCode>General</c:formatCode>
                <c:ptCount val="4"/>
                <c:pt idx="0">
                  <c:v>2.98</c:v>
                </c:pt>
                <c:pt idx="1">
                  <c:v>2.98</c:v>
                </c:pt>
                <c:pt idx="2">
                  <c:v>3.09</c:v>
                </c:pt>
                <c:pt idx="3">
                  <c:v>3.11</c:v>
                </c:pt>
              </c:numCache>
            </c:numRef>
          </c:val>
        </c:ser>
        <c:dLbls>
          <c:dLblPos val="outEnd"/>
          <c:showLegendKey val="0"/>
          <c:showVal val="1"/>
          <c:showCatName val="0"/>
          <c:showSerName val="0"/>
          <c:showPercent val="0"/>
          <c:showBubbleSize val="0"/>
        </c:dLbls>
        <c:gapWidth val="150"/>
        <c:axId val="37966976"/>
        <c:axId val="37986304"/>
      </c:barChart>
      <c:catAx>
        <c:axId val="37966976"/>
        <c:scaling>
          <c:orientation val="minMax"/>
        </c:scaling>
        <c:delete val="0"/>
        <c:axPos val="b"/>
        <c:majorTickMark val="out"/>
        <c:minorTickMark val="none"/>
        <c:tickLblPos val="nextTo"/>
        <c:crossAx val="37986304"/>
        <c:crosses val="autoZero"/>
        <c:auto val="1"/>
        <c:lblAlgn val="ctr"/>
        <c:lblOffset val="100"/>
        <c:noMultiLvlLbl val="0"/>
      </c:catAx>
      <c:valAx>
        <c:axId val="37986304"/>
        <c:scaling>
          <c:orientation val="minMax"/>
        </c:scaling>
        <c:delete val="0"/>
        <c:axPos val="l"/>
        <c:majorGridlines/>
        <c:numFmt formatCode="General" sourceLinked="1"/>
        <c:majorTickMark val="out"/>
        <c:minorTickMark val="none"/>
        <c:tickLblPos val="nextTo"/>
        <c:crossAx val="37966976"/>
        <c:crosses val="autoZero"/>
        <c:crossBetween val="between"/>
      </c:valAx>
    </c:plotArea>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61244" y="124178"/>
            <a:ext cx="297180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647547" y="126154"/>
            <a:ext cx="2971800" cy="464820"/>
          </a:xfrm>
          <a:prstGeom prst="rect">
            <a:avLst/>
          </a:prstGeom>
        </p:spPr>
        <p:txBody>
          <a:bodyPr vert="horz" lIns="91440" tIns="45720" rIns="91440" bIns="45720" rtlCol="0"/>
          <a:lstStyle>
            <a:lvl1pPr algn="r">
              <a:defRPr sz="1200"/>
            </a:lvl1pPr>
          </a:lstStyle>
          <a:p>
            <a:r>
              <a:rPr lang="en-US" dirty="0" smtClean="0"/>
              <a:t> </a:t>
            </a:r>
            <a:endParaRPr lang="en-US" dirty="0"/>
          </a:p>
        </p:txBody>
      </p:sp>
      <p:sp>
        <p:nvSpPr>
          <p:cNvPr id="4" name="Footer Placeholder 3"/>
          <p:cNvSpPr>
            <a:spLocks noGrp="1"/>
          </p:cNvSpPr>
          <p:nvPr>
            <p:ph type="ftr" sz="quarter" idx="2"/>
          </p:nvPr>
        </p:nvSpPr>
        <p:spPr>
          <a:xfrm>
            <a:off x="270933" y="8620135"/>
            <a:ext cx="2971800" cy="464820"/>
          </a:xfrm>
          <a:prstGeom prst="rect">
            <a:avLst/>
          </a:prstGeom>
        </p:spPr>
        <p:txBody>
          <a:bodyPr vert="horz" lIns="91440" tIns="45720" rIns="91440" bIns="45720" rtlCol="0" anchor="b"/>
          <a:lstStyle>
            <a:lvl1pPr algn="l">
              <a:defRPr sz="1200"/>
            </a:lvl1pPr>
          </a:lstStyle>
          <a:p>
            <a:r>
              <a:rPr lang="en-US" dirty="0"/>
              <a:t> April 20, 2012</a:t>
            </a:r>
          </a:p>
          <a:p>
            <a:r>
              <a:rPr lang="en-US" dirty="0"/>
              <a:t>General Education Faculty </a:t>
            </a:r>
            <a:r>
              <a:rPr lang="en-US" dirty="0" smtClean="0"/>
              <a:t>Retreat</a:t>
            </a:r>
            <a:endParaRPr lang="en-US" dirty="0"/>
          </a:p>
        </p:txBody>
      </p:sp>
      <p:sp>
        <p:nvSpPr>
          <p:cNvPr id="6" name="Slide Number Placeholder 5"/>
          <p:cNvSpPr>
            <a:spLocks noGrp="1"/>
          </p:cNvSpPr>
          <p:nvPr>
            <p:ph type="sldNum" sz="quarter" idx="3"/>
          </p:nvPr>
        </p:nvSpPr>
        <p:spPr>
          <a:xfrm>
            <a:off x="3884613" y="8829675"/>
            <a:ext cx="2971800" cy="465138"/>
          </a:xfrm>
          <a:prstGeom prst="rect">
            <a:avLst/>
          </a:prstGeom>
        </p:spPr>
        <p:txBody>
          <a:bodyPr vert="horz" lIns="91440" tIns="45720" rIns="91440" bIns="45720" rtlCol="0" anchor="b"/>
          <a:lstStyle>
            <a:lvl1pPr algn="r">
              <a:defRPr sz="1200"/>
            </a:lvl1pPr>
          </a:lstStyle>
          <a:p>
            <a:fld id="{750E0A9E-27FF-43C0-A94E-6CCA0D1D2BFE}" type="slidenum">
              <a:rPr lang="en-US" smtClean="0"/>
              <a:t>‹#›</a:t>
            </a:fld>
            <a:endParaRPr lang="en-US"/>
          </a:p>
        </p:txBody>
      </p:sp>
    </p:spTree>
    <p:extLst>
      <p:ext uri="{BB962C8B-B14F-4D97-AF65-F5344CB8AC3E}">
        <p14:creationId xmlns:p14="http://schemas.microsoft.com/office/powerpoint/2010/main" val="376726221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5138"/>
          </a:xfrm>
          <a:prstGeom prst="rect">
            <a:avLst/>
          </a:prstGeom>
        </p:spPr>
        <p:txBody>
          <a:bodyPr vert="horz" lIns="91440" tIns="45720" rIns="91440" bIns="45720" rtlCol="0"/>
          <a:lstStyle>
            <a:lvl1pPr algn="r">
              <a:defRPr sz="1200"/>
            </a:lvl1pPr>
          </a:lstStyle>
          <a:p>
            <a:fld id="{64E9A8C9-3817-48C7-9916-5BBE257A29E6}" type="datetimeFigureOut">
              <a:rPr lang="en-US" smtClean="0"/>
              <a:t>5/3/2012</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6425"/>
            <a:ext cx="548640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2971800"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675"/>
            <a:ext cx="2971800" cy="465138"/>
          </a:xfrm>
          <a:prstGeom prst="rect">
            <a:avLst/>
          </a:prstGeom>
        </p:spPr>
        <p:txBody>
          <a:bodyPr vert="horz" lIns="91440" tIns="45720" rIns="91440" bIns="45720" rtlCol="0" anchor="b"/>
          <a:lstStyle>
            <a:lvl1pPr algn="r">
              <a:defRPr sz="1200"/>
            </a:lvl1pPr>
          </a:lstStyle>
          <a:p>
            <a:fld id="{61F0C62A-252B-4C95-8194-C9D087BA8506}" type="slidenum">
              <a:rPr lang="en-US" smtClean="0"/>
              <a:t>‹#›</a:t>
            </a:fld>
            <a:endParaRPr lang="en-US"/>
          </a:p>
        </p:txBody>
      </p:sp>
    </p:spTree>
    <p:extLst>
      <p:ext uri="{BB962C8B-B14F-4D97-AF65-F5344CB8AC3E}">
        <p14:creationId xmlns:p14="http://schemas.microsoft.com/office/powerpoint/2010/main" val="16458004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F0C62A-252B-4C95-8194-C9D087BA8506}" type="slidenum">
              <a:rPr lang="en-US" smtClean="0"/>
              <a:t>1</a:t>
            </a:fld>
            <a:endParaRPr lang="en-US"/>
          </a:p>
        </p:txBody>
      </p:sp>
    </p:spTree>
    <p:extLst>
      <p:ext uri="{BB962C8B-B14F-4D97-AF65-F5344CB8AC3E}">
        <p14:creationId xmlns:p14="http://schemas.microsoft.com/office/powerpoint/2010/main" val="9401004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F0C62A-252B-4C95-8194-C9D087BA8506}" type="slidenum">
              <a:rPr lang="en-US" smtClean="0"/>
              <a:t>50</a:t>
            </a:fld>
            <a:endParaRPr lang="en-US"/>
          </a:p>
        </p:txBody>
      </p:sp>
    </p:spTree>
    <p:extLst>
      <p:ext uri="{BB962C8B-B14F-4D97-AF65-F5344CB8AC3E}">
        <p14:creationId xmlns:p14="http://schemas.microsoft.com/office/powerpoint/2010/main" val="3329491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 =19</a:t>
            </a:r>
            <a:endParaRPr lang="en-US" dirty="0"/>
          </a:p>
        </p:txBody>
      </p:sp>
      <p:sp>
        <p:nvSpPr>
          <p:cNvPr id="4" name="Slide Number Placeholder 3"/>
          <p:cNvSpPr>
            <a:spLocks noGrp="1"/>
          </p:cNvSpPr>
          <p:nvPr>
            <p:ph type="sldNum" sz="quarter" idx="10"/>
          </p:nvPr>
        </p:nvSpPr>
        <p:spPr/>
        <p:txBody>
          <a:bodyPr/>
          <a:lstStyle/>
          <a:p>
            <a:fld id="{46CC901C-2B0F-4A5C-A9A5-291EFE002216}" type="slidenum">
              <a:rPr lang="en-US" smtClean="0"/>
              <a:t>76</a:t>
            </a:fld>
            <a:endParaRPr lang="en-US"/>
          </a:p>
        </p:txBody>
      </p:sp>
    </p:spTree>
    <p:extLst>
      <p:ext uri="{BB962C8B-B14F-4D97-AF65-F5344CB8AC3E}">
        <p14:creationId xmlns:p14="http://schemas.microsoft.com/office/powerpoint/2010/main" val="11268489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N=7 </a:t>
            </a:r>
            <a:endParaRPr lang="en-US" dirty="0"/>
          </a:p>
        </p:txBody>
      </p:sp>
      <p:sp>
        <p:nvSpPr>
          <p:cNvPr id="4" name="Slide Number Placeholder 3"/>
          <p:cNvSpPr>
            <a:spLocks noGrp="1"/>
          </p:cNvSpPr>
          <p:nvPr>
            <p:ph type="sldNum" sz="quarter" idx="10"/>
          </p:nvPr>
        </p:nvSpPr>
        <p:spPr/>
        <p:txBody>
          <a:bodyPr/>
          <a:lstStyle/>
          <a:p>
            <a:fld id="{46CC901C-2B0F-4A5C-A9A5-291EFE002216}" type="slidenum">
              <a:rPr lang="en-US" smtClean="0"/>
              <a:t>77</a:t>
            </a:fld>
            <a:endParaRPr lang="en-US"/>
          </a:p>
        </p:txBody>
      </p:sp>
    </p:spTree>
    <p:extLst>
      <p:ext uri="{BB962C8B-B14F-4D97-AF65-F5344CB8AC3E}">
        <p14:creationId xmlns:p14="http://schemas.microsoft.com/office/powerpoint/2010/main" val="9559364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1F8A00FF-0EA7-9747-ABF5-221A23E9AF4A}" type="datetimeFigureOut">
              <a:rPr lang="en-US" smtClean="0"/>
              <a:t>5/3/2012</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552CA270-69E2-0846-A255-7A349F5454C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F8A00FF-0EA7-9747-ABF5-221A23E9AF4A}" type="datetimeFigureOut">
              <a:rPr lang="en-US" smtClean="0"/>
              <a:t>5/3/2012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52CA270-69E2-0846-A255-7A349F5454C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F8A00FF-0EA7-9747-ABF5-221A23E9AF4A}" type="datetimeFigureOut">
              <a:rPr lang="en-US" smtClean="0"/>
              <a:t>5/3/2012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52CA270-69E2-0846-A255-7A349F5454CB}"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1F8A00FF-0EA7-9747-ABF5-221A23E9AF4A}" type="datetimeFigureOut">
              <a:rPr lang="en-US" smtClean="0"/>
              <a:pPr/>
              <a:t>5/3/2012</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solidFill>
                <a:srgbClr val="2DA2BF">
                  <a:tint val="20000"/>
                </a:srgbClr>
              </a:solidFill>
            </a:endParaRP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552CA270-69E2-0846-A255-7A349F5454CB}" type="slidenum">
              <a:rPr lang="en-US" smtClean="0"/>
              <a:pPr/>
              <a:t>‹#›</a:t>
            </a:fld>
            <a:endParaRPr lang="en-US"/>
          </a:p>
        </p:txBody>
      </p:sp>
    </p:spTree>
    <p:extLst>
      <p:ext uri="{BB962C8B-B14F-4D97-AF65-F5344CB8AC3E}">
        <p14:creationId xmlns:p14="http://schemas.microsoft.com/office/powerpoint/2010/main" val="8951614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F8A00FF-0EA7-9747-ABF5-221A23E9AF4A}" type="datetimeFigureOut">
              <a:rPr lang="en-US" smtClean="0">
                <a:solidFill>
                  <a:prstClr val="black"/>
                </a:solidFill>
              </a:rPr>
              <a:pPr/>
              <a:t>5/3/2012</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552CA270-69E2-0846-A255-7A349F5454CB}" type="slidenum">
              <a:rPr lang="en-US" smtClean="0">
                <a:solidFill>
                  <a:prstClr val="black"/>
                </a:solidFill>
              </a:rPr>
              <a:pPr/>
              <a:t>‹#›</a:t>
            </a:fld>
            <a:endParaRPr lang="en-US">
              <a:solidFill>
                <a:prstClr val="black"/>
              </a:solidFill>
            </a:endParaRPr>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26317487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F8A00FF-0EA7-9747-ABF5-221A23E9AF4A}" type="datetimeFigureOut">
              <a:rPr lang="en-US" smtClean="0">
                <a:solidFill>
                  <a:prstClr val="white"/>
                </a:solidFill>
              </a:rPr>
              <a:pPr/>
              <a:t>5/3/2012</a:t>
            </a:fld>
            <a:endParaRPr lang="en-US">
              <a:solidFill>
                <a:prstClr val="white"/>
              </a:solidFill>
            </a:endParaRPr>
          </a:p>
        </p:txBody>
      </p:sp>
      <p:sp>
        <p:nvSpPr>
          <p:cNvPr id="5" name="Footer Placeholder 4"/>
          <p:cNvSpPr>
            <a:spLocks noGrp="1"/>
          </p:cNvSpPr>
          <p:nvPr>
            <p:ph type="ftr" sz="quarter" idx="11"/>
          </p:nvPr>
        </p:nvSpPr>
        <p:spPr/>
        <p:txBody>
          <a:bodyPr/>
          <a:lstStyle>
            <a:extLst/>
          </a:lstStyle>
          <a:p>
            <a:endParaRPr lang="en-US">
              <a:solidFill>
                <a:prstClr val="white"/>
              </a:solidFill>
            </a:endParaRPr>
          </a:p>
        </p:txBody>
      </p:sp>
      <p:sp>
        <p:nvSpPr>
          <p:cNvPr id="6" name="Slide Number Placeholder 5"/>
          <p:cNvSpPr>
            <a:spLocks noGrp="1"/>
          </p:cNvSpPr>
          <p:nvPr>
            <p:ph type="sldNum" sz="quarter" idx="12"/>
          </p:nvPr>
        </p:nvSpPr>
        <p:spPr/>
        <p:txBody>
          <a:bodyPr/>
          <a:lstStyle>
            <a:extLst/>
          </a:lstStyle>
          <a:p>
            <a:fld id="{552CA270-69E2-0846-A255-7A349F5454CB}" type="slidenum">
              <a:rPr lang="en-US" smtClean="0">
                <a:solidFill>
                  <a:prstClr val="white"/>
                </a:solidFill>
              </a:rPr>
              <a:pPr/>
              <a:t>‹#›</a:t>
            </a:fld>
            <a:endParaRPr lang="en-US">
              <a:solidFill>
                <a:prstClr val="white"/>
              </a:solidFill>
            </a:endParaRPr>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Tree>
    <p:extLst>
      <p:ext uri="{BB962C8B-B14F-4D97-AF65-F5344CB8AC3E}">
        <p14:creationId xmlns:p14="http://schemas.microsoft.com/office/powerpoint/2010/main" val="1967175373"/>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F8A00FF-0EA7-9747-ABF5-221A23E9AF4A}" type="datetimeFigureOut">
              <a:rPr lang="en-US" smtClean="0">
                <a:solidFill>
                  <a:prstClr val="white"/>
                </a:solidFill>
              </a:rPr>
              <a:pPr/>
              <a:t>5/3/2012</a:t>
            </a:fld>
            <a:endParaRPr lang="en-US">
              <a:solidFill>
                <a:prstClr val="white"/>
              </a:solidFill>
            </a:endParaRPr>
          </a:p>
        </p:txBody>
      </p:sp>
      <p:sp>
        <p:nvSpPr>
          <p:cNvPr id="6" name="Footer Placeholder 5"/>
          <p:cNvSpPr>
            <a:spLocks noGrp="1"/>
          </p:cNvSpPr>
          <p:nvPr>
            <p:ph type="ftr" sz="quarter" idx="11"/>
          </p:nvPr>
        </p:nvSpPr>
        <p:spPr/>
        <p:txBody>
          <a:bodyPr/>
          <a:lstStyle>
            <a:extLst/>
          </a:lstStyle>
          <a:p>
            <a:endParaRPr lang="en-US">
              <a:solidFill>
                <a:prstClr val="white"/>
              </a:solidFill>
            </a:endParaRPr>
          </a:p>
        </p:txBody>
      </p:sp>
      <p:sp>
        <p:nvSpPr>
          <p:cNvPr id="7" name="Slide Number Placeholder 6"/>
          <p:cNvSpPr>
            <a:spLocks noGrp="1"/>
          </p:cNvSpPr>
          <p:nvPr>
            <p:ph type="sldNum" sz="quarter" idx="12"/>
          </p:nvPr>
        </p:nvSpPr>
        <p:spPr/>
        <p:txBody>
          <a:bodyPr/>
          <a:lstStyle>
            <a:extLst/>
          </a:lstStyle>
          <a:p>
            <a:fld id="{552CA270-69E2-0846-A255-7A349F5454CB}" type="slidenum">
              <a:rPr lang="en-US" smtClean="0">
                <a:solidFill>
                  <a:prstClr val="white"/>
                </a:solidFill>
              </a:rPr>
              <a:pPr/>
              <a:t>‹#›</a:t>
            </a:fld>
            <a:endParaRPr lang="en-US">
              <a:solidFill>
                <a:prstClr val="white"/>
              </a:solidFill>
            </a:endParaRPr>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3856465750"/>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F8A00FF-0EA7-9747-ABF5-221A23E9AF4A}" type="datetimeFigureOut">
              <a:rPr lang="en-US" smtClean="0">
                <a:solidFill>
                  <a:prstClr val="black"/>
                </a:solidFill>
              </a:rPr>
              <a:pPr/>
              <a:t>5/3/2012</a:t>
            </a:fld>
            <a:endParaRPr lang="en-US">
              <a:solidFill>
                <a:prstClr val="black"/>
              </a:solidFill>
            </a:endParaRPr>
          </a:p>
        </p:txBody>
      </p:sp>
      <p:sp>
        <p:nvSpPr>
          <p:cNvPr id="8" name="Footer Placeholder 7"/>
          <p:cNvSpPr>
            <a:spLocks noGrp="1"/>
          </p:cNvSpPr>
          <p:nvPr>
            <p:ph type="ftr" sz="quarter" idx="11"/>
          </p:nvPr>
        </p:nvSpPr>
        <p:spPr/>
        <p:txBody>
          <a:bodyPr/>
          <a:lstStyle>
            <a:extLst/>
          </a:lstStyle>
          <a:p>
            <a:endParaRPr lang="en-US">
              <a:solidFill>
                <a:prstClr val="black"/>
              </a:solidFill>
            </a:endParaRPr>
          </a:p>
        </p:txBody>
      </p:sp>
      <p:sp>
        <p:nvSpPr>
          <p:cNvPr id="9" name="Slide Number Placeholder 8"/>
          <p:cNvSpPr>
            <a:spLocks noGrp="1"/>
          </p:cNvSpPr>
          <p:nvPr>
            <p:ph type="sldNum" sz="quarter" idx="12"/>
          </p:nvPr>
        </p:nvSpPr>
        <p:spPr/>
        <p:txBody>
          <a:bodyPr/>
          <a:lstStyle>
            <a:extLst/>
          </a:lstStyle>
          <a:p>
            <a:fld id="{552CA270-69E2-0846-A255-7A349F5454C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760323198"/>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1F8A00FF-0EA7-9747-ABF5-221A23E9AF4A}" type="datetimeFigureOut">
              <a:rPr lang="en-US" smtClean="0">
                <a:solidFill>
                  <a:prstClr val="white"/>
                </a:solidFill>
              </a:rPr>
              <a:pPr/>
              <a:t>5/3/2012</a:t>
            </a:fld>
            <a:endParaRPr lang="en-US">
              <a:solidFill>
                <a:prstClr val="white"/>
              </a:solidFill>
            </a:endParaRPr>
          </a:p>
        </p:txBody>
      </p:sp>
      <p:sp>
        <p:nvSpPr>
          <p:cNvPr id="4" name="Footer Placeholder 3"/>
          <p:cNvSpPr>
            <a:spLocks noGrp="1"/>
          </p:cNvSpPr>
          <p:nvPr>
            <p:ph type="ftr" sz="quarter" idx="11"/>
          </p:nvPr>
        </p:nvSpPr>
        <p:spPr/>
        <p:txBody>
          <a:bodyPr/>
          <a:lstStyle>
            <a:extLst/>
          </a:lstStyle>
          <a:p>
            <a:endParaRPr lang="en-US">
              <a:solidFill>
                <a:prstClr val="white"/>
              </a:solidFill>
            </a:endParaRPr>
          </a:p>
        </p:txBody>
      </p:sp>
      <p:sp>
        <p:nvSpPr>
          <p:cNvPr id="5" name="Slide Number Placeholder 4"/>
          <p:cNvSpPr>
            <a:spLocks noGrp="1"/>
          </p:cNvSpPr>
          <p:nvPr>
            <p:ph type="sldNum" sz="quarter" idx="12"/>
          </p:nvPr>
        </p:nvSpPr>
        <p:spPr/>
        <p:txBody>
          <a:bodyPr/>
          <a:lstStyle>
            <a:extLst/>
          </a:lstStyle>
          <a:p>
            <a:fld id="{552CA270-69E2-0846-A255-7A349F5454CB}" type="slidenum">
              <a:rPr lang="en-US" smtClean="0">
                <a:solidFill>
                  <a:prstClr val="white"/>
                </a:solidFill>
              </a:rPr>
              <a:pPr/>
              <a:t>‹#›</a:t>
            </a:fld>
            <a:endParaRPr lang="en-US">
              <a:solidFill>
                <a:prstClr val="white"/>
              </a:solidFill>
            </a:endParaRPr>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2930879194"/>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1F8A00FF-0EA7-9747-ABF5-221A23E9AF4A}" type="datetimeFigureOut">
              <a:rPr lang="en-US" smtClean="0">
                <a:solidFill>
                  <a:prstClr val="black"/>
                </a:solidFill>
              </a:rPr>
              <a:pPr/>
              <a:t>5/3/2012</a:t>
            </a:fld>
            <a:endParaRPr lang="en-US">
              <a:solidFill>
                <a:prstClr val="black"/>
              </a:solidFill>
            </a:endParaRPr>
          </a:p>
        </p:txBody>
      </p:sp>
      <p:sp>
        <p:nvSpPr>
          <p:cNvPr id="3" name="Footer Placeholder 2"/>
          <p:cNvSpPr>
            <a:spLocks noGrp="1"/>
          </p:cNvSpPr>
          <p:nvPr>
            <p:ph type="ftr" sz="quarter" idx="11"/>
          </p:nvPr>
        </p:nvSpPr>
        <p:spPr/>
        <p:txBody>
          <a:bodyPr/>
          <a:lstStyle>
            <a:extLst/>
          </a:lstStyle>
          <a:p>
            <a:endParaRPr lang="en-US">
              <a:solidFill>
                <a:prstClr val="black"/>
              </a:solidFill>
            </a:endParaRPr>
          </a:p>
        </p:txBody>
      </p:sp>
      <p:sp>
        <p:nvSpPr>
          <p:cNvPr id="4" name="Slide Number Placeholder 3"/>
          <p:cNvSpPr>
            <a:spLocks noGrp="1"/>
          </p:cNvSpPr>
          <p:nvPr>
            <p:ph type="sldNum" sz="quarter" idx="12"/>
          </p:nvPr>
        </p:nvSpPr>
        <p:spPr/>
        <p:txBody>
          <a:bodyPr/>
          <a:lstStyle>
            <a:extLst/>
          </a:lstStyle>
          <a:p>
            <a:fld id="{552CA270-69E2-0846-A255-7A349F5454C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925991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1F8A00FF-0EA7-9747-ABF5-221A23E9AF4A}" type="datetimeFigureOut">
              <a:rPr lang="en-US" smtClean="0">
                <a:solidFill>
                  <a:prstClr val="black"/>
                </a:solidFill>
              </a:rPr>
              <a:pPr/>
              <a:t>5/3/2012</a:t>
            </a:fld>
            <a:endParaRPr lang="en-US">
              <a:solidFill>
                <a:prstClr val="black"/>
              </a:solidFill>
            </a:endParaRPr>
          </a:p>
        </p:txBody>
      </p:sp>
      <p:sp>
        <p:nvSpPr>
          <p:cNvPr id="6" name="Footer Placeholder 5"/>
          <p:cNvSpPr>
            <a:spLocks noGrp="1"/>
          </p:cNvSpPr>
          <p:nvPr>
            <p:ph type="ftr" sz="quarter" idx="11"/>
          </p:nvPr>
        </p:nvSpPr>
        <p:spPr/>
        <p:txBody>
          <a:bodyPr/>
          <a:lstStyle>
            <a:extLst/>
          </a:lstStyle>
          <a:p>
            <a:endParaRPr lang="en-US">
              <a:solidFill>
                <a:prstClr val="black"/>
              </a:solidFill>
            </a:endParaRPr>
          </a:p>
        </p:txBody>
      </p:sp>
      <p:sp>
        <p:nvSpPr>
          <p:cNvPr id="7" name="Slide Number Placeholder 6"/>
          <p:cNvSpPr>
            <a:spLocks noGrp="1"/>
          </p:cNvSpPr>
          <p:nvPr>
            <p:ph type="sldNum" sz="quarter" idx="12"/>
          </p:nvPr>
        </p:nvSpPr>
        <p:spPr/>
        <p:txBody>
          <a:bodyPr/>
          <a:lstStyle>
            <a:extLst/>
          </a:lstStyle>
          <a:p>
            <a:fld id="{552CA270-69E2-0846-A255-7A349F5454C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451621709"/>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F8A00FF-0EA7-9747-ABF5-221A23E9AF4A}" type="datetimeFigureOut">
              <a:rPr lang="en-US" smtClean="0"/>
              <a:t>5/3/2012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52CA270-69E2-0846-A255-7A349F5454CB}" type="slidenum">
              <a:rPr lang="en-US" smtClean="0"/>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1F8A00FF-0EA7-9747-ABF5-221A23E9AF4A}" type="datetimeFigureOut">
              <a:rPr lang="en-US" smtClean="0">
                <a:solidFill>
                  <a:prstClr val="white"/>
                </a:solidFill>
              </a:rPr>
              <a:pPr/>
              <a:t>5/3/2012</a:t>
            </a:fld>
            <a:endParaRPr lang="en-US">
              <a:solidFill>
                <a:prstClr val="white"/>
              </a:solidFill>
            </a:endParaRPr>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solidFill>
                <a:prstClr val="white"/>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552CA270-69E2-0846-A255-7A349F5454CB}" type="slidenum">
              <a:rPr lang="en-US" smtClean="0">
                <a:solidFill>
                  <a:prstClr val="white"/>
                </a:solidFill>
              </a:rPr>
              <a:pPr/>
              <a:t>‹#›</a:t>
            </a:fld>
            <a:endParaRPr lang="en-US">
              <a:solidFill>
                <a:prstClr val="white"/>
              </a:solidFill>
            </a:endParaRPr>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Tree>
    <p:extLst>
      <p:ext uri="{BB962C8B-B14F-4D97-AF65-F5344CB8AC3E}">
        <p14:creationId xmlns:p14="http://schemas.microsoft.com/office/powerpoint/2010/main" val="4161162364"/>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F8A00FF-0EA7-9747-ABF5-221A23E9AF4A}" type="datetimeFigureOut">
              <a:rPr lang="en-US" smtClean="0">
                <a:solidFill>
                  <a:prstClr val="black"/>
                </a:solidFill>
              </a:rPr>
              <a:pPr/>
              <a:t>5/3/2012</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552CA270-69E2-0846-A255-7A349F5454C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1744438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F8A00FF-0EA7-9747-ABF5-221A23E9AF4A}" type="datetimeFigureOut">
              <a:rPr lang="en-US" smtClean="0">
                <a:solidFill>
                  <a:prstClr val="black"/>
                </a:solidFill>
              </a:rPr>
              <a:pPr/>
              <a:t>5/3/2012</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552CA270-69E2-0846-A255-7A349F5454C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0853515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1F8A00FF-0EA7-9747-ABF5-221A23E9AF4A}" type="datetimeFigureOut">
              <a:rPr lang="en-US" smtClean="0"/>
              <a:pPr/>
              <a:t>5/3/2012</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solidFill>
                <a:srgbClr val="2DA2BF">
                  <a:tint val="20000"/>
                </a:srgbClr>
              </a:solidFill>
            </a:endParaRP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552CA270-69E2-0846-A255-7A349F5454CB}" type="slidenum">
              <a:rPr lang="en-US" smtClean="0"/>
              <a:pPr/>
              <a:t>‹#›</a:t>
            </a:fld>
            <a:endParaRPr lang="en-US"/>
          </a:p>
        </p:txBody>
      </p:sp>
    </p:spTree>
    <p:extLst>
      <p:ext uri="{BB962C8B-B14F-4D97-AF65-F5344CB8AC3E}">
        <p14:creationId xmlns:p14="http://schemas.microsoft.com/office/powerpoint/2010/main" val="14025231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F8A00FF-0EA7-9747-ABF5-221A23E9AF4A}" type="datetimeFigureOut">
              <a:rPr lang="en-US" smtClean="0">
                <a:solidFill>
                  <a:prstClr val="black"/>
                </a:solidFill>
              </a:rPr>
              <a:pPr/>
              <a:t>5/3/2012</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552CA270-69E2-0846-A255-7A349F5454CB}" type="slidenum">
              <a:rPr lang="en-US" smtClean="0">
                <a:solidFill>
                  <a:prstClr val="black"/>
                </a:solidFill>
              </a:rPr>
              <a:pPr/>
              <a:t>‹#›</a:t>
            </a:fld>
            <a:endParaRPr lang="en-US">
              <a:solidFill>
                <a:prstClr val="black"/>
              </a:solidFill>
            </a:endParaRPr>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1898752252"/>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F8A00FF-0EA7-9747-ABF5-221A23E9AF4A}" type="datetimeFigureOut">
              <a:rPr lang="en-US" smtClean="0">
                <a:solidFill>
                  <a:prstClr val="white"/>
                </a:solidFill>
              </a:rPr>
              <a:pPr/>
              <a:t>5/3/2012</a:t>
            </a:fld>
            <a:endParaRPr lang="en-US">
              <a:solidFill>
                <a:prstClr val="white"/>
              </a:solidFill>
            </a:endParaRPr>
          </a:p>
        </p:txBody>
      </p:sp>
      <p:sp>
        <p:nvSpPr>
          <p:cNvPr id="5" name="Footer Placeholder 4"/>
          <p:cNvSpPr>
            <a:spLocks noGrp="1"/>
          </p:cNvSpPr>
          <p:nvPr>
            <p:ph type="ftr" sz="quarter" idx="11"/>
          </p:nvPr>
        </p:nvSpPr>
        <p:spPr/>
        <p:txBody>
          <a:bodyPr/>
          <a:lstStyle>
            <a:extLst/>
          </a:lstStyle>
          <a:p>
            <a:endParaRPr lang="en-US">
              <a:solidFill>
                <a:prstClr val="white"/>
              </a:solidFill>
            </a:endParaRPr>
          </a:p>
        </p:txBody>
      </p:sp>
      <p:sp>
        <p:nvSpPr>
          <p:cNvPr id="6" name="Slide Number Placeholder 5"/>
          <p:cNvSpPr>
            <a:spLocks noGrp="1"/>
          </p:cNvSpPr>
          <p:nvPr>
            <p:ph type="sldNum" sz="quarter" idx="12"/>
          </p:nvPr>
        </p:nvSpPr>
        <p:spPr/>
        <p:txBody>
          <a:bodyPr/>
          <a:lstStyle>
            <a:extLst/>
          </a:lstStyle>
          <a:p>
            <a:fld id="{552CA270-69E2-0846-A255-7A349F5454CB}" type="slidenum">
              <a:rPr lang="en-US" smtClean="0">
                <a:solidFill>
                  <a:prstClr val="white"/>
                </a:solidFill>
              </a:rPr>
              <a:pPr/>
              <a:t>‹#›</a:t>
            </a:fld>
            <a:endParaRPr lang="en-US">
              <a:solidFill>
                <a:prstClr val="white"/>
              </a:solidFill>
            </a:endParaRPr>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Tree>
    <p:extLst>
      <p:ext uri="{BB962C8B-B14F-4D97-AF65-F5344CB8AC3E}">
        <p14:creationId xmlns:p14="http://schemas.microsoft.com/office/powerpoint/2010/main" val="3918619575"/>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F8A00FF-0EA7-9747-ABF5-221A23E9AF4A}" type="datetimeFigureOut">
              <a:rPr lang="en-US" smtClean="0">
                <a:solidFill>
                  <a:prstClr val="white"/>
                </a:solidFill>
              </a:rPr>
              <a:pPr/>
              <a:t>5/3/2012</a:t>
            </a:fld>
            <a:endParaRPr lang="en-US">
              <a:solidFill>
                <a:prstClr val="white"/>
              </a:solidFill>
            </a:endParaRPr>
          </a:p>
        </p:txBody>
      </p:sp>
      <p:sp>
        <p:nvSpPr>
          <p:cNvPr id="6" name="Footer Placeholder 5"/>
          <p:cNvSpPr>
            <a:spLocks noGrp="1"/>
          </p:cNvSpPr>
          <p:nvPr>
            <p:ph type="ftr" sz="quarter" idx="11"/>
          </p:nvPr>
        </p:nvSpPr>
        <p:spPr/>
        <p:txBody>
          <a:bodyPr/>
          <a:lstStyle>
            <a:extLst/>
          </a:lstStyle>
          <a:p>
            <a:endParaRPr lang="en-US">
              <a:solidFill>
                <a:prstClr val="white"/>
              </a:solidFill>
            </a:endParaRPr>
          </a:p>
        </p:txBody>
      </p:sp>
      <p:sp>
        <p:nvSpPr>
          <p:cNvPr id="7" name="Slide Number Placeholder 6"/>
          <p:cNvSpPr>
            <a:spLocks noGrp="1"/>
          </p:cNvSpPr>
          <p:nvPr>
            <p:ph type="sldNum" sz="quarter" idx="12"/>
          </p:nvPr>
        </p:nvSpPr>
        <p:spPr/>
        <p:txBody>
          <a:bodyPr/>
          <a:lstStyle>
            <a:extLst/>
          </a:lstStyle>
          <a:p>
            <a:fld id="{552CA270-69E2-0846-A255-7A349F5454CB}" type="slidenum">
              <a:rPr lang="en-US" smtClean="0">
                <a:solidFill>
                  <a:prstClr val="white"/>
                </a:solidFill>
              </a:rPr>
              <a:pPr/>
              <a:t>‹#›</a:t>
            </a:fld>
            <a:endParaRPr lang="en-US">
              <a:solidFill>
                <a:prstClr val="white"/>
              </a:solidFill>
            </a:endParaRPr>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1295158199"/>
      </p:ext>
    </p:extLst>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F8A00FF-0EA7-9747-ABF5-221A23E9AF4A}" type="datetimeFigureOut">
              <a:rPr lang="en-US" smtClean="0">
                <a:solidFill>
                  <a:prstClr val="black"/>
                </a:solidFill>
              </a:rPr>
              <a:pPr/>
              <a:t>5/3/2012</a:t>
            </a:fld>
            <a:endParaRPr lang="en-US">
              <a:solidFill>
                <a:prstClr val="black"/>
              </a:solidFill>
            </a:endParaRPr>
          </a:p>
        </p:txBody>
      </p:sp>
      <p:sp>
        <p:nvSpPr>
          <p:cNvPr id="8" name="Footer Placeholder 7"/>
          <p:cNvSpPr>
            <a:spLocks noGrp="1"/>
          </p:cNvSpPr>
          <p:nvPr>
            <p:ph type="ftr" sz="quarter" idx="11"/>
          </p:nvPr>
        </p:nvSpPr>
        <p:spPr/>
        <p:txBody>
          <a:bodyPr/>
          <a:lstStyle>
            <a:extLst/>
          </a:lstStyle>
          <a:p>
            <a:endParaRPr lang="en-US">
              <a:solidFill>
                <a:prstClr val="black"/>
              </a:solidFill>
            </a:endParaRPr>
          </a:p>
        </p:txBody>
      </p:sp>
      <p:sp>
        <p:nvSpPr>
          <p:cNvPr id="9" name="Slide Number Placeholder 8"/>
          <p:cNvSpPr>
            <a:spLocks noGrp="1"/>
          </p:cNvSpPr>
          <p:nvPr>
            <p:ph type="sldNum" sz="quarter" idx="12"/>
          </p:nvPr>
        </p:nvSpPr>
        <p:spPr/>
        <p:txBody>
          <a:bodyPr/>
          <a:lstStyle>
            <a:extLst/>
          </a:lstStyle>
          <a:p>
            <a:fld id="{552CA270-69E2-0846-A255-7A349F5454C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175291342"/>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1F8A00FF-0EA7-9747-ABF5-221A23E9AF4A}" type="datetimeFigureOut">
              <a:rPr lang="en-US" smtClean="0">
                <a:solidFill>
                  <a:prstClr val="white"/>
                </a:solidFill>
              </a:rPr>
              <a:pPr/>
              <a:t>5/3/2012</a:t>
            </a:fld>
            <a:endParaRPr lang="en-US">
              <a:solidFill>
                <a:prstClr val="white"/>
              </a:solidFill>
            </a:endParaRPr>
          </a:p>
        </p:txBody>
      </p:sp>
      <p:sp>
        <p:nvSpPr>
          <p:cNvPr id="4" name="Footer Placeholder 3"/>
          <p:cNvSpPr>
            <a:spLocks noGrp="1"/>
          </p:cNvSpPr>
          <p:nvPr>
            <p:ph type="ftr" sz="quarter" idx="11"/>
          </p:nvPr>
        </p:nvSpPr>
        <p:spPr/>
        <p:txBody>
          <a:bodyPr/>
          <a:lstStyle>
            <a:extLst/>
          </a:lstStyle>
          <a:p>
            <a:endParaRPr lang="en-US">
              <a:solidFill>
                <a:prstClr val="white"/>
              </a:solidFill>
            </a:endParaRPr>
          </a:p>
        </p:txBody>
      </p:sp>
      <p:sp>
        <p:nvSpPr>
          <p:cNvPr id="5" name="Slide Number Placeholder 4"/>
          <p:cNvSpPr>
            <a:spLocks noGrp="1"/>
          </p:cNvSpPr>
          <p:nvPr>
            <p:ph type="sldNum" sz="quarter" idx="12"/>
          </p:nvPr>
        </p:nvSpPr>
        <p:spPr/>
        <p:txBody>
          <a:bodyPr/>
          <a:lstStyle>
            <a:extLst/>
          </a:lstStyle>
          <a:p>
            <a:fld id="{552CA270-69E2-0846-A255-7A349F5454CB}" type="slidenum">
              <a:rPr lang="en-US" smtClean="0">
                <a:solidFill>
                  <a:prstClr val="white"/>
                </a:solidFill>
              </a:rPr>
              <a:pPr/>
              <a:t>‹#›</a:t>
            </a:fld>
            <a:endParaRPr lang="en-US">
              <a:solidFill>
                <a:prstClr val="white"/>
              </a:solidFill>
            </a:endParaRPr>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664121337"/>
      </p:ext>
    </p:extLst>
  </p:cSld>
  <p:clrMapOvr>
    <a:overrideClrMapping bg1="dk1" tx1="lt1" bg2="dk2" tx2="lt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1F8A00FF-0EA7-9747-ABF5-221A23E9AF4A}" type="datetimeFigureOut">
              <a:rPr lang="en-US" smtClean="0">
                <a:solidFill>
                  <a:prstClr val="black"/>
                </a:solidFill>
              </a:rPr>
              <a:pPr/>
              <a:t>5/3/2012</a:t>
            </a:fld>
            <a:endParaRPr lang="en-US">
              <a:solidFill>
                <a:prstClr val="black"/>
              </a:solidFill>
            </a:endParaRPr>
          </a:p>
        </p:txBody>
      </p:sp>
      <p:sp>
        <p:nvSpPr>
          <p:cNvPr id="3" name="Footer Placeholder 2"/>
          <p:cNvSpPr>
            <a:spLocks noGrp="1"/>
          </p:cNvSpPr>
          <p:nvPr>
            <p:ph type="ftr" sz="quarter" idx="11"/>
          </p:nvPr>
        </p:nvSpPr>
        <p:spPr/>
        <p:txBody>
          <a:bodyPr/>
          <a:lstStyle>
            <a:extLst/>
          </a:lstStyle>
          <a:p>
            <a:endParaRPr lang="en-US">
              <a:solidFill>
                <a:prstClr val="black"/>
              </a:solidFill>
            </a:endParaRPr>
          </a:p>
        </p:txBody>
      </p:sp>
      <p:sp>
        <p:nvSpPr>
          <p:cNvPr id="4" name="Slide Number Placeholder 3"/>
          <p:cNvSpPr>
            <a:spLocks noGrp="1"/>
          </p:cNvSpPr>
          <p:nvPr>
            <p:ph type="sldNum" sz="quarter" idx="12"/>
          </p:nvPr>
        </p:nvSpPr>
        <p:spPr/>
        <p:txBody>
          <a:bodyPr/>
          <a:lstStyle>
            <a:extLst/>
          </a:lstStyle>
          <a:p>
            <a:fld id="{552CA270-69E2-0846-A255-7A349F5454C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623743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F8A00FF-0EA7-9747-ABF5-221A23E9AF4A}" type="datetimeFigureOut">
              <a:rPr lang="en-US" smtClean="0"/>
              <a:t>5/3/2012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52CA270-69E2-0846-A255-7A349F5454CB}" type="slidenum">
              <a:rPr lang="en-US" smtClean="0"/>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1F8A00FF-0EA7-9747-ABF5-221A23E9AF4A}" type="datetimeFigureOut">
              <a:rPr lang="en-US" smtClean="0">
                <a:solidFill>
                  <a:prstClr val="black"/>
                </a:solidFill>
              </a:rPr>
              <a:pPr/>
              <a:t>5/3/2012</a:t>
            </a:fld>
            <a:endParaRPr lang="en-US">
              <a:solidFill>
                <a:prstClr val="black"/>
              </a:solidFill>
            </a:endParaRPr>
          </a:p>
        </p:txBody>
      </p:sp>
      <p:sp>
        <p:nvSpPr>
          <p:cNvPr id="6" name="Footer Placeholder 5"/>
          <p:cNvSpPr>
            <a:spLocks noGrp="1"/>
          </p:cNvSpPr>
          <p:nvPr>
            <p:ph type="ftr" sz="quarter" idx="11"/>
          </p:nvPr>
        </p:nvSpPr>
        <p:spPr/>
        <p:txBody>
          <a:bodyPr/>
          <a:lstStyle>
            <a:extLst/>
          </a:lstStyle>
          <a:p>
            <a:endParaRPr lang="en-US">
              <a:solidFill>
                <a:prstClr val="black"/>
              </a:solidFill>
            </a:endParaRPr>
          </a:p>
        </p:txBody>
      </p:sp>
      <p:sp>
        <p:nvSpPr>
          <p:cNvPr id="7" name="Slide Number Placeholder 6"/>
          <p:cNvSpPr>
            <a:spLocks noGrp="1"/>
          </p:cNvSpPr>
          <p:nvPr>
            <p:ph type="sldNum" sz="quarter" idx="12"/>
          </p:nvPr>
        </p:nvSpPr>
        <p:spPr/>
        <p:txBody>
          <a:bodyPr/>
          <a:lstStyle>
            <a:extLst/>
          </a:lstStyle>
          <a:p>
            <a:fld id="{552CA270-69E2-0846-A255-7A349F5454C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425492073"/>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1F8A00FF-0EA7-9747-ABF5-221A23E9AF4A}" type="datetimeFigureOut">
              <a:rPr lang="en-US" smtClean="0">
                <a:solidFill>
                  <a:prstClr val="white"/>
                </a:solidFill>
              </a:rPr>
              <a:pPr/>
              <a:t>5/3/2012</a:t>
            </a:fld>
            <a:endParaRPr lang="en-US">
              <a:solidFill>
                <a:prstClr val="white"/>
              </a:solidFill>
            </a:endParaRPr>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solidFill>
                <a:prstClr val="white"/>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552CA270-69E2-0846-A255-7A349F5454CB}" type="slidenum">
              <a:rPr lang="en-US" smtClean="0">
                <a:solidFill>
                  <a:prstClr val="white"/>
                </a:solidFill>
              </a:rPr>
              <a:pPr/>
              <a:t>‹#›</a:t>
            </a:fld>
            <a:endParaRPr lang="en-US">
              <a:solidFill>
                <a:prstClr val="white"/>
              </a:solidFill>
            </a:endParaRPr>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Tree>
    <p:extLst>
      <p:ext uri="{BB962C8B-B14F-4D97-AF65-F5344CB8AC3E}">
        <p14:creationId xmlns:p14="http://schemas.microsoft.com/office/powerpoint/2010/main" val="2240815620"/>
      </p:ext>
    </p:extLst>
  </p:cSld>
  <p:clrMapOvr>
    <a:overrideClrMapping bg1="dk1" tx1="lt1" bg2="dk2" tx2="lt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F8A00FF-0EA7-9747-ABF5-221A23E9AF4A}" type="datetimeFigureOut">
              <a:rPr lang="en-US" smtClean="0">
                <a:solidFill>
                  <a:prstClr val="black"/>
                </a:solidFill>
              </a:rPr>
              <a:pPr/>
              <a:t>5/3/2012</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552CA270-69E2-0846-A255-7A349F5454C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4967530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F8A00FF-0EA7-9747-ABF5-221A23E9AF4A}" type="datetimeFigureOut">
              <a:rPr lang="en-US" smtClean="0">
                <a:solidFill>
                  <a:prstClr val="black"/>
                </a:solidFill>
              </a:rPr>
              <a:pPr/>
              <a:t>5/3/2012</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552CA270-69E2-0846-A255-7A349F5454C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1476692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F8A00FF-0EA7-9747-ABF5-221A23E9AF4A}" type="datetimeFigureOut">
              <a:rPr lang="en-US" smtClean="0"/>
              <a:t>5/3/2012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52CA270-69E2-0846-A255-7A349F5454CB}" type="slidenum">
              <a:rPr lang="en-US" smtClean="0"/>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F8A00FF-0EA7-9747-ABF5-221A23E9AF4A}" type="datetimeFigureOut">
              <a:rPr lang="en-US" smtClean="0"/>
              <a:t>5/3/2012</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552CA270-69E2-0846-A255-7A349F5454CB}"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1F8A00FF-0EA7-9747-ABF5-221A23E9AF4A}" type="datetimeFigureOut">
              <a:rPr lang="en-US" smtClean="0"/>
              <a:t>5/3/2012</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552CA270-69E2-0846-A255-7A349F5454CB}" type="slidenum">
              <a:rPr lang="en-US" smtClean="0"/>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1F8A00FF-0EA7-9747-ABF5-221A23E9AF4A}" type="datetimeFigureOut">
              <a:rPr lang="en-US" smtClean="0"/>
              <a:t>5/3/2012</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552CA270-69E2-0846-A255-7A349F5454C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1F8A00FF-0EA7-9747-ABF5-221A23E9AF4A}" type="datetimeFigureOut">
              <a:rPr lang="en-US" smtClean="0"/>
              <a:t>5/3/2012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52CA270-69E2-0846-A255-7A349F5454CB}"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1F8A00FF-0EA7-9747-ABF5-221A23E9AF4A}" type="datetimeFigureOut">
              <a:rPr lang="en-US" smtClean="0"/>
              <a:t>5/3/2012</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552CA270-69E2-0846-A255-7A349F5454CB}" type="slidenum">
              <a:rPr lang="en-US" smtClean="0"/>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alpha val="34000"/>
          </a:schemeClr>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1F8A00FF-0EA7-9747-ABF5-221A23E9AF4A}" type="datetimeFigureOut">
              <a:rPr lang="en-US" smtClean="0"/>
              <a:t>5/3/2012</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552CA270-69E2-0846-A255-7A349F5454C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alpha val="34000"/>
          </a:schemeClr>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1F8A00FF-0EA7-9747-ABF5-221A23E9AF4A}" type="datetimeFigureOut">
              <a:rPr lang="en-US" smtClean="0">
                <a:solidFill>
                  <a:prstClr val="black"/>
                </a:solidFill>
              </a:rPr>
              <a:pPr/>
              <a:t>5/3/2012</a:t>
            </a:fld>
            <a:endParaRPr lang="en-US">
              <a:solidFill>
                <a:prstClr val="black"/>
              </a:solidFill>
            </a:endParaRP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solidFill>
                <a:prstClr val="black"/>
              </a:solidFill>
            </a:endParaRP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552CA270-69E2-0846-A255-7A349F5454C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58508736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2">
            <a:alpha val="34000"/>
          </a:schemeClr>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1F8A00FF-0EA7-9747-ABF5-221A23E9AF4A}" type="datetimeFigureOut">
              <a:rPr lang="en-US" smtClean="0">
                <a:solidFill>
                  <a:prstClr val="black"/>
                </a:solidFill>
              </a:rPr>
              <a:pPr/>
              <a:t>5/3/2012</a:t>
            </a:fld>
            <a:endParaRPr lang="en-US">
              <a:solidFill>
                <a:prstClr val="black"/>
              </a:solidFill>
            </a:endParaRP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solidFill>
                <a:prstClr val="black"/>
              </a:solidFill>
            </a:endParaRP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552CA270-69E2-0846-A255-7A349F5454C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02822520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4.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emf"/><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emf"/><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80292" y="879232"/>
            <a:ext cx="7772400" cy="3377712"/>
          </a:xfrm>
        </p:spPr>
        <p:txBody>
          <a:bodyPr>
            <a:normAutofit fontScale="90000"/>
          </a:bodyPr>
          <a:lstStyle/>
          <a:p>
            <a:r>
              <a:rPr lang="en-US" dirty="0" smtClean="0"/>
              <a:t>Faculty Retreat </a:t>
            </a:r>
            <a:br>
              <a:rPr lang="en-US" dirty="0" smtClean="0"/>
            </a:br>
            <a:r>
              <a:rPr lang="en-US" dirty="0" smtClean="0"/>
              <a:t>on General Education:</a:t>
            </a:r>
            <a:br>
              <a:rPr lang="en-US" dirty="0" smtClean="0"/>
            </a:br>
            <a:r>
              <a:rPr lang="en-US" dirty="0" smtClean="0"/>
              <a:t>the Next Steps</a:t>
            </a:r>
            <a:br>
              <a:rPr lang="en-US" dirty="0" smtClean="0"/>
            </a:br>
            <a:r>
              <a:rPr lang="en-US" dirty="0" smtClean="0"/>
              <a:t/>
            </a:r>
            <a:br>
              <a:rPr lang="en-US" dirty="0" smtClean="0"/>
            </a:br>
            <a:r>
              <a:rPr lang="en-US" dirty="0" smtClean="0"/>
              <a:t>GE Taskforce Presentation</a:t>
            </a:r>
            <a:endParaRPr lang="en-US" dirty="0"/>
          </a:p>
        </p:txBody>
      </p:sp>
      <p:sp>
        <p:nvSpPr>
          <p:cNvPr id="3" name="Subtitle 2"/>
          <p:cNvSpPr>
            <a:spLocks noGrp="1"/>
          </p:cNvSpPr>
          <p:nvPr>
            <p:ph type="subTitle" idx="1"/>
          </p:nvPr>
        </p:nvSpPr>
        <p:spPr>
          <a:xfrm>
            <a:off x="1371600" y="4598126"/>
            <a:ext cx="6400800" cy="1040673"/>
          </a:xfrm>
        </p:spPr>
        <p:txBody>
          <a:bodyPr/>
          <a:lstStyle/>
          <a:p>
            <a:r>
              <a:rPr lang="en-US" dirty="0" smtClean="0"/>
              <a:t>April 20, 2012</a:t>
            </a:r>
            <a:endParaRPr lang="en-US" dirty="0"/>
          </a:p>
        </p:txBody>
      </p:sp>
    </p:spTree>
    <p:extLst>
      <p:ext uri="{BB962C8B-B14F-4D97-AF65-F5344CB8AC3E}">
        <p14:creationId xmlns:p14="http://schemas.microsoft.com/office/powerpoint/2010/main" val="10143650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0425"/>
            <a:ext cx="8229600" cy="1143000"/>
          </a:xfrm>
        </p:spPr>
        <p:txBody>
          <a:bodyPr/>
          <a:lstStyle/>
          <a:p>
            <a:r>
              <a:rPr lang="en-US" dirty="0" smtClean="0"/>
              <a:t>Our existing general education</a:t>
            </a:r>
            <a:endParaRPr lang="en-US" dirty="0"/>
          </a:p>
        </p:txBody>
      </p:sp>
      <p:sp>
        <p:nvSpPr>
          <p:cNvPr id="4" name="TextBox 3"/>
          <p:cNvSpPr txBox="1"/>
          <p:nvPr/>
        </p:nvSpPr>
        <p:spPr>
          <a:xfrm>
            <a:off x="1505138" y="1102583"/>
            <a:ext cx="5997030" cy="1384995"/>
          </a:xfrm>
          <a:prstGeom prst="rect">
            <a:avLst/>
          </a:prstGeom>
          <a:noFill/>
        </p:spPr>
        <p:txBody>
          <a:bodyPr wrap="square" rtlCol="0">
            <a:spAutoFit/>
          </a:bodyPr>
          <a:lstStyle/>
          <a:p>
            <a:pPr algn="ctr"/>
            <a:r>
              <a:rPr lang="en-US" sz="2800" b="1" dirty="0" smtClean="0">
                <a:cs typeface="Century Gothic"/>
              </a:rPr>
              <a:t>Existing common GE requirements across the </a:t>
            </a:r>
          </a:p>
          <a:p>
            <a:pPr algn="ctr"/>
            <a:r>
              <a:rPr lang="en-US" sz="2800" b="1" dirty="0" smtClean="0">
                <a:cs typeface="Century Gothic"/>
              </a:rPr>
              <a:t>colleges </a:t>
            </a:r>
            <a:r>
              <a:rPr lang="en-US" sz="2800" b="1" dirty="0">
                <a:cs typeface="Century Gothic"/>
              </a:rPr>
              <a:t>(22 credit hours) </a:t>
            </a:r>
          </a:p>
        </p:txBody>
      </p:sp>
      <p:grpSp>
        <p:nvGrpSpPr>
          <p:cNvPr id="5" name="Group 4"/>
          <p:cNvGrpSpPr/>
          <p:nvPr/>
        </p:nvGrpSpPr>
        <p:grpSpPr>
          <a:xfrm>
            <a:off x="457200" y="4026191"/>
            <a:ext cx="1572758" cy="1313710"/>
            <a:chOff x="6860737" y="5430248"/>
            <a:chExt cx="1572758" cy="1313710"/>
          </a:xfrm>
        </p:grpSpPr>
        <p:sp>
          <p:nvSpPr>
            <p:cNvPr id="6" name="Oval 5"/>
            <p:cNvSpPr/>
            <p:nvPr/>
          </p:nvSpPr>
          <p:spPr>
            <a:xfrm>
              <a:off x="6964546" y="5430248"/>
              <a:ext cx="1342227" cy="1313710"/>
            </a:xfrm>
            <a:prstGeom prst="ellipse">
              <a:avLst/>
            </a:prstGeom>
            <a:solidFill>
              <a:srgbClr val="009D00"/>
            </a:solidFill>
            <a:effectLst>
              <a:glow rad="88900">
                <a:schemeClr val="accent3">
                  <a:lumMod val="20000"/>
                  <a:lumOff val="80000"/>
                  <a:alpha val="47000"/>
                </a:schemeClr>
              </a:glow>
              <a:outerShdw blurRad="40000" dist="23000" dir="5400000" rotWithShape="0">
                <a:srgbClr val="000000">
                  <a:alpha val="35000"/>
                </a:srgbClr>
              </a:outerShdw>
              <a:softEdge rad="1143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6860737" y="5521437"/>
              <a:ext cx="1572758" cy="1200329"/>
            </a:xfrm>
            <a:prstGeom prst="rect">
              <a:avLst/>
            </a:prstGeom>
          </p:spPr>
          <p:txBody>
            <a:bodyPr wrap="square">
              <a:spAutoFit/>
            </a:bodyPr>
            <a:lstStyle/>
            <a:p>
              <a:pPr algn="ctr"/>
              <a:r>
                <a:rPr lang="en-US" dirty="0" smtClean="0">
                  <a:solidFill>
                    <a:srgbClr val="000000"/>
                  </a:solidFill>
                  <a:latin typeface="Century Gothic"/>
                  <a:cs typeface="Century Gothic"/>
                </a:rPr>
                <a:t>2</a:t>
              </a:r>
              <a:r>
                <a:rPr lang="en-US" baseline="30000" dirty="0" smtClean="0">
                  <a:solidFill>
                    <a:srgbClr val="000000"/>
                  </a:solidFill>
                  <a:latin typeface="Century Gothic"/>
                  <a:cs typeface="Century Gothic"/>
                </a:rPr>
                <a:t>nd</a:t>
              </a:r>
              <a:r>
                <a:rPr lang="en-US" dirty="0" smtClean="0">
                  <a:solidFill>
                    <a:srgbClr val="000000"/>
                  </a:solidFill>
                  <a:latin typeface="Century Gothic"/>
                  <a:cs typeface="Century Gothic"/>
                </a:rPr>
                <a:t> </a:t>
              </a:r>
            </a:p>
            <a:p>
              <a:pPr algn="ctr"/>
              <a:r>
                <a:rPr lang="en-US" dirty="0" smtClean="0">
                  <a:solidFill>
                    <a:srgbClr val="000000"/>
                  </a:solidFill>
                  <a:latin typeface="Century Gothic"/>
                  <a:cs typeface="Century Gothic"/>
                </a:rPr>
                <a:t>Writing</a:t>
              </a:r>
            </a:p>
            <a:p>
              <a:pPr algn="ctr"/>
              <a:r>
                <a:rPr lang="en-US" dirty="0" smtClean="0">
                  <a:solidFill>
                    <a:srgbClr val="000000"/>
                  </a:solidFill>
                  <a:latin typeface="Century Gothic"/>
                  <a:cs typeface="Century Gothic"/>
                </a:rPr>
                <a:t>Course</a:t>
              </a:r>
            </a:p>
            <a:p>
              <a:pPr algn="ctr"/>
              <a:r>
                <a:rPr lang="en-US" dirty="0" smtClean="0">
                  <a:solidFill>
                    <a:srgbClr val="000000"/>
                  </a:solidFill>
                  <a:latin typeface="Century Gothic"/>
                  <a:cs typeface="Century Gothic"/>
                </a:rPr>
                <a:t>3 cr.</a:t>
              </a:r>
              <a:endParaRPr lang="en-US" dirty="0">
                <a:solidFill>
                  <a:srgbClr val="000000"/>
                </a:solidFill>
                <a:latin typeface="Century Gothic"/>
                <a:cs typeface="Century Gothic"/>
              </a:endParaRPr>
            </a:p>
          </p:txBody>
        </p:sp>
      </p:grpSp>
      <p:grpSp>
        <p:nvGrpSpPr>
          <p:cNvPr id="8" name="Group 7"/>
          <p:cNvGrpSpPr/>
          <p:nvPr/>
        </p:nvGrpSpPr>
        <p:grpSpPr>
          <a:xfrm>
            <a:off x="7058144" y="3369336"/>
            <a:ext cx="1719994" cy="1313710"/>
            <a:chOff x="3976314" y="5430248"/>
            <a:chExt cx="1719994" cy="1313710"/>
          </a:xfrm>
        </p:grpSpPr>
        <p:sp>
          <p:nvSpPr>
            <p:cNvPr id="9" name="Oval 8"/>
            <p:cNvSpPr/>
            <p:nvPr/>
          </p:nvSpPr>
          <p:spPr>
            <a:xfrm>
              <a:off x="4148934" y="5430248"/>
              <a:ext cx="1342227" cy="1313710"/>
            </a:xfrm>
            <a:prstGeom prst="ellipse">
              <a:avLst/>
            </a:prstGeom>
            <a:solidFill>
              <a:srgbClr val="009D00"/>
            </a:solidFill>
            <a:effectLst>
              <a:glow rad="88900">
                <a:schemeClr val="accent3">
                  <a:lumMod val="20000"/>
                  <a:lumOff val="80000"/>
                  <a:alpha val="47000"/>
                </a:schemeClr>
              </a:glow>
              <a:outerShdw blurRad="40000" dist="23000" dir="5400000" rotWithShape="0">
                <a:srgbClr val="000000">
                  <a:alpha val="35000"/>
                </a:srgbClr>
              </a:outerShdw>
              <a:softEdge rad="1143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3976314" y="5686229"/>
              <a:ext cx="1719994" cy="923330"/>
            </a:xfrm>
            <a:prstGeom prst="rect">
              <a:avLst/>
            </a:prstGeom>
            <a:noFill/>
          </p:spPr>
          <p:txBody>
            <a:bodyPr wrap="square" rtlCol="0">
              <a:spAutoFit/>
            </a:bodyPr>
            <a:lstStyle/>
            <a:p>
              <a:pPr algn="ctr"/>
              <a:r>
                <a:rPr lang="en-US" dirty="0" smtClean="0">
                  <a:solidFill>
                    <a:srgbClr val="000000"/>
                  </a:solidFill>
                  <a:latin typeface="Century Gothic"/>
                  <a:cs typeface="Century Gothic"/>
                </a:rPr>
                <a:t>Quantitative </a:t>
              </a:r>
            </a:p>
            <a:p>
              <a:pPr algn="ctr"/>
              <a:r>
                <a:rPr lang="en-US" dirty="0" smtClean="0">
                  <a:solidFill>
                    <a:srgbClr val="000000"/>
                  </a:solidFill>
                  <a:latin typeface="Century Gothic"/>
                  <a:cs typeface="Century Gothic"/>
                </a:rPr>
                <a:t>Reasoning</a:t>
              </a:r>
            </a:p>
            <a:p>
              <a:pPr algn="ctr"/>
              <a:r>
                <a:rPr lang="en-US" dirty="0" smtClean="0">
                  <a:solidFill>
                    <a:srgbClr val="000000"/>
                  </a:solidFill>
                  <a:latin typeface="Century Gothic"/>
                  <a:cs typeface="Century Gothic"/>
                </a:rPr>
                <a:t>3 cr.</a:t>
              </a:r>
              <a:endParaRPr lang="en-US" dirty="0">
                <a:solidFill>
                  <a:srgbClr val="000000"/>
                </a:solidFill>
                <a:latin typeface="Century Gothic"/>
                <a:cs typeface="Century Gothic"/>
              </a:endParaRPr>
            </a:p>
          </p:txBody>
        </p:sp>
      </p:grpSp>
      <p:grpSp>
        <p:nvGrpSpPr>
          <p:cNvPr id="11" name="Group 10"/>
          <p:cNvGrpSpPr/>
          <p:nvPr/>
        </p:nvGrpSpPr>
        <p:grpSpPr>
          <a:xfrm>
            <a:off x="572465" y="2618095"/>
            <a:ext cx="1342227" cy="1313710"/>
            <a:chOff x="101261" y="2591297"/>
            <a:chExt cx="1342227" cy="1313710"/>
          </a:xfrm>
        </p:grpSpPr>
        <p:sp>
          <p:nvSpPr>
            <p:cNvPr id="12" name="Oval 11"/>
            <p:cNvSpPr/>
            <p:nvPr/>
          </p:nvSpPr>
          <p:spPr>
            <a:xfrm>
              <a:off x="101261" y="2591297"/>
              <a:ext cx="1342227" cy="1313710"/>
            </a:xfrm>
            <a:prstGeom prst="ellipse">
              <a:avLst/>
            </a:prstGeom>
            <a:solidFill>
              <a:srgbClr val="009D00"/>
            </a:solidFill>
            <a:effectLst>
              <a:glow rad="88900">
                <a:schemeClr val="accent3">
                  <a:lumMod val="20000"/>
                  <a:lumOff val="80000"/>
                  <a:alpha val="47000"/>
                </a:schemeClr>
              </a:glow>
              <a:outerShdw blurRad="40000" dist="23000" dir="5400000" rotWithShape="0">
                <a:srgbClr val="000000">
                  <a:alpha val="35000"/>
                </a:srgbClr>
              </a:outerShdw>
              <a:softEdge rad="1143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164095" y="2811735"/>
              <a:ext cx="1194267" cy="923330"/>
            </a:xfrm>
            <a:prstGeom prst="rect">
              <a:avLst/>
            </a:prstGeom>
            <a:noFill/>
          </p:spPr>
          <p:txBody>
            <a:bodyPr wrap="square" rtlCol="0">
              <a:spAutoFit/>
            </a:bodyPr>
            <a:lstStyle/>
            <a:p>
              <a:pPr algn="ctr"/>
              <a:r>
                <a:rPr lang="en-US" dirty="0" smtClean="0">
                  <a:latin typeface="Century Gothic"/>
                  <a:cs typeface="Century Gothic"/>
                </a:rPr>
                <a:t>English</a:t>
              </a:r>
            </a:p>
            <a:p>
              <a:pPr algn="ctr"/>
              <a:r>
                <a:rPr lang="en-US" dirty="0" smtClean="0">
                  <a:latin typeface="Century Gothic"/>
                  <a:cs typeface="Century Gothic"/>
                </a:rPr>
                <a:t>1310 </a:t>
              </a:r>
            </a:p>
            <a:p>
              <a:pPr algn="ctr"/>
              <a:r>
                <a:rPr lang="en-US" dirty="0" smtClean="0">
                  <a:latin typeface="Century Gothic"/>
                  <a:cs typeface="Century Gothic"/>
                </a:rPr>
                <a:t>3 cr.</a:t>
              </a:r>
              <a:endParaRPr lang="en-US" dirty="0">
                <a:latin typeface="Century Gothic"/>
                <a:cs typeface="Century Gothic"/>
              </a:endParaRPr>
            </a:p>
          </p:txBody>
        </p:sp>
      </p:grpSp>
      <p:pic>
        <p:nvPicPr>
          <p:cNvPr id="15" name="Picture 14" descr="borders0612.eps"/>
          <p:cNvPicPr>
            <a:picLocks noChangeAspect="1"/>
          </p:cNvPicPr>
          <p:nvPr/>
        </p:nvPicPr>
        <p:blipFill>
          <a:blip r:embed="rId2">
            <a:alphaModFix amt="33000"/>
            <a:extLst>
              <a:ext uri="{28A0092B-C50C-407E-A947-70E740481C1C}">
                <a14:useLocalDpi xmlns:a14="http://schemas.microsoft.com/office/drawing/2010/main" val="0"/>
              </a:ext>
            </a:extLst>
          </a:blip>
          <a:stretch>
            <a:fillRect/>
          </a:stretch>
        </p:blipFill>
        <p:spPr>
          <a:xfrm rot="5400000">
            <a:off x="3746592" y="2524431"/>
            <a:ext cx="2709749" cy="3325707"/>
          </a:xfrm>
          <a:prstGeom prst="rect">
            <a:avLst/>
          </a:prstGeom>
        </p:spPr>
      </p:pic>
      <p:grpSp>
        <p:nvGrpSpPr>
          <p:cNvPr id="16" name="Group 15"/>
          <p:cNvGrpSpPr/>
          <p:nvPr/>
        </p:nvGrpSpPr>
        <p:grpSpPr>
          <a:xfrm>
            <a:off x="3768212" y="3142128"/>
            <a:ext cx="2763802" cy="2090932"/>
            <a:chOff x="2655617" y="3130977"/>
            <a:chExt cx="2763802" cy="1979627"/>
          </a:xfrm>
        </p:grpSpPr>
        <p:grpSp>
          <p:nvGrpSpPr>
            <p:cNvPr id="17" name="Group 16"/>
            <p:cNvGrpSpPr/>
            <p:nvPr/>
          </p:nvGrpSpPr>
          <p:grpSpPr>
            <a:xfrm>
              <a:off x="2655617" y="4726802"/>
              <a:ext cx="2763802" cy="383802"/>
              <a:chOff x="188140" y="2185315"/>
              <a:chExt cx="2763802" cy="383802"/>
            </a:xfrm>
            <a:gradFill flip="none" rotWithShape="1">
              <a:gsLst>
                <a:gs pos="0">
                  <a:srgbClr val="3169CB"/>
                </a:gs>
                <a:gs pos="100000">
                  <a:schemeClr val="accent3">
                    <a:lumMod val="40000"/>
                    <a:lumOff val="60000"/>
                  </a:schemeClr>
                </a:gs>
              </a:gsLst>
              <a:lin ang="0" scaled="1"/>
              <a:tileRect/>
            </a:gradFill>
          </p:grpSpPr>
          <p:sp>
            <p:nvSpPr>
              <p:cNvPr id="21" name="Rectangle 20"/>
              <p:cNvSpPr/>
              <p:nvPr/>
            </p:nvSpPr>
            <p:spPr>
              <a:xfrm>
                <a:off x="188140" y="2185315"/>
                <a:ext cx="2763802" cy="379483"/>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extBox 21"/>
              <p:cNvSpPr txBox="1"/>
              <p:nvPr/>
            </p:nvSpPr>
            <p:spPr>
              <a:xfrm>
                <a:off x="493874" y="2199785"/>
                <a:ext cx="2140116" cy="369332"/>
              </a:xfrm>
              <a:prstGeom prst="rect">
                <a:avLst/>
              </a:prstGeom>
              <a:grpFill/>
            </p:spPr>
            <p:txBody>
              <a:bodyPr wrap="square" rtlCol="0">
                <a:spAutoFit/>
              </a:bodyPr>
              <a:lstStyle/>
              <a:p>
                <a:pPr algn="ctr"/>
                <a:r>
                  <a:rPr lang="en-US" dirty="0" smtClean="0">
                    <a:latin typeface="Century Gothic"/>
                    <a:cs typeface="Century Gothic"/>
                  </a:rPr>
                  <a:t>4 cr. Natural Sci.</a:t>
                </a:r>
                <a:endParaRPr lang="en-US" dirty="0">
                  <a:latin typeface="Century Gothic"/>
                  <a:cs typeface="Century Gothic"/>
                </a:endParaRPr>
              </a:p>
            </p:txBody>
          </p:sp>
        </p:grpSp>
        <p:sp>
          <p:nvSpPr>
            <p:cNvPr id="18" name="Rectangle 17"/>
            <p:cNvSpPr/>
            <p:nvPr/>
          </p:nvSpPr>
          <p:spPr>
            <a:xfrm>
              <a:off x="2655617" y="3130977"/>
              <a:ext cx="2763802" cy="379483"/>
            </a:xfrm>
            <a:prstGeom prst="rect">
              <a:avLst/>
            </a:prstGeom>
            <a:gradFill flip="none" rotWithShape="1">
              <a:gsLst>
                <a:gs pos="0">
                  <a:srgbClr val="3169CB"/>
                </a:gs>
                <a:gs pos="100000">
                  <a:schemeClr val="accent3">
                    <a:lumMod val="40000"/>
                    <a:lumOff val="60000"/>
                  </a:schemeClr>
                </a:gs>
              </a:gsLst>
              <a:lin ang="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latin typeface="Century Gothic"/>
                  <a:cs typeface="Century Gothic"/>
                </a:rPr>
                <a:t>3 cr. Hum or Soc. Sci.</a:t>
              </a:r>
              <a:endParaRPr lang="en-US" dirty="0">
                <a:solidFill>
                  <a:srgbClr val="000000"/>
                </a:solidFill>
                <a:latin typeface="Century Gothic"/>
                <a:cs typeface="Century Gothic"/>
              </a:endParaRPr>
            </a:p>
          </p:txBody>
        </p:sp>
        <p:sp>
          <p:nvSpPr>
            <p:cNvPr id="19" name="Rectangle 18"/>
            <p:cNvSpPr/>
            <p:nvPr/>
          </p:nvSpPr>
          <p:spPr>
            <a:xfrm>
              <a:off x="2655617" y="4210385"/>
              <a:ext cx="2763802" cy="379483"/>
            </a:xfrm>
            <a:prstGeom prst="rect">
              <a:avLst/>
            </a:prstGeom>
            <a:gradFill flip="none" rotWithShape="1">
              <a:gsLst>
                <a:gs pos="0">
                  <a:srgbClr val="3169CB"/>
                </a:gs>
                <a:gs pos="100000">
                  <a:schemeClr val="accent3">
                    <a:lumMod val="40000"/>
                    <a:lumOff val="60000"/>
                  </a:schemeClr>
                </a:gs>
              </a:gsLst>
              <a:lin ang="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000000"/>
                  </a:solidFill>
                  <a:latin typeface="Century Gothic"/>
                  <a:cs typeface="Century Gothic"/>
                </a:rPr>
                <a:t>3 cr. Hum or Soc. Sci.</a:t>
              </a:r>
            </a:p>
          </p:txBody>
        </p:sp>
        <p:sp>
          <p:nvSpPr>
            <p:cNvPr id="20" name="Rectangle 19"/>
            <p:cNvSpPr/>
            <p:nvPr/>
          </p:nvSpPr>
          <p:spPr>
            <a:xfrm>
              <a:off x="2655617" y="3674062"/>
              <a:ext cx="2763802" cy="379483"/>
            </a:xfrm>
            <a:prstGeom prst="rect">
              <a:avLst/>
            </a:prstGeom>
            <a:gradFill flip="none" rotWithShape="1">
              <a:gsLst>
                <a:gs pos="0">
                  <a:srgbClr val="3169CB"/>
                </a:gs>
                <a:gs pos="100000">
                  <a:schemeClr val="accent3">
                    <a:lumMod val="40000"/>
                    <a:lumOff val="60000"/>
                  </a:schemeClr>
                </a:gs>
              </a:gsLst>
              <a:lin ang="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000000"/>
                  </a:solidFill>
                  <a:latin typeface="Century Gothic"/>
                  <a:cs typeface="Century Gothic"/>
                </a:rPr>
                <a:t>3 cr. Hum or Soc. Sci.</a:t>
              </a:r>
            </a:p>
          </p:txBody>
        </p:sp>
      </p:grpSp>
      <p:grpSp>
        <p:nvGrpSpPr>
          <p:cNvPr id="23" name="Group 22"/>
          <p:cNvGrpSpPr/>
          <p:nvPr/>
        </p:nvGrpSpPr>
        <p:grpSpPr>
          <a:xfrm>
            <a:off x="2045942" y="3391613"/>
            <a:ext cx="1172315" cy="1097208"/>
            <a:chOff x="1928103" y="1180899"/>
            <a:chExt cx="1172315" cy="1097208"/>
          </a:xfrm>
        </p:grpSpPr>
        <p:pic>
          <p:nvPicPr>
            <p:cNvPr id="25" name="Picture 24" descr="spiral-notebook-hi.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8721273">
              <a:off x="2041479" y="1201523"/>
              <a:ext cx="854429" cy="813181"/>
            </a:xfrm>
            <a:prstGeom prst="rect">
              <a:avLst/>
            </a:prstGeom>
          </p:spPr>
        </p:pic>
        <p:sp>
          <p:nvSpPr>
            <p:cNvPr id="26" name="TextBox 25"/>
            <p:cNvSpPr txBox="1"/>
            <p:nvPr/>
          </p:nvSpPr>
          <p:spPr>
            <a:xfrm>
              <a:off x="1928103" y="1908775"/>
              <a:ext cx="1172315" cy="369332"/>
            </a:xfrm>
            <a:prstGeom prst="rect">
              <a:avLst/>
            </a:prstGeom>
            <a:noFill/>
          </p:spPr>
          <p:txBody>
            <a:bodyPr wrap="square" rtlCol="0">
              <a:spAutoFit/>
            </a:bodyPr>
            <a:lstStyle/>
            <a:p>
              <a:r>
                <a:rPr lang="en-US" dirty="0" smtClean="0">
                  <a:latin typeface="Century Gothic"/>
                  <a:cs typeface="Century Gothic"/>
                </a:rPr>
                <a:t>portfolio</a:t>
              </a:r>
              <a:endParaRPr lang="en-US" dirty="0">
                <a:latin typeface="Century Gothic"/>
                <a:cs typeface="Century Gothic"/>
              </a:endParaRPr>
            </a:p>
          </p:txBody>
        </p:sp>
      </p:grpSp>
    </p:spTree>
    <p:extLst>
      <p:ext uri="{BB962C8B-B14F-4D97-AF65-F5344CB8AC3E}">
        <p14:creationId xmlns:p14="http://schemas.microsoft.com/office/powerpoint/2010/main" val="40613649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17638"/>
            <a:ext cx="8229600" cy="4708525"/>
          </a:xfrm>
        </p:spPr>
        <p:txBody>
          <a:bodyPr>
            <a:normAutofit/>
          </a:bodyPr>
          <a:lstStyle/>
          <a:p>
            <a:pPr lvl="0"/>
            <a:r>
              <a:rPr lang="en-US" sz="2800" dirty="0" smtClean="0"/>
              <a:t>Phase II:  Feb 2011 to present</a:t>
            </a:r>
          </a:p>
          <a:p>
            <a:pPr lvl="0"/>
            <a:endParaRPr lang="en-US" sz="2800" dirty="0"/>
          </a:p>
          <a:p>
            <a:pPr lvl="0"/>
            <a:r>
              <a:rPr lang="en-US" sz="2800" dirty="0" smtClean="0"/>
              <a:t>Task: to design a structure to </a:t>
            </a:r>
          </a:p>
          <a:p>
            <a:pPr marL="109728" lvl="0" indent="0">
              <a:buNone/>
            </a:pPr>
            <a:endParaRPr lang="en-US" sz="2800" dirty="0" smtClean="0"/>
          </a:p>
          <a:p>
            <a:pPr lvl="1"/>
            <a:r>
              <a:rPr lang="en-US" sz="2400" dirty="0" smtClean="0"/>
              <a:t>Implement the new GE goals through a </a:t>
            </a:r>
            <a:r>
              <a:rPr lang="en-US" sz="2400" b="1" dirty="0" smtClean="0"/>
              <a:t>university-wide</a:t>
            </a:r>
            <a:r>
              <a:rPr lang="en-US" sz="2400" dirty="0" smtClean="0"/>
              <a:t> general education curriculum</a:t>
            </a:r>
          </a:p>
          <a:p>
            <a:pPr lvl="1"/>
            <a:endParaRPr lang="en-US" sz="2400" dirty="0" smtClean="0"/>
          </a:p>
          <a:p>
            <a:pPr lvl="1"/>
            <a:r>
              <a:rPr lang="en-US" sz="2400" dirty="0" smtClean="0"/>
              <a:t>Allow faculty governance of that new curriculum</a:t>
            </a:r>
          </a:p>
          <a:p>
            <a:pPr marL="109728" indent="0">
              <a:buNone/>
            </a:pPr>
            <a:endParaRPr lang="en-US" dirty="0" smtClean="0"/>
          </a:p>
        </p:txBody>
      </p:sp>
      <p:sp>
        <p:nvSpPr>
          <p:cNvPr id="2" name="Title 1"/>
          <p:cNvSpPr>
            <a:spLocks noGrp="1"/>
          </p:cNvSpPr>
          <p:nvPr>
            <p:ph type="title"/>
          </p:nvPr>
        </p:nvSpPr>
        <p:spPr/>
        <p:txBody>
          <a:bodyPr>
            <a:normAutofit/>
          </a:bodyPr>
          <a:lstStyle/>
          <a:p>
            <a:r>
              <a:rPr lang="en-US" sz="3600" dirty="0" smtClean="0"/>
              <a:t>GE Revision Process</a:t>
            </a:r>
            <a:endParaRPr lang="en-US" sz="3600" dirty="0"/>
          </a:p>
        </p:txBody>
      </p:sp>
    </p:spTree>
    <p:extLst>
      <p:ext uri="{BB962C8B-B14F-4D97-AF65-F5344CB8AC3E}">
        <p14:creationId xmlns:p14="http://schemas.microsoft.com/office/powerpoint/2010/main" val="29455507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r>
              <a:rPr lang="en-US" dirty="0" smtClean="0"/>
              <a:t>Faculty-driven and faculty-centered</a:t>
            </a:r>
          </a:p>
          <a:p>
            <a:pPr marL="109728" indent="0">
              <a:buNone/>
            </a:pPr>
            <a:endParaRPr lang="en-US" dirty="0" smtClean="0"/>
          </a:p>
          <a:p>
            <a:r>
              <a:rPr lang="en-US" dirty="0"/>
              <a:t>R</a:t>
            </a:r>
            <a:r>
              <a:rPr lang="en-US" dirty="0" smtClean="0"/>
              <a:t>equired clear understanding of our current college-based GE curricula</a:t>
            </a:r>
          </a:p>
          <a:p>
            <a:pPr marL="109728" indent="0">
              <a:buNone/>
            </a:pPr>
            <a:endParaRPr lang="en-US" dirty="0" smtClean="0"/>
          </a:p>
          <a:p>
            <a:r>
              <a:rPr lang="en-US" dirty="0" smtClean="0"/>
              <a:t>Aim to build on/ learn from the strengths of our current GE curricula</a:t>
            </a:r>
          </a:p>
          <a:p>
            <a:pPr marL="109728" indent="0">
              <a:buNone/>
            </a:pPr>
            <a:endParaRPr lang="en-US" dirty="0" smtClean="0"/>
          </a:p>
          <a:p>
            <a:r>
              <a:rPr lang="en-US" dirty="0" smtClean="0"/>
              <a:t>Crucial to engage with and learn from key constituent groups</a:t>
            </a:r>
          </a:p>
          <a:p>
            <a:pPr marL="109728" indent="0">
              <a:buNone/>
            </a:pPr>
            <a:endParaRPr lang="en-US" dirty="0" smtClean="0"/>
          </a:p>
          <a:p>
            <a:r>
              <a:rPr lang="en-US" dirty="0" smtClean="0"/>
              <a:t>Desire to create a flexible, visionary, implementable GE structure rooted in faculty governance and engagement</a:t>
            </a:r>
          </a:p>
        </p:txBody>
      </p:sp>
      <p:sp>
        <p:nvSpPr>
          <p:cNvPr id="3" name="Title 2"/>
          <p:cNvSpPr>
            <a:spLocks noGrp="1"/>
          </p:cNvSpPr>
          <p:nvPr>
            <p:ph type="title"/>
          </p:nvPr>
        </p:nvSpPr>
        <p:spPr/>
        <p:txBody>
          <a:bodyPr>
            <a:normAutofit/>
          </a:bodyPr>
          <a:lstStyle/>
          <a:p>
            <a:pPr algn="ctr"/>
            <a:r>
              <a:rPr lang="en-US" sz="3600" dirty="0" smtClean="0"/>
              <a:t>Our Approach to GE Revision</a:t>
            </a:r>
            <a:endParaRPr lang="en-US" sz="3600" dirty="0"/>
          </a:p>
        </p:txBody>
      </p:sp>
    </p:spTree>
    <p:extLst>
      <p:ext uri="{BB962C8B-B14F-4D97-AF65-F5344CB8AC3E}">
        <p14:creationId xmlns:p14="http://schemas.microsoft.com/office/powerpoint/2010/main" val="9642491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3183" y="1249252"/>
            <a:ext cx="8950817" cy="4758040"/>
          </a:xfrm>
        </p:spPr>
        <p:txBody>
          <a:bodyPr/>
          <a:lstStyle/>
          <a:p>
            <a:pPr marL="109728" indent="0">
              <a:buNone/>
            </a:pPr>
            <a:endParaRPr lang="en-US" dirty="0"/>
          </a:p>
          <a:p>
            <a:pPr marL="109728" indent="0">
              <a:buNone/>
            </a:pPr>
            <a:r>
              <a:rPr lang="en-US" dirty="0" smtClean="0"/>
              <a:t>students    faculty    advisors   employers   research</a:t>
            </a:r>
            <a:endParaRPr lang="en-US" dirty="0"/>
          </a:p>
        </p:txBody>
      </p:sp>
      <p:sp>
        <p:nvSpPr>
          <p:cNvPr id="3" name="Title 2"/>
          <p:cNvSpPr>
            <a:spLocks noGrp="1"/>
          </p:cNvSpPr>
          <p:nvPr>
            <p:ph type="title"/>
          </p:nvPr>
        </p:nvSpPr>
        <p:spPr/>
        <p:txBody>
          <a:bodyPr>
            <a:normAutofit/>
          </a:bodyPr>
          <a:lstStyle/>
          <a:p>
            <a:r>
              <a:rPr lang="en-US" sz="3600" dirty="0" smtClean="0"/>
              <a:t>GE Taskforce used insights from</a:t>
            </a:r>
            <a:endParaRPr lang="en-US" sz="3600" dirty="0"/>
          </a:p>
        </p:txBody>
      </p:sp>
      <p:sp>
        <p:nvSpPr>
          <p:cNvPr id="4" name="Down Arrow 3"/>
          <p:cNvSpPr/>
          <p:nvPr/>
        </p:nvSpPr>
        <p:spPr>
          <a:xfrm>
            <a:off x="734096" y="2511380"/>
            <a:ext cx="643943" cy="73409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own Arrow 4"/>
          <p:cNvSpPr/>
          <p:nvPr/>
        </p:nvSpPr>
        <p:spPr>
          <a:xfrm>
            <a:off x="2502794" y="2511380"/>
            <a:ext cx="643943" cy="73409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own Arrow 5"/>
          <p:cNvSpPr/>
          <p:nvPr/>
        </p:nvSpPr>
        <p:spPr>
          <a:xfrm>
            <a:off x="4290647" y="2449132"/>
            <a:ext cx="643943" cy="73409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wn Arrow 6"/>
          <p:cNvSpPr/>
          <p:nvPr/>
        </p:nvSpPr>
        <p:spPr>
          <a:xfrm>
            <a:off x="5979760" y="2449132"/>
            <a:ext cx="643943" cy="73409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7"/>
          <p:cNvSpPr/>
          <p:nvPr/>
        </p:nvSpPr>
        <p:spPr>
          <a:xfrm>
            <a:off x="7727984" y="2449132"/>
            <a:ext cx="643943" cy="73409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2"/>
          <p:cNvSpPr txBox="1">
            <a:spLocks/>
          </p:cNvSpPr>
          <p:nvPr/>
        </p:nvSpPr>
        <p:spPr>
          <a:xfrm>
            <a:off x="193183" y="3762665"/>
            <a:ext cx="8841760" cy="2244625"/>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sz="3200" dirty="0"/>
              <a:t>t</a:t>
            </a:r>
            <a:r>
              <a:rPr lang="en-US" sz="3200" dirty="0" smtClean="0"/>
              <a:t>o guide our work developing: </a:t>
            </a:r>
          </a:p>
          <a:p>
            <a:pPr marL="571500" indent="-571500">
              <a:buFont typeface="Arial" pitchFamily="34" charset="0"/>
              <a:buChar char="•"/>
            </a:pPr>
            <a:r>
              <a:rPr lang="en-US" sz="3200" dirty="0" smtClean="0"/>
              <a:t>new intentional, coherent GE framework</a:t>
            </a:r>
          </a:p>
          <a:p>
            <a:pPr marL="571500" indent="-571500">
              <a:buFont typeface="Arial" pitchFamily="34" charset="0"/>
              <a:buChar char="•"/>
            </a:pPr>
            <a:r>
              <a:rPr lang="en-US" sz="3200" dirty="0" smtClean="0"/>
              <a:t>rooted in high impact practices </a:t>
            </a:r>
            <a:endParaRPr lang="en-US" sz="3200" dirty="0"/>
          </a:p>
          <a:p>
            <a:pPr marL="571500" indent="-571500">
              <a:buFont typeface="Arial" pitchFamily="34" charset="0"/>
              <a:buChar char="•"/>
            </a:pPr>
            <a:r>
              <a:rPr lang="en-US" sz="3200" dirty="0" smtClean="0"/>
              <a:t>fulfilling UCCS’s 2010 GE Goals</a:t>
            </a:r>
            <a:endParaRPr lang="en-US" sz="3200" dirty="0"/>
          </a:p>
        </p:txBody>
      </p:sp>
    </p:spTree>
    <p:extLst>
      <p:ext uri="{BB962C8B-B14F-4D97-AF65-F5344CB8AC3E}">
        <p14:creationId xmlns:p14="http://schemas.microsoft.com/office/powerpoint/2010/main" val="3737430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Three student focus groups of 10-12 students each in March 2012</a:t>
            </a:r>
          </a:p>
          <a:p>
            <a:pPr marL="393192" lvl="1" indent="0">
              <a:buNone/>
            </a:pPr>
            <a:endParaRPr lang="en-US" dirty="0" smtClean="0"/>
          </a:p>
          <a:p>
            <a:r>
              <a:rPr lang="en-US" dirty="0" smtClean="0"/>
              <a:t>Two groups of UCCS juniors and seniors who completed nearly all of their GE requirements at UCCS</a:t>
            </a:r>
          </a:p>
          <a:p>
            <a:pPr marL="109728" indent="0">
              <a:buNone/>
            </a:pPr>
            <a:endParaRPr lang="en-US" dirty="0" smtClean="0"/>
          </a:p>
          <a:p>
            <a:r>
              <a:rPr lang="en-US" dirty="0" smtClean="0"/>
              <a:t>One group of students who transferred to UCCS with some of their GE requirements completed elsewhere</a:t>
            </a:r>
            <a:endParaRPr lang="en-US" dirty="0"/>
          </a:p>
        </p:txBody>
      </p:sp>
      <p:sp>
        <p:nvSpPr>
          <p:cNvPr id="3" name="Title 2"/>
          <p:cNvSpPr>
            <a:spLocks noGrp="1"/>
          </p:cNvSpPr>
          <p:nvPr>
            <p:ph type="title"/>
          </p:nvPr>
        </p:nvSpPr>
        <p:spPr>
          <a:xfrm>
            <a:off x="457200" y="274638"/>
            <a:ext cx="8401574" cy="1143000"/>
          </a:xfrm>
        </p:spPr>
        <p:txBody>
          <a:bodyPr>
            <a:normAutofit/>
          </a:bodyPr>
          <a:lstStyle/>
          <a:p>
            <a:r>
              <a:rPr lang="en-US" sz="3600" dirty="0" smtClean="0"/>
              <a:t>Student Focus Groups—Spring 2012</a:t>
            </a:r>
            <a:endParaRPr lang="en-US" sz="3600" dirty="0"/>
          </a:p>
        </p:txBody>
      </p:sp>
    </p:spTree>
    <p:extLst>
      <p:ext uri="{BB962C8B-B14F-4D97-AF65-F5344CB8AC3E}">
        <p14:creationId xmlns:p14="http://schemas.microsoft.com/office/powerpoint/2010/main" val="13027259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097248"/>
            <a:ext cx="8229600" cy="4085087"/>
          </a:xfrm>
        </p:spPr>
        <p:txBody>
          <a:bodyPr>
            <a:normAutofit fontScale="92500"/>
          </a:bodyPr>
          <a:lstStyle/>
          <a:p>
            <a:pPr marL="109728" indent="0">
              <a:buNone/>
            </a:pPr>
            <a:endParaRPr lang="en-US" sz="1100" dirty="0" smtClean="0"/>
          </a:p>
          <a:p>
            <a:r>
              <a:rPr lang="en-US" dirty="0" smtClean="0"/>
              <a:t>To gain specific skills and knowledge in my field</a:t>
            </a:r>
          </a:p>
          <a:p>
            <a:pPr marL="109728" indent="0">
              <a:buNone/>
            </a:pPr>
            <a:endParaRPr lang="en-US" dirty="0" smtClean="0"/>
          </a:p>
          <a:p>
            <a:r>
              <a:rPr lang="en-US" dirty="0" smtClean="0"/>
              <a:t>To have greater job opportunities</a:t>
            </a:r>
          </a:p>
          <a:p>
            <a:pPr marL="109728" indent="0">
              <a:buNone/>
            </a:pPr>
            <a:endParaRPr lang="en-US" dirty="0" smtClean="0"/>
          </a:p>
          <a:p>
            <a:r>
              <a:rPr lang="en-US" dirty="0" smtClean="0"/>
              <a:t>To develop critical thinking and problem-solving</a:t>
            </a:r>
          </a:p>
          <a:p>
            <a:pPr marL="109728" indent="0">
              <a:buNone/>
            </a:pPr>
            <a:endParaRPr lang="en-US" dirty="0" smtClean="0"/>
          </a:p>
          <a:p>
            <a:r>
              <a:rPr lang="en-US" dirty="0" smtClean="0"/>
              <a:t>To acquire knowledge, capabilities, ethics and values for professional success</a:t>
            </a:r>
          </a:p>
          <a:p>
            <a:pPr lvl="1"/>
            <a:endParaRPr lang="en-US" dirty="0"/>
          </a:p>
        </p:txBody>
      </p:sp>
      <p:sp>
        <p:nvSpPr>
          <p:cNvPr id="3" name="Title 2"/>
          <p:cNvSpPr>
            <a:spLocks noGrp="1"/>
          </p:cNvSpPr>
          <p:nvPr>
            <p:ph type="title"/>
          </p:nvPr>
        </p:nvSpPr>
        <p:spPr>
          <a:xfrm>
            <a:off x="524312" y="408862"/>
            <a:ext cx="8229600" cy="1570940"/>
          </a:xfrm>
        </p:spPr>
        <p:txBody>
          <a:bodyPr>
            <a:noAutofit/>
          </a:bodyPr>
          <a:lstStyle/>
          <a:p>
            <a:pPr algn="ctr"/>
            <a:r>
              <a:rPr lang="en-US" sz="3200" dirty="0" smtClean="0"/>
              <a:t>What UCCS students identified </a:t>
            </a:r>
            <a:br>
              <a:rPr lang="en-US" sz="3200" dirty="0" smtClean="0"/>
            </a:br>
            <a:r>
              <a:rPr lang="en-US" sz="3200" dirty="0" smtClean="0"/>
              <a:t>as the most important reasons </a:t>
            </a:r>
            <a:br>
              <a:rPr lang="en-US" sz="3200" dirty="0" smtClean="0"/>
            </a:br>
            <a:r>
              <a:rPr lang="en-US" sz="3200" dirty="0" smtClean="0"/>
              <a:t>for attending college:</a:t>
            </a:r>
            <a:endParaRPr lang="en-US" sz="3200" dirty="0"/>
          </a:p>
        </p:txBody>
      </p:sp>
    </p:spTree>
    <p:extLst>
      <p:ext uri="{BB962C8B-B14F-4D97-AF65-F5344CB8AC3E}">
        <p14:creationId xmlns:p14="http://schemas.microsoft.com/office/powerpoint/2010/main" val="40366101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43000"/>
            <a:ext cx="8686800" cy="4912111"/>
          </a:xfrm>
        </p:spPr>
        <p:txBody>
          <a:bodyPr>
            <a:normAutofit fontScale="92500"/>
          </a:bodyPr>
          <a:lstStyle/>
          <a:p>
            <a:r>
              <a:rPr lang="en-US" dirty="0" smtClean="0"/>
              <a:t>They value</a:t>
            </a:r>
          </a:p>
          <a:p>
            <a:pPr lvl="1"/>
            <a:r>
              <a:rPr lang="en-US" dirty="0" smtClean="0"/>
              <a:t>Breadth, exploring new ideas</a:t>
            </a:r>
          </a:p>
          <a:p>
            <a:pPr lvl="1"/>
            <a:r>
              <a:rPr lang="en-US" dirty="0" smtClean="0"/>
              <a:t>Developing basic skills-writing, research, speaking, etc.</a:t>
            </a:r>
          </a:p>
          <a:p>
            <a:pPr lvl="1"/>
            <a:r>
              <a:rPr lang="en-US" dirty="0" smtClean="0"/>
              <a:t>Having choices</a:t>
            </a:r>
          </a:p>
          <a:p>
            <a:pPr lvl="1"/>
            <a:r>
              <a:rPr lang="en-US" dirty="0"/>
              <a:t>C</a:t>
            </a:r>
            <a:r>
              <a:rPr lang="en-US" dirty="0" smtClean="0"/>
              <a:t>ourses with smaller class sizes</a:t>
            </a:r>
          </a:p>
          <a:p>
            <a:pPr marL="393192" lvl="1" indent="0">
              <a:buNone/>
            </a:pPr>
            <a:endParaRPr lang="en-US" dirty="0"/>
          </a:p>
          <a:p>
            <a:r>
              <a:rPr lang="en-US" dirty="0" smtClean="0"/>
              <a:t>They don’t like</a:t>
            </a:r>
          </a:p>
          <a:p>
            <a:pPr lvl="1"/>
            <a:r>
              <a:rPr lang="en-US" dirty="0" smtClean="0"/>
              <a:t>Lack of clarity about the </a:t>
            </a:r>
            <a:r>
              <a:rPr lang="en-US" dirty="0"/>
              <a:t>p</a:t>
            </a:r>
            <a:r>
              <a:rPr lang="en-US" dirty="0" smtClean="0"/>
              <a:t>urposes of GE</a:t>
            </a:r>
          </a:p>
          <a:p>
            <a:pPr lvl="1"/>
            <a:r>
              <a:rPr lang="en-US" dirty="0" smtClean="0"/>
              <a:t>Confusing GE requirements that </a:t>
            </a:r>
            <a:r>
              <a:rPr lang="en-US" dirty="0"/>
              <a:t>fail to make </a:t>
            </a:r>
            <a:r>
              <a:rPr lang="en-US" dirty="0" smtClean="0"/>
              <a:t>sense</a:t>
            </a:r>
          </a:p>
          <a:p>
            <a:pPr lvl="1"/>
            <a:r>
              <a:rPr lang="en-US" dirty="0" smtClean="0"/>
              <a:t>Lack of flexibility </a:t>
            </a:r>
            <a:endParaRPr lang="en-US" dirty="0"/>
          </a:p>
          <a:p>
            <a:pPr lvl="1"/>
            <a:r>
              <a:rPr lang="en-US" dirty="0" smtClean="0"/>
              <a:t>Inconsistent workloads in GE courses</a:t>
            </a:r>
          </a:p>
          <a:p>
            <a:pPr lvl="1"/>
            <a:r>
              <a:rPr lang="en-US" dirty="0" smtClean="0"/>
              <a:t>How it is set up for them to just go through motions</a:t>
            </a:r>
            <a:r>
              <a:rPr lang="en-US" dirty="0"/>
              <a:t>;</a:t>
            </a:r>
            <a:r>
              <a:rPr lang="en-US" dirty="0" smtClean="0"/>
              <a:t> to take the path of least resistance</a:t>
            </a:r>
          </a:p>
        </p:txBody>
      </p:sp>
      <p:sp>
        <p:nvSpPr>
          <p:cNvPr id="3" name="Title 2"/>
          <p:cNvSpPr>
            <a:spLocks noGrp="1"/>
          </p:cNvSpPr>
          <p:nvPr>
            <p:ph type="title"/>
          </p:nvPr>
        </p:nvSpPr>
        <p:spPr>
          <a:xfrm>
            <a:off x="474248" y="0"/>
            <a:ext cx="8229600" cy="1143000"/>
          </a:xfrm>
        </p:spPr>
        <p:txBody>
          <a:bodyPr>
            <a:normAutofit fontScale="90000"/>
          </a:bodyPr>
          <a:lstStyle/>
          <a:p>
            <a:pPr algn="ctr"/>
            <a:r>
              <a:rPr lang="en-US" sz="3600" dirty="0" smtClean="0"/>
              <a:t>What our students say about our </a:t>
            </a:r>
            <a:br>
              <a:rPr lang="en-US" sz="3600" dirty="0" smtClean="0"/>
            </a:br>
            <a:r>
              <a:rPr lang="en-US" sz="3600" dirty="0" smtClean="0"/>
              <a:t>current GE programs at UCCS </a:t>
            </a:r>
            <a:endParaRPr lang="en-US" sz="3600" dirty="0"/>
          </a:p>
        </p:txBody>
      </p:sp>
    </p:spTree>
    <p:extLst>
      <p:ext uri="{BB962C8B-B14F-4D97-AF65-F5344CB8AC3E}">
        <p14:creationId xmlns:p14="http://schemas.microsoft.com/office/powerpoint/2010/main" val="18034508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97735"/>
            <a:ext cx="8229600" cy="5060451"/>
          </a:xfrm>
        </p:spPr>
        <p:txBody>
          <a:bodyPr>
            <a:normAutofit lnSpcReduction="10000"/>
          </a:bodyPr>
          <a:lstStyle/>
          <a:p>
            <a:pPr marL="109728" indent="0">
              <a:buNone/>
            </a:pPr>
            <a:endParaRPr lang="en-US" sz="2400" dirty="0" smtClean="0"/>
          </a:p>
          <a:p>
            <a:pPr lvl="1"/>
            <a:r>
              <a:rPr lang="en-US" sz="2400" dirty="0" smtClean="0"/>
              <a:t>Lack of intentionality</a:t>
            </a:r>
          </a:p>
          <a:p>
            <a:pPr marL="393192" lvl="1" indent="0">
              <a:buNone/>
            </a:pPr>
            <a:endParaRPr lang="en-US" sz="2400" dirty="0" smtClean="0"/>
          </a:p>
          <a:p>
            <a:pPr lvl="1"/>
            <a:r>
              <a:rPr lang="en-US" sz="2400" dirty="0" smtClean="0"/>
              <a:t>Inconsistent level of rigor across courses</a:t>
            </a:r>
          </a:p>
          <a:p>
            <a:pPr marL="393192" lvl="1" indent="0">
              <a:buNone/>
            </a:pPr>
            <a:endParaRPr lang="en-US" sz="2400" dirty="0" smtClean="0"/>
          </a:p>
          <a:p>
            <a:pPr lvl="1"/>
            <a:r>
              <a:rPr lang="en-US" sz="2400" dirty="0" smtClean="0"/>
              <a:t>Lack of connection with GE goals</a:t>
            </a:r>
          </a:p>
          <a:p>
            <a:pPr marL="393192" lvl="1" indent="0">
              <a:buNone/>
            </a:pPr>
            <a:endParaRPr lang="en-US" sz="2400" dirty="0" smtClean="0"/>
          </a:p>
          <a:p>
            <a:pPr lvl="1"/>
            <a:r>
              <a:rPr lang="en-US" sz="2400" dirty="0" smtClean="0"/>
              <a:t>Some students and faculty don’t understand GE curricula</a:t>
            </a:r>
          </a:p>
          <a:p>
            <a:pPr lvl="1"/>
            <a:endParaRPr lang="en-US" sz="2400" dirty="0"/>
          </a:p>
          <a:p>
            <a:pPr lvl="1"/>
            <a:r>
              <a:rPr lang="en-US" sz="2400" dirty="0" smtClean="0"/>
              <a:t>How students continue to struggle with foundational skills, like writing and math, at a university-level</a:t>
            </a:r>
            <a:endParaRPr lang="en-US" sz="2200" dirty="0" smtClean="0"/>
          </a:p>
          <a:p>
            <a:pPr lvl="1"/>
            <a:endParaRPr lang="en-US" sz="2200" dirty="0"/>
          </a:p>
          <a:p>
            <a:endParaRPr lang="en-US" dirty="0"/>
          </a:p>
        </p:txBody>
      </p:sp>
      <p:sp>
        <p:nvSpPr>
          <p:cNvPr id="3" name="Title 2"/>
          <p:cNvSpPr>
            <a:spLocks noGrp="1"/>
          </p:cNvSpPr>
          <p:nvPr>
            <p:ph type="title"/>
          </p:nvPr>
        </p:nvSpPr>
        <p:spPr>
          <a:xfrm>
            <a:off x="457200" y="316523"/>
            <a:ext cx="8229600" cy="1090246"/>
          </a:xfrm>
        </p:spPr>
        <p:txBody>
          <a:bodyPr>
            <a:normAutofit fontScale="90000"/>
          </a:bodyPr>
          <a:lstStyle/>
          <a:p>
            <a:pPr algn="ctr"/>
            <a:r>
              <a:rPr lang="en-US" sz="3600" dirty="0" smtClean="0"/>
              <a:t>What are UCCS faculty concerns </a:t>
            </a:r>
            <a:br>
              <a:rPr lang="en-US" sz="3600" dirty="0" smtClean="0"/>
            </a:br>
            <a:r>
              <a:rPr lang="en-US" sz="3600" dirty="0" smtClean="0"/>
              <a:t>about our current GE?</a:t>
            </a:r>
            <a:endParaRPr lang="en-US" sz="3600" dirty="0"/>
          </a:p>
        </p:txBody>
      </p:sp>
    </p:spTree>
    <p:extLst>
      <p:ext uri="{BB962C8B-B14F-4D97-AF65-F5344CB8AC3E}">
        <p14:creationId xmlns:p14="http://schemas.microsoft.com/office/powerpoint/2010/main" val="41047115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sz="2400" dirty="0" smtClean="0"/>
              <a:t>Students don’t understand the purpose of GE requirements</a:t>
            </a:r>
          </a:p>
          <a:p>
            <a:pPr marL="109728" indent="0">
              <a:buNone/>
            </a:pPr>
            <a:endParaRPr lang="en-US" sz="2400" dirty="0" smtClean="0"/>
          </a:p>
          <a:p>
            <a:r>
              <a:rPr lang="en-US" sz="2400" dirty="0" smtClean="0"/>
              <a:t>GE requirements don’t make sense to students</a:t>
            </a:r>
          </a:p>
          <a:p>
            <a:pPr marL="109728" indent="0">
              <a:buNone/>
            </a:pPr>
            <a:endParaRPr lang="en-US" sz="2400" dirty="0" smtClean="0"/>
          </a:p>
          <a:p>
            <a:r>
              <a:rPr lang="en-US" sz="2400" dirty="0" smtClean="0"/>
              <a:t>They take courses to fit their schedule; take the path of least resistance</a:t>
            </a:r>
          </a:p>
          <a:p>
            <a:pPr marL="109728" indent="0">
              <a:buNone/>
            </a:pPr>
            <a:endParaRPr lang="en-US" sz="2400" dirty="0" smtClean="0"/>
          </a:p>
          <a:p>
            <a:r>
              <a:rPr lang="en-US" sz="2400" dirty="0" smtClean="0"/>
              <a:t>Students complain about the inconsistency between courses, between different college GE requirements</a:t>
            </a:r>
          </a:p>
          <a:p>
            <a:endParaRPr lang="en-US" dirty="0" smtClean="0"/>
          </a:p>
          <a:p>
            <a:r>
              <a:rPr lang="en-US" sz="2400" dirty="0" smtClean="0"/>
              <a:t>Students want to be able to “explore” different professions within their GE requirements.</a:t>
            </a:r>
            <a:endParaRPr lang="en-US" sz="2400" dirty="0"/>
          </a:p>
        </p:txBody>
      </p:sp>
      <p:sp>
        <p:nvSpPr>
          <p:cNvPr id="3" name="Title 2"/>
          <p:cNvSpPr>
            <a:spLocks noGrp="1"/>
          </p:cNvSpPr>
          <p:nvPr>
            <p:ph type="title"/>
          </p:nvPr>
        </p:nvSpPr>
        <p:spPr/>
        <p:txBody>
          <a:bodyPr>
            <a:normAutofit fontScale="90000"/>
          </a:bodyPr>
          <a:lstStyle/>
          <a:p>
            <a:pPr algn="ctr"/>
            <a:r>
              <a:rPr lang="en-US" sz="3600" dirty="0" smtClean="0"/>
              <a:t>What did UCCS advisors say about the student experience of GE</a:t>
            </a:r>
            <a:endParaRPr lang="en-US" sz="3600" dirty="0"/>
          </a:p>
        </p:txBody>
      </p:sp>
    </p:spTree>
    <p:extLst>
      <p:ext uri="{BB962C8B-B14F-4D97-AF65-F5344CB8AC3E}">
        <p14:creationId xmlns:p14="http://schemas.microsoft.com/office/powerpoint/2010/main" val="1074074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5508" y="140676"/>
            <a:ext cx="9038492" cy="1512277"/>
          </a:xfrm>
        </p:spPr>
        <p:txBody>
          <a:bodyPr>
            <a:normAutofit fontScale="90000"/>
          </a:bodyPr>
          <a:lstStyle/>
          <a:p>
            <a:r>
              <a:rPr lang="en-US" dirty="0" smtClean="0"/>
              <a:t>What employers say when asked… </a:t>
            </a:r>
            <a:r>
              <a:rPr lang="en-US" sz="2700" dirty="0" smtClean="0"/>
              <a:t>Which </a:t>
            </a:r>
            <a:r>
              <a:rPr lang="en-US" sz="2700" dirty="0"/>
              <a:t>is more important for recent college graduates who want to pursue long-term success at your company</a:t>
            </a:r>
            <a:r>
              <a:rPr lang="en-US" sz="2700" dirty="0" smtClean="0"/>
              <a:t>?</a:t>
            </a:r>
            <a:endParaRPr lang="en-US" dirty="0"/>
          </a:p>
        </p:txBody>
      </p:sp>
      <p:sp>
        <p:nvSpPr>
          <p:cNvPr id="7" name="TextBox 6"/>
          <p:cNvSpPr txBox="1"/>
          <p:nvPr/>
        </p:nvSpPr>
        <p:spPr>
          <a:xfrm>
            <a:off x="802888" y="1901066"/>
            <a:ext cx="7883912" cy="707886"/>
          </a:xfrm>
          <a:prstGeom prst="rect">
            <a:avLst/>
          </a:prstGeom>
          <a:noFill/>
        </p:spPr>
        <p:txBody>
          <a:bodyPr wrap="square" rtlCol="0">
            <a:spAutoFit/>
          </a:bodyPr>
          <a:lstStyle/>
          <a:p>
            <a:r>
              <a:rPr lang="en-US" sz="2000" i="1" dirty="0" smtClean="0"/>
              <a:t>Broad range of skills and knowledge that apply to a range of fields or positions</a:t>
            </a:r>
            <a:endParaRPr lang="en-US" sz="2000" i="1" dirty="0"/>
          </a:p>
        </p:txBody>
      </p:sp>
      <p:sp>
        <p:nvSpPr>
          <p:cNvPr id="8" name="TextBox 7"/>
          <p:cNvSpPr txBox="1"/>
          <p:nvPr/>
        </p:nvSpPr>
        <p:spPr>
          <a:xfrm>
            <a:off x="802888" y="3233854"/>
            <a:ext cx="7883912" cy="707886"/>
          </a:xfrm>
          <a:prstGeom prst="rect">
            <a:avLst/>
          </a:prstGeom>
          <a:noFill/>
        </p:spPr>
        <p:txBody>
          <a:bodyPr wrap="square" rtlCol="0">
            <a:spAutoFit/>
          </a:bodyPr>
          <a:lstStyle/>
          <a:p>
            <a:r>
              <a:rPr lang="en-US" sz="2000" i="1" dirty="0" smtClean="0"/>
              <a:t>In-depth knowledge and skills that apply to a specific field or position</a:t>
            </a:r>
            <a:endParaRPr lang="en-US" sz="2000" i="1" dirty="0"/>
          </a:p>
        </p:txBody>
      </p:sp>
      <p:sp>
        <p:nvSpPr>
          <p:cNvPr id="9" name="TextBox 8"/>
          <p:cNvSpPr txBox="1"/>
          <p:nvPr/>
        </p:nvSpPr>
        <p:spPr>
          <a:xfrm>
            <a:off x="802888" y="4716966"/>
            <a:ext cx="7883912" cy="400110"/>
          </a:xfrm>
          <a:prstGeom prst="rect">
            <a:avLst/>
          </a:prstGeom>
          <a:noFill/>
        </p:spPr>
        <p:txBody>
          <a:bodyPr wrap="square" rtlCol="0">
            <a:spAutoFit/>
          </a:bodyPr>
          <a:lstStyle/>
          <a:p>
            <a:r>
              <a:rPr lang="en-US" sz="2000" i="1" dirty="0" smtClean="0"/>
              <a:t>BOTH in-depth AND broad range of skills and knowledge</a:t>
            </a:r>
            <a:endParaRPr lang="en-US" sz="2000" i="1" dirty="0"/>
          </a:p>
        </p:txBody>
      </p:sp>
      <p:sp>
        <p:nvSpPr>
          <p:cNvPr id="11" name="Cube 10"/>
          <p:cNvSpPr/>
          <p:nvPr/>
        </p:nvSpPr>
        <p:spPr>
          <a:xfrm>
            <a:off x="802888" y="2732049"/>
            <a:ext cx="2364058" cy="390292"/>
          </a:xfrm>
          <a:prstGeom prst="cube">
            <a:avLst/>
          </a:prstGeom>
          <a:solidFill>
            <a:srgbClr val="FFDA2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ube 11"/>
          <p:cNvSpPr/>
          <p:nvPr/>
        </p:nvSpPr>
        <p:spPr>
          <a:xfrm>
            <a:off x="802888" y="4114800"/>
            <a:ext cx="2364058" cy="390292"/>
          </a:xfrm>
          <a:prstGeom prst="cube">
            <a:avLst/>
          </a:prstGeom>
          <a:solidFill>
            <a:srgbClr val="0070C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ube 12"/>
          <p:cNvSpPr/>
          <p:nvPr/>
        </p:nvSpPr>
        <p:spPr>
          <a:xfrm>
            <a:off x="802887" y="5252225"/>
            <a:ext cx="6902605" cy="390292"/>
          </a:xfrm>
          <a:prstGeom prst="cub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3378820" y="2710190"/>
            <a:ext cx="970156" cy="400110"/>
          </a:xfrm>
          <a:prstGeom prst="rect">
            <a:avLst/>
          </a:prstGeom>
          <a:noFill/>
        </p:spPr>
        <p:txBody>
          <a:bodyPr wrap="square" rtlCol="0">
            <a:spAutoFit/>
          </a:bodyPr>
          <a:lstStyle/>
          <a:p>
            <a:r>
              <a:rPr lang="en-US" sz="2000" b="1" dirty="0" smtClean="0"/>
              <a:t>20%</a:t>
            </a:r>
            <a:endParaRPr lang="en-US" sz="2000" b="1" dirty="0"/>
          </a:p>
        </p:txBody>
      </p:sp>
      <p:sp>
        <p:nvSpPr>
          <p:cNvPr id="15" name="TextBox 14"/>
          <p:cNvSpPr txBox="1"/>
          <p:nvPr/>
        </p:nvSpPr>
        <p:spPr>
          <a:xfrm>
            <a:off x="3378820" y="4114800"/>
            <a:ext cx="970156" cy="400110"/>
          </a:xfrm>
          <a:prstGeom prst="rect">
            <a:avLst/>
          </a:prstGeom>
          <a:noFill/>
        </p:spPr>
        <p:txBody>
          <a:bodyPr wrap="square" rtlCol="0">
            <a:spAutoFit/>
          </a:bodyPr>
          <a:lstStyle/>
          <a:p>
            <a:r>
              <a:rPr lang="en-US" sz="2000" b="1" dirty="0" smtClean="0"/>
              <a:t>20%</a:t>
            </a:r>
            <a:endParaRPr lang="en-US" sz="2000" b="1" dirty="0"/>
          </a:p>
        </p:txBody>
      </p:sp>
      <p:sp>
        <p:nvSpPr>
          <p:cNvPr id="16" name="TextBox 15"/>
          <p:cNvSpPr txBox="1"/>
          <p:nvPr/>
        </p:nvSpPr>
        <p:spPr>
          <a:xfrm>
            <a:off x="7939669" y="5252225"/>
            <a:ext cx="970156" cy="400110"/>
          </a:xfrm>
          <a:prstGeom prst="rect">
            <a:avLst/>
          </a:prstGeom>
          <a:noFill/>
        </p:spPr>
        <p:txBody>
          <a:bodyPr wrap="square" rtlCol="0">
            <a:spAutoFit/>
          </a:bodyPr>
          <a:lstStyle/>
          <a:p>
            <a:r>
              <a:rPr lang="en-US" sz="2000" b="1" dirty="0" smtClean="0"/>
              <a:t>59%</a:t>
            </a:r>
            <a:endParaRPr lang="en-US" sz="2000" b="1" dirty="0"/>
          </a:p>
        </p:txBody>
      </p:sp>
    </p:spTree>
    <p:extLst>
      <p:ext uri="{BB962C8B-B14F-4D97-AF65-F5344CB8AC3E}">
        <p14:creationId xmlns:p14="http://schemas.microsoft.com/office/powerpoint/2010/main" val="40200550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63041"/>
            <a:ext cx="8229600" cy="4134872"/>
          </a:xfrm>
        </p:spPr>
        <p:txBody>
          <a:bodyPr>
            <a:normAutofit fontScale="77500" lnSpcReduction="20000"/>
          </a:bodyPr>
          <a:lstStyle/>
          <a:p>
            <a:pPr>
              <a:lnSpc>
                <a:spcPct val="150000"/>
              </a:lnSpc>
            </a:pPr>
            <a:r>
              <a:rPr lang="en-US" dirty="0" smtClean="0"/>
              <a:t>Explain GE taskforce approach to revision process since Nov 2011 retreat</a:t>
            </a:r>
          </a:p>
          <a:p>
            <a:pPr>
              <a:lnSpc>
                <a:spcPct val="150000"/>
              </a:lnSpc>
            </a:pPr>
            <a:r>
              <a:rPr lang="en-US" dirty="0" smtClean="0"/>
              <a:t>Share feedback UCCS faculty and students </a:t>
            </a:r>
          </a:p>
          <a:p>
            <a:pPr>
              <a:lnSpc>
                <a:spcPct val="150000"/>
              </a:lnSpc>
            </a:pPr>
            <a:r>
              <a:rPr lang="en-US" sz="2800" dirty="0" smtClean="0"/>
              <a:t>Present new GE Framework</a:t>
            </a:r>
          </a:p>
          <a:p>
            <a:pPr>
              <a:lnSpc>
                <a:spcPct val="150000"/>
              </a:lnSpc>
            </a:pPr>
            <a:endParaRPr lang="en-US" sz="1000" dirty="0"/>
          </a:p>
          <a:p>
            <a:pPr>
              <a:lnSpc>
                <a:spcPct val="110000"/>
              </a:lnSpc>
            </a:pPr>
            <a:r>
              <a:rPr lang="en-US" sz="2800" dirty="0" err="1" smtClean="0"/>
              <a:t>Subteams</a:t>
            </a:r>
            <a:r>
              <a:rPr lang="en-US" sz="2800" dirty="0" smtClean="0"/>
              <a:t> present ideas about specific GE components</a:t>
            </a:r>
          </a:p>
          <a:p>
            <a:pPr>
              <a:lnSpc>
                <a:spcPct val="110000"/>
              </a:lnSpc>
            </a:pPr>
            <a:endParaRPr lang="en-US" sz="1000" dirty="0" smtClean="0"/>
          </a:p>
          <a:p>
            <a:pPr>
              <a:lnSpc>
                <a:spcPct val="110000"/>
              </a:lnSpc>
            </a:pPr>
            <a:r>
              <a:rPr lang="en-US" sz="2800" dirty="0" smtClean="0"/>
              <a:t>Allow faculty time to discuss ideas presented and to give feedback and input</a:t>
            </a:r>
          </a:p>
          <a:p>
            <a:pPr marL="109728" indent="0">
              <a:buNone/>
            </a:pPr>
            <a:endParaRPr lang="en-US" sz="2800" dirty="0" smtClean="0"/>
          </a:p>
          <a:p>
            <a:r>
              <a:rPr lang="en-US" sz="2800" dirty="0" smtClean="0"/>
              <a:t>Present plans for the summer and fall 2012</a:t>
            </a:r>
          </a:p>
          <a:p>
            <a:pPr marL="109728" indent="0">
              <a:buNone/>
            </a:pPr>
            <a:endParaRPr lang="en-US" dirty="0"/>
          </a:p>
        </p:txBody>
      </p:sp>
      <p:sp>
        <p:nvSpPr>
          <p:cNvPr id="2" name="Title 1"/>
          <p:cNvSpPr>
            <a:spLocks noGrp="1"/>
          </p:cNvSpPr>
          <p:nvPr>
            <p:ph type="title"/>
          </p:nvPr>
        </p:nvSpPr>
        <p:spPr>
          <a:xfrm>
            <a:off x="457200" y="274638"/>
            <a:ext cx="8229600" cy="1188402"/>
          </a:xfrm>
        </p:spPr>
        <p:txBody>
          <a:bodyPr>
            <a:normAutofit/>
          </a:bodyPr>
          <a:lstStyle/>
          <a:p>
            <a:r>
              <a:rPr lang="en-US" sz="3600" dirty="0" smtClean="0"/>
              <a:t>Our goals for today: </a:t>
            </a:r>
            <a:endParaRPr lang="en-US" sz="3600" dirty="0"/>
          </a:p>
        </p:txBody>
      </p:sp>
    </p:spTree>
    <p:extLst>
      <p:ext uri="{BB962C8B-B14F-4D97-AF65-F5344CB8AC3E}">
        <p14:creationId xmlns:p14="http://schemas.microsoft.com/office/powerpoint/2010/main" val="2472466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What employers say</a:t>
            </a:r>
            <a:endParaRPr lang="en-US" dirty="0"/>
          </a:p>
        </p:txBody>
      </p:sp>
      <p:sp>
        <p:nvSpPr>
          <p:cNvPr id="4" name="TextBox 3"/>
          <p:cNvSpPr txBox="1"/>
          <p:nvPr/>
        </p:nvSpPr>
        <p:spPr>
          <a:xfrm>
            <a:off x="602166" y="1284102"/>
            <a:ext cx="8053808" cy="1569660"/>
          </a:xfrm>
          <a:prstGeom prst="rect">
            <a:avLst/>
          </a:prstGeom>
          <a:noFill/>
        </p:spPr>
        <p:txBody>
          <a:bodyPr wrap="none" rtlCol="0">
            <a:spAutoFit/>
          </a:bodyPr>
          <a:lstStyle/>
          <a:p>
            <a:r>
              <a:rPr lang="en-US" sz="2400" i="1" dirty="0" smtClean="0"/>
              <a:t>How important is a college education that “helps </a:t>
            </a:r>
          </a:p>
          <a:p>
            <a:r>
              <a:rPr lang="en-US" sz="2400" i="1" dirty="0" smtClean="0"/>
              <a:t>students develop a </a:t>
            </a:r>
            <a:r>
              <a:rPr lang="en-US" sz="2400" i="1" dirty="0" smtClean="0">
                <a:solidFill>
                  <a:schemeClr val="accent2"/>
                </a:solidFill>
              </a:rPr>
              <a:t>sense of social responsibility</a:t>
            </a:r>
            <a:r>
              <a:rPr lang="en-US" sz="2400" i="1" dirty="0" smtClean="0"/>
              <a:t>, </a:t>
            </a:r>
          </a:p>
          <a:p>
            <a:r>
              <a:rPr lang="en-US" sz="2400" i="1" dirty="0" smtClean="0"/>
              <a:t>as well as </a:t>
            </a:r>
            <a:r>
              <a:rPr lang="en-US" sz="2400" i="1" dirty="0" smtClean="0">
                <a:solidFill>
                  <a:schemeClr val="accent2"/>
                </a:solidFill>
              </a:rPr>
              <a:t>intellectual and practical skills</a:t>
            </a:r>
            <a:r>
              <a:rPr lang="en-US" sz="2400" i="1" dirty="0" smtClean="0"/>
              <a:t>,…and a </a:t>
            </a:r>
          </a:p>
          <a:p>
            <a:r>
              <a:rPr lang="en-US" sz="2400" i="1" dirty="0" smtClean="0"/>
              <a:t>demonstrated ability to </a:t>
            </a:r>
            <a:r>
              <a:rPr lang="en-US" sz="2400" i="1" dirty="0" smtClean="0">
                <a:solidFill>
                  <a:schemeClr val="accent2"/>
                </a:solidFill>
              </a:rPr>
              <a:t>apply knowledge and skills</a:t>
            </a:r>
            <a:r>
              <a:rPr lang="en-US" sz="2400" i="1" dirty="0" smtClean="0"/>
              <a:t>?”</a:t>
            </a:r>
            <a:endParaRPr lang="en-US" sz="2400" i="1" dirty="0"/>
          </a:p>
        </p:txBody>
      </p:sp>
      <p:graphicFrame>
        <p:nvGraphicFramePr>
          <p:cNvPr id="5" name="Object 4"/>
          <p:cNvGraphicFramePr>
            <a:graphicFrameLocks noChangeAspect="1"/>
          </p:cNvGraphicFramePr>
          <p:nvPr>
            <p:extLst>
              <p:ext uri="{D42A27DB-BD31-4B8C-83A1-F6EECF244321}">
                <p14:modId xmlns:p14="http://schemas.microsoft.com/office/powerpoint/2010/main" val="3488030299"/>
              </p:ext>
            </p:extLst>
          </p:nvPr>
        </p:nvGraphicFramePr>
        <p:xfrm>
          <a:off x="1765300" y="2195513"/>
          <a:ext cx="5137150" cy="5456237"/>
        </p:xfrm>
        <a:graphic>
          <a:graphicData uri="http://schemas.openxmlformats.org/presentationml/2006/ole">
            <mc:AlternateContent xmlns:mc="http://schemas.openxmlformats.org/markup-compatibility/2006">
              <mc:Choice xmlns:v="urn:schemas-microsoft-com:vml" Requires="v">
                <p:oleObj spid="_x0000_s1244" name="Chart" r:id="rId3" imgW="4254500" imgH="4521200" progId="MSGraph.Chart.8">
                  <p:embed followColorScheme="full"/>
                </p:oleObj>
              </mc:Choice>
              <mc:Fallback>
                <p:oleObj name="Chart" r:id="rId3" imgW="4254500" imgH="4521200" progId="MSGraph.Chart.8">
                  <p:embed followColorScheme="full"/>
                  <p:pic>
                    <p:nvPicPr>
                      <p:cNvPr id="0" name="Object 2"/>
                      <p:cNvPicPr>
                        <a:picLocks noChangeAspect="1" noChangeArrowheads="1"/>
                      </p:cNvPicPr>
                      <p:nvPr/>
                    </p:nvPicPr>
                    <p:blipFill>
                      <a:blip r:embed="rId4"/>
                      <a:srcRect/>
                      <a:stretch>
                        <a:fillRect/>
                      </a:stretch>
                    </p:blipFill>
                    <p:spPr bwMode="auto">
                      <a:xfrm>
                        <a:off x="1765300" y="2195513"/>
                        <a:ext cx="5137150" cy="5456237"/>
                      </a:xfrm>
                      <a:prstGeom prst="rect">
                        <a:avLst/>
                      </a:prstGeom>
                      <a:noFill/>
                      <a:ln>
                        <a:noFill/>
                      </a:ln>
                      <a:effectLst/>
                    </p:spPr>
                  </p:pic>
                </p:oleObj>
              </mc:Fallback>
            </mc:AlternateContent>
          </a:graphicData>
        </a:graphic>
      </p:graphicFrame>
      <p:sp>
        <p:nvSpPr>
          <p:cNvPr id="6" name="TextBox 5"/>
          <p:cNvSpPr txBox="1"/>
          <p:nvPr/>
        </p:nvSpPr>
        <p:spPr>
          <a:xfrm>
            <a:off x="6766560" y="4446270"/>
            <a:ext cx="1314450" cy="646331"/>
          </a:xfrm>
          <a:prstGeom prst="rect">
            <a:avLst/>
          </a:prstGeom>
          <a:noFill/>
        </p:spPr>
        <p:txBody>
          <a:bodyPr wrap="square" rtlCol="0">
            <a:spAutoFit/>
          </a:bodyPr>
          <a:lstStyle/>
          <a:p>
            <a:pPr algn="ctr"/>
            <a:r>
              <a:rPr lang="en-US" dirty="0" smtClean="0"/>
              <a:t>Very</a:t>
            </a:r>
          </a:p>
          <a:p>
            <a:pPr algn="ctr"/>
            <a:r>
              <a:rPr lang="en-US" dirty="0" smtClean="0"/>
              <a:t>Important</a:t>
            </a:r>
            <a:endParaRPr lang="en-US" dirty="0"/>
          </a:p>
        </p:txBody>
      </p:sp>
      <p:sp>
        <p:nvSpPr>
          <p:cNvPr id="8" name="TextBox 7"/>
          <p:cNvSpPr txBox="1"/>
          <p:nvPr/>
        </p:nvSpPr>
        <p:spPr>
          <a:xfrm>
            <a:off x="457200" y="4780865"/>
            <a:ext cx="1314450" cy="646331"/>
          </a:xfrm>
          <a:prstGeom prst="rect">
            <a:avLst/>
          </a:prstGeom>
          <a:noFill/>
        </p:spPr>
        <p:txBody>
          <a:bodyPr wrap="square" rtlCol="0">
            <a:spAutoFit/>
          </a:bodyPr>
          <a:lstStyle/>
          <a:p>
            <a:pPr algn="ctr"/>
            <a:r>
              <a:rPr lang="en-US" dirty="0" smtClean="0"/>
              <a:t>Fairly</a:t>
            </a:r>
          </a:p>
          <a:p>
            <a:pPr algn="ctr"/>
            <a:r>
              <a:rPr lang="en-US" dirty="0" smtClean="0"/>
              <a:t>Important</a:t>
            </a:r>
            <a:endParaRPr lang="en-US" dirty="0"/>
          </a:p>
        </p:txBody>
      </p:sp>
      <p:sp>
        <p:nvSpPr>
          <p:cNvPr id="9" name="TextBox 8"/>
          <p:cNvSpPr txBox="1"/>
          <p:nvPr/>
        </p:nvSpPr>
        <p:spPr>
          <a:xfrm>
            <a:off x="2245995" y="2980218"/>
            <a:ext cx="1314450" cy="369332"/>
          </a:xfrm>
          <a:prstGeom prst="rect">
            <a:avLst/>
          </a:prstGeom>
          <a:noFill/>
        </p:spPr>
        <p:txBody>
          <a:bodyPr wrap="square" rtlCol="0">
            <a:spAutoFit/>
          </a:bodyPr>
          <a:lstStyle/>
          <a:p>
            <a:pPr algn="ctr"/>
            <a:r>
              <a:rPr lang="en-US" dirty="0" smtClean="0"/>
              <a:t>Not Sure</a:t>
            </a:r>
          </a:p>
        </p:txBody>
      </p:sp>
      <p:sp>
        <p:nvSpPr>
          <p:cNvPr id="10" name="TextBox 9"/>
          <p:cNvSpPr txBox="1"/>
          <p:nvPr/>
        </p:nvSpPr>
        <p:spPr>
          <a:xfrm>
            <a:off x="1308735" y="3358313"/>
            <a:ext cx="1314450" cy="646331"/>
          </a:xfrm>
          <a:prstGeom prst="rect">
            <a:avLst/>
          </a:prstGeom>
          <a:noFill/>
        </p:spPr>
        <p:txBody>
          <a:bodyPr wrap="square" rtlCol="0">
            <a:spAutoFit/>
          </a:bodyPr>
          <a:lstStyle/>
          <a:p>
            <a:pPr algn="ctr"/>
            <a:r>
              <a:rPr lang="en-US" dirty="0" smtClean="0"/>
              <a:t>Not</a:t>
            </a:r>
          </a:p>
          <a:p>
            <a:pPr algn="ctr"/>
            <a:r>
              <a:rPr lang="en-US" dirty="0" smtClean="0"/>
              <a:t>Important</a:t>
            </a:r>
            <a:endParaRPr lang="en-US" dirty="0"/>
          </a:p>
        </p:txBody>
      </p:sp>
    </p:spTree>
    <p:extLst>
      <p:ext uri="{BB962C8B-B14F-4D97-AF65-F5344CB8AC3E}">
        <p14:creationId xmlns:p14="http://schemas.microsoft.com/office/powerpoint/2010/main" val="7798613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457200" indent="-457200"/>
            <a:r>
              <a:rPr lang="en-US" dirty="0" smtClean="0"/>
              <a:t>AAC&amp;U’s (American Association of Colleges and Universities) LEAP (Liberal Education, America’s Promise) Initiative</a:t>
            </a:r>
          </a:p>
          <a:p>
            <a:pPr marL="0" indent="0">
              <a:buNone/>
            </a:pPr>
            <a:endParaRPr lang="en-US" dirty="0" smtClean="0"/>
          </a:p>
          <a:p>
            <a:pPr marL="457200" indent="-457200"/>
            <a:r>
              <a:rPr lang="en-US" b="1" dirty="0" smtClean="0"/>
              <a:t>High-Impact Educational Practices </a:t>
            </a:r>
          </a:p>
          <a:p>
            <a:pPr marL="0" indent="0">
              <a:buNone/>
            </a:pPr>
            <a:endParaRPr lang="en-US" b="1" dirty="0" smtClean="0"/>
          </a:p>
          <a:p>
            <a:pPr marL="457200" indent="-457200"/>
            <a:r>
              <a:rPr lang="en-US" dirty="0" smtClean="0"/>
              <a:t>Research </a:t>
            </a:r>
            <a:r>
              <a:rPr lang="en-US" dirty="0"/>
              <a:t>report</a:t>
            </a:r>
            <a:r>
              <a:rPr lang="en-US" dirty="0" smtClean="0"/>
              <a:t>: (</a:t>
            </a:r>
            <a:r>
              <a:rPr lang="en-US" dirty="0"/>
              <a:t>http://</a:t>
            </a:r>
            <a:r>
              <a:rPr lang="en-US" dirty="0" smtClean="0"/>
              <a:t>www.aacu.org/leap/hip.cfm)</a:t>
            </a:r>
          </a:p>
          <a:p>
            <a:pPr marL="0" indent="0">
              <a:buNone/>
            </a:pPr>
            <a:endParaRPr lang="en-US" dirty="0"/>
          </a:p>
          <a:p>
            <a:endParaRPr lang="en-US" dirty="0"/>
          </a:p>
          <a:p>
            <a:endParaRPr lang="en-US" dirty="0"/>
          </a:p>
        </p:txBody>
      </p:sp>
      <p:sp>
        <p:nvSpPr>
          <p:cNvPr id="2" name="Title 1"/>
          <p:cNvSpPr>
            <a:spLocks noGrp="1"/>
          </p:cNvSpPr>
          <p:nvPr>
            <p:ph type="title"/>
          </p:nvPr>
        </p:nvSpPr>
        <p:spPr/>
        <p:txBody>
          <a:bodyPr>
            <a:normAutofit fontScale="90000"/>
          </a:bodyPr>
          <a:lstStyle/>
          <a:p>
            <a:r>
              <a:rPr lang="en-US" dirty="0" smtClean="0"/>
              <a:t> </a:t>
            </a:r>
            <a:r>
              <a:rPr lang="en-US" sz="4400" dirty="0"/>
              <a:t>What d</a:t>
            </a:r>
            <a:r>
              <a:rPr lang="en-US" sz="4400" dirty="0" smtClean="0"/>
              <a:t>oes </a:t>
            </a:r>
            <a:r>
              <a:rPr lang="en-US" sz="4400" dirty="0"/>
              <a:t>the r</a:t>
            </a:r>
            <a:r>
              <a:rPr lang="en-US" sz="4400" dirty="0" smtClean="0"/>
              <a:t>esearch </a:t>
            </a:r>
            <a:r>
              <a:rPr lang="en-US" sz="4400" dirty="0"/>
              <a:t>show</a:t>
            </a:r>
            <a:r>
              <a:rPr lang="en-US" sz="4400" dirty="0" smtClean="0"/>
              <a:t>?</a:t>
            </a:r>
            <a:endParaRPr lang="en-US" dirty="0"/>
          </a:p>
        </p:txBody>
      </p:sp>
    </p:spTree>
    <p:extLst>
      <p:ext uri="{BB962C8B-B14F-4D97-AF65-F5344CB8AC3E}">
        <p14:creationId xmlns:p14="http://schemas.microsoft.com/office/powerpoint/2010/main" val="42533267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4431" y="1323883"/>
            <a:ext cx="8859413" cy="4374390"/>
          </a:xfrm>
        </p:spPr>
        <p:txBody>
          <a:bodyPr>
            <a:normAutofit fontScale="85000" lnSpcReduction="10000"/>
          </a:bodyPr>
          <a:lstStyle/>
          <a:p>
            <a:pPr>
              <a:lnSpc>
                <a:spcPct val="150000"/>
              </a:lnSpc>
            </a:pPr>
            <a:r>
              <a:rPr lang="en-US" dirty="0" smtClean="0"/>
              <a:t>First-Year </a:t>
            </a:r>
            <a:r>
              <a:rPr lang="en-US" dirty="0"/>
              <a:t>Seminars </a:t>
            </a:r>
            <a:r>
              <a:rPr lang="en-US" dirty="0" smtClean="0"/>
              <a:t>and Experiences </a:t>
            </a:r>
            <a:endParaRPr lang="en-US" dirty="0"/>
          </a:p>
          <a:p>
            <a:pPr>
              <a:lnSpc>
                <a:spcPct val="150000"/>
              </a:lnSpc>
            </a:pPr>
            <a:r>
              <a:rPr lang="en-US" dirty="0" smtClean="0"/>
              <a:t>Capstone </a:t>
            </a:r>
            <a:r>
              <a:rPr lang="en-US" dirty="0"/>
              <a:t>Courses and Projects </a:t>
            </a:r>
            <a:endParaRPr lang="en-US" dirty="0" smtClean="0"/>
          </a:p>
          <a:p>
            <a:pPr>
              <a:lnSpc>
                <a:spcPct val="150000"/>
              </a:lnSpc>
            </a:pPr>
            <a:r>
              <a:rPr lang="en-US" dirty="0" smtClean="0"/>
              <a:t>Common Intellectual Experiences - Core Courses</a:t>
            </a:r>
          </a:p>
          <a:p>
            <a:pPr>
              <a:lnSpc>
                <a:spcPct val="150000"/>
              </a:lnSpc>
            </a:pPr>
            <a:r>
              <a:rPr lang="en-US" dirty="0" smtClean="0"/>
              <a:t>Writing Intensive Courses</a:t>
            </a:r>
          </a:p>
          <a:p>
            <a:pPr>
              <a:lnSpc>
                <a:spcPct val="150000"/>
              </a:lnSpc>
            </a:pPr>
            <a:r>
              <a:rPr lang="en-US" dirty="0" smtClean="0"/>
              <a:t>Undergraduate Research</a:t>
            </a:r>
          </a:p>
          <a:p>
            <a:pPr>
              <a:lnSpc>
                <a:spcPct val="150000"/>
              </a:lnSpc>
            </a:pPr>
            <a:r>
              <a:rPr lang="en-US" dirty="0" smtClean="0"/>
              <a:t>Collaborative Assignments and Projects</a:t>
            </a:r>
          </a:p>
          <a:p>
            <a:pPr>
              <a:lnSpc>
                <a:spcPct val="150000"/>
              </a:lnSpc>
            </a:pPr>
            <a:r>
              <a:rPr lang="en-US" dirty="0" smtClean="0"/>
              <a:t>Service Learning</a:t>
            </a:r>
          </a:p>
          <a:p>
            <a:pPr>
              <a:lnSpc>
                <a:spcPct val="150000"/>
              </a:lnSpc>
            </a:pPr>
            <a:r>
              <a:rPr lang="en-US" dirty="0" smtClean="0"/>
              <a:t>Learning Communities</a:t>
            </a:r>
          </a:p>
          <a:p>
            <a:endParaRPr lang="en-US" dirty="0"/>
          </a:p>
          <a:p>
            <a:pPr marL="109728" indent="0">
              <a:buNone/>
            </a:pPr>
            <a:endParaRPr lang="en-US" dirty="0"/>
          </a:p>
        </p:txBody>
      </p:sp>
      <p:sp>
        <p:nvSpPr>
          <p:cNvPr id="2" name="Title 1"/>
          <p:cNvSpPr>
            <a:spLocks noGrp="1"/>
          </p:cNvSpPr>
          <p:nvPr>
            <p:ph type="title"/>
          </p:nvPr>
        </p:nvSpPr>
        <p:spPr>
          <a:xfrm>
            <a:off x="457200" y="180883"/>
            <a:ext cx="8229600" cy="1143000"/>
          </a:xfrm>
        </p:spPr>
        <p:txBody>
          <a:bodyPr>
            <a:normAutofit/>
          </a:bodyPr>
          <a:lstStyle/>
          <a:p>
            <a:r>
              <a:rPr lang="en-US" dirty="0" smtClean="0"/>
              <a:t>High-Impact Practices</a:t>
            </a:r>
            <a:endParaRPr lang="en-US" dirty="0"/>
          </a:p>
        </p:txBody>
      </p:sp>
    </p:spTree>
    <p:extLst>
      <p:ext uri="{BB962C8B-B14F-4D97-AF65-F5344CB8AC3E}">
        <p14:creationId xmlns:p14="http://schemas.microsoft.com/office/powerpoint/2010/main" val="13023769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Research Findings</a:t>
            </a:r>
            <a:endParaRPr lang="en-US" dirty="0"/>
          </a:p>
        </p:txBody>
      </p:sp>
      <p:graphicFrame>
        <p:nvGraphicFramePr>
          <p:cNvPr id="6" name="Chart 5"/>
          <p:cNvGraphicFramePr>
            <a:graphicFrameLocks/>
          </p:cNvGraphicFramePr>
          <p:nvPr>
            <p:extLst>
              <p:ext uri="{D42A27DB-BD31-4B8C-83A1-F6EECF244321}">
                <p14:modId xmlns:p14="http://schemas.microsoft.com/office/powerpoint/2010/main" val="3122599528"/>
              </p:ext>
            </p:extLst>
          </p:nvPr>
        </p:nvGraphicFramePr>
        <p:xfrm>
          <a:off x="702527" y="1417637"/>
          <a:ext cx="7471317" cy="4715533"/>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p:cNvSpPr txBox="1"/>
          <p:nvPr/>
        </p:nvSpPr>
        <p:spPr>
          <a:xfrm>
            <a:off x="1977543" y="4730390"/>
            <a:ext cx="494385" cy="246221"/>
          </a:xfrm>
          <a:prstGeom prst="rect">
            <a:avLst/>
          </a:prstGeom>
          <a:noFill/>
        </p:spPr>
        <p:txBody>
          <a:bodyPr wrap="square" rtlCol="0">
            <a:spAutoFit/>
          </a:bodyPr>
          <a:lstStyle/>
          <a:p>
            <a:r>
              <a:rPr lang="en-US" sz="1000" dirty="0" smtClean="0"/>
              <a:t>none</a:t>
            </a:r>
            <a:endParaRPr lang="en-US" sz="1000" dirty="0"/>
          </a:p>
        </p:txBody>
      </p:sp>
      <p:sp>
        <p:nvSpPr>
          <p:cNvPr id="5" name="TextBox 4"/>
          <p:cNvSpPr txBox="1"/>
          <p:nvPr/>
        </p:nvSpPr>
        <p:spPr>
          <a:xfrm>
            <a:off x="2572439" y="4309699"/>
            <a:ext cx="494385" cy="230832"/>
          </a:xfrm>
          <a:prstGeom prst="rect">
            <a:avLst/>
          </a:prstGeom>
          <a:noFill/>
        </p:spPr>
        <p:txBody>
          <a:bodyPr wrap="square" rtlCol="0">
            <a:spAutoFit/>
          </a:bodyPr>
          <a:lstStyle/>
          <a:p>
            <a:r>
              <a:rPr lang="en-US" sz="900" dirty="0" smtClean="0"/>
              <a:t>1 HIP</a:t>
            </a:r>
            <a:endParaRPr lang="en-US" sz="900" dirty="0"/>
          </a:p>
        </p:txBody>
      </p:sp>
      <p:sp>
        <p:nvSpPr>
          <p:cNvPr id="9" name="TextBox 8"/>
          <p:cNvSpPr txBox="1"/>
          <p:nvPr/>
        </p:nvSpPr>
        <p:spPr>
          <a:xfrm>
            <a:off x="3160588" y="3717525"/>
            <a:ext cx="494385" cy="230832"/>
          </a:xfrm>
          <a:prstGeom prst="rect">
            <a:avLst/>
          </a:prstGeom>
          <a:noFill/>
        </p:spPr>
        <p:txBody>
          <a:bodyPr wrap="square" rtlCol="0">
            <a:spAutoFit/>
          </a:bodyPr>
          <a:lstStyle/>
          <a:p>
            <a:r>
              <a:rPr lang="en-US" sz="900" dirty="0" smtClean="0"/>
              <a:t>2 HIP</a:t>
            </a:r>
            <a:endParaRPr lang="en-US" sz="900" dirty="0"/>
          </a:p>
        </p:txBody>
      </p:sp>
      <p:sp>
        <p:nvSpPr>
          <p:cNvPr id="10" name="TextBox 9"/>
          <p:cNvSpPr txBox="1"/>
          <p:nvPr/>
        </p:nvSpPr>
        <p:spPr>
          <a:xfrm>
            <a:off x="3689069" y="3126738"/>
            <a:ext cx="598451" cy="230832"/>
          </a:xfrm>
          <a:prstGeom prst="rect">
            <a:avLst/>
          </a:prstGeom>
          <a:noFill/>
        </p:spPr>
        <p:txBody>
          <a:bodyPr wrap="square" rtlCol="0">
            <a:spAutoFit/>
          </a:bodyPr>
          <a:lstStyle/>
          <a:p>
            <a:r>
              <a:rPr lang="en-US" sz="900" dirty="0" smtClean="0"/>
              <a:t>3+ HIP</a:t>
            </a:r>
            <a:endParaRPr lang="en-US" sz="900" dirty="0"/>
          </a:p>
        </p:txBody>
      </p:sp>
      <p:sp>
        <p:nvSpPr>
          <p:cNvPr id="11" name="TextBox 10"/>
          <p:cNvSpPr txBox="1"/>
          <p:nvPr/>
        </p:nvSpPr>
        <p:spPr>
          <a:xfrm>
            <a:off x="5230866" y="4730390"/>
            <a:ext cx="494385" cy="246221"/>
          </a:xfrm>
          <a:prstGeom prst="rect">
            <a:avLst/>
          </a:prstGeom>
          <a:noFill/>
        </p:spPr>
        <p:txBody>
          <a:bodyPr wrap="square" rtlCol="0">
            <a:spAutoFit/>
          </a:bodyPr>
          <a:lstStyle/>
          <a:p>
            <a:r>
              <a:rPr lang="en-US" sz="1000" dirty="0" smtClean="0"/>
              <a:t>none</a:t>
            </a:r>
            <a:endParaRPr lang="en-US" sz="1000" dirty="0"/>
          </a:p>
        </p:txBody>
      </p:sp>
      <p:sp>
        <p:nvSpPr>
          <p:cNvPr id="12" name="TextBox 11"/>
          <p:cNvSpPr txBox="1"/>
          <p:nvPr/>
        </p:nvSpPr>
        <p:spPr>
          <a:xfrm>
            <a:off x="5827539" y="4309699"/>
            <a:ext cx="494385" cy="230832"/>
          </a:xfrm>
          <a:prstGeom prst="rect">
            <a:avLst/>
          </a:prstGeom>
          <a:noFill/>
        </p:spPr>
        <p:txBody>
          <a:bodyPr wrap="square" rtlCol="0">
            <a:spAutoFit/>
          </a:bodyPr>
          <a:lstStyle/>
          <a:p>
            <a:r>
              <a:rPr lang="en-US" sz="900" dirty="0" smtClean="0"/>
              <a:t>1 HIP</a:t>
            </a:r>
            <a:endParaRPr lang="en-US" sz="900" dirty="0"/>
          </a:p>
        </p:txBody>
      </p:sp>
      <p:sp>
        <p:nvSpPr>
          <p:cNvPr id="13" name="TextBox 12"/>
          <p:cNvSpPr txBox="1"/>
          <p:nvPr/>
        </p:nvSpPr>
        <p:spPr>
          <a:xfrm>
            <a:off x="6424212" y="3869925"/>
            <a:ext cx="494385" cy="230832"/>
          </a:xfrm>
          <a:prstGeom prst="rect">
            <a:avLst/>
          </a:prstGeom>
          <a:noFill/>
        </p:spPr>
        <p:txBody>
          <a:bodyPr wrap="square" rtlCol="0">
            <a:spAutoFit/>
          </a:bodyPr>
          <a:lstStyle/>
          <a:p>
            <a:r>
              <a:rPr lang="en-US" sz="900" dirty="0" smtClean="0"/>
              <a:t>2 HIP</a:t>
            </a:r>
            <a:endParaRPr lang="en-US" sz="900" dirty="0"/>
          </a:p>
        </p:txBody>
      </p:sp>
      <p:sp>
        <p:nvSpPr>
          <p:cNvPr id="14" name="TextBox 13"/>
          <p:cNvSpPr txBox="1"/>
          <p:nvPr/>
        </p:nvSpPr>
        <p:spPr>
          <a:xfrm>
            <a:off x="6969742" y="3279138"/>
            <a:ext cx="598451" cy="230832"/>
          </a:xfrm>
          <a:prstGeom prst="rect">
            <a:avLst/>
          </a:prstGeom>
          <a:noFill/>
        </p:spPr>
        <p:txBody>
          <a:bodyPr wrap="square" rtlCol="0">
            <a:spAutoFit/>
          </a:bodyPr>
          <a:lstStyle/>
          <a:p>
            <a:r>
              <a:rPr lang="en-US" sz="900" dirty="0" smtClean="0"/>
              <a:t>3+ HIP</a:t>
            </a:r>
            <a:endParaRPr lang="en-US" sz="900" dirty="0"/>
          </a:p>
        </p:txBody>
      </p:sp>
    </p:spTree>
    <p:extLst>
      <p:ext uri="{BB962C8B-B14F-4D97-AF65-F5344CB8AC3E}">
        <p14:creationId xmlns:p14="http://schemas.microsoft.com/office/powerpoint/2010/main" val="175610140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Research Findings</a:t>
            </a:r>
            <a:endParaRPr lang="en-US" dirty="0"/>
          </a:p>
        </p:txBody>
      </p:sp>
      <p:graphicFrame>
        <p:nvGraphicFramePr>
          <p:cNvPr id="4" name="Chart 3"/>
          <p:cNvGraphicFramePr>
            <a:graphicFrameLocks/>
          </p:cNvGraphicFramePr>
          <p:nvPr>
            <p:extLst>
              <p:ext uri="{D42A27DB-BD31-4B8C-83A1-F6EECF244321}">
                <p14:modId xmlns:p14="http://schemas.microsoft.com/office/powerpoint/2010/main" val="3297503368"/>
              </p:ext>
            </p:extLst>
          </p:nvPr>
        </p:nvGraphicFramePr>
        <p:xfrm>
          <a:off x="457200" y="1417638"/>
          <a:ext cx="7794702" cy="463747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7920844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0672" y="1753299"/>
            <a:ext cx="8825649" cy="4268942"/>
          </a:xfrm>
        </p:spPr>
        <p:txBody>
          <a:bodyPr>
            <a:normAutofit/>
          </a:bodyPr>
          <a:lstStyle/>
          <a:p>
            <a:r>
              <a:rPr lang="en-US" sz="2400" dirty="0"/>
              <a:t>C</a:t>
            </a:r>
            <a:r>
              <a:rPr lang="en-US" sz="2400" dirty="0" smtClean="0"/>
              <a:t>ommunicate our </a:t>
            </a:r>
            <a:r>
              <a:rPr lang="en-US" sz="2400" dirty="0"/>
              <a:t>GE vision to faculty and </a:t>
            </a:r>
            <a:r>
              <a:rPr lang="en-US" sz="2400" dirty="0" smtClean="0"/>
              <a:t>students</a:t>
            </a:r>
          </a:p>
          <a:p>
            <a:pPr marL="109728" indent="0">
              <a:buNone/>
            </a:pPr>
            <a:endParaRPr lang="en-US" sz="2400" dirty="0"/>
          </a:p>
          <a:p>
            <a:r>
              <a:rPr lang="en-US" sz="2400" dirty="0" smtClean="0"/>
              <a:t>Ensure that fundamental </a:t>
            </a:r>
            <a:r>
              <a:rPr lang="en-US" sz="2400" dirty="0"/>
              <a:t>skills </a:t>
            </a:r>
            <a:r>
              <a:rPr lang="en-US" sz="2400" dirty="0" smtClean="0"/>
              <a:t>transfer </a:t>
            </a:r>
            <a:r>
              <a:rPr lang="en-US" sz="2400" dirty="0"/>
              <a:t>to a student’s </a:t>
            </a:r>
            <a:r>
              <a:rPr lang="en-US" sz="2400" dirty="0" smtClean="0"/>
              <a:t>major</a:t>
            </a:r>
          </a:p>
          <a:p>
            <a:pPr marL="109728" indent="0">
              <a:buNone/>
            </a:pPr>
            <a:endParaRPr lang="en-US" sz="2400" dirty="0" smtClean="0"/>
          </a:p>
          <a:p>
            <a:r>
              <a:rPr lang="en-US" sz="2400" dirty="0" smtClean="0"/>
              <a:t>Integrate consistently high impact practices</a:t>
            </a:r>
          </a:p>
          <a:p>
            <a:pPr marL="109728" indent="0">
              <a:buNone/>
            </a:pPr>
            <a:endParaRPr lang="en-US" sz="2400" dirty="0"/>
          </a:p>
          <a:p>
            <a:r>
              <a:rPr lang="en-US" sz="2400" dirty="0" smtClean="0"/>
              <a:t>Create coherence, intentionality, </a:t>
            </a:r>
            <a:r>
              <a:rPr lang="en-US" sz="2400" dirty="0"/>
              <a:t>and </a:t>
            </a:r>
            <a:r>
              <a:rPr lang="en-US" sz="2400" dirty="0" smtClean="0"/>
              <a:t>integration</a:t>
            </a:r>
            <a:endParaRPr lang="en-US" sz="2400" dirty="0"/>
          </a:p>
          <a:p>
            <a:pPr marL="109728" indent="0">
              <a:buNone/>
            </a:pPr>
            <a:endParaRPr lang="en-US" sz="1000" dirty="0" smtClean="0"/>
          </a:p>
          <a:p>
            <a:pPr marL="109728" indent="0">
              <a:buNone/>
            </a:pPr>
            <a:endParaRPr lang="en-US" sz="1000" dirty="0"/>
          </a:p>
        </p:txBody>
      </p:sp>
      <p:sp>
        <p:nvSpPr>
          <p:cNvPr id="2" name="Title 1"/>
          <p:cNvSpPr>
            <a:spLocks noGrp="1"/>
          </p:cNvSpPr>
          <p:nvPr>
            <p:ph type="title"/>
          </p:nvPr>
        </p:nvSpPr>
        <p:spPr>
          <a:xfrm>
            <a:off x="295248" y="189408"/>
            <a:ext cx="8596128" cy="1143000"/>
          </a:xfrm>
        </p:spPr>
        <p:txBody>
          <a:bodyPr>
            <a:normAutofit fontScale="90000"/>
          </a:bodyPr>
          <a:lstStyle/>
          <a:p>
            <a:pPr algn="ctr"/>
            <a:r>
              <a:rPr lang="en-US" dirty="0" smtClean="0"/>
              <a:t>Challenges to address in our </a:t>
            </a:r>
            <a:br>
              <a:rPr lang="en-US" dirty="0" smtClean="0"/>
            </a:br>
            <a:r>
              <a:rPr lang="en-US" dirty="0" smtClean="0"/>
              <a:t>new GE curriculum</a:t>
            </a:r>
            <a:endParaRPr lang="en-US" dirty="0"/>
          </a:p>
        </p:txBody>
      </p:sp>
    </p:spTree>
    <p:extLst>
      <p:ext uri="{BB962C8B-B14F-4D97-AF65-F5344CB8AC3E}">
        <p14:creationId xmlns:p14="http://schemas.microsoft.com/office/powerpoint/2010/main" val="41207099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87569" y="1116545"/>
            <a:ext cx="8499231" cy="5143908"/>
          </a:xfrm>
        </p:spPr>
        <p:txBody>
          <a:bodyPr>
            <a:normAutofit fontScale="92500"/>
          </a:bodyPr>
          <a:lstStyle/>
          <a:p>
            <a:r>
              <a:rPr lang="en-US" dirty="0" smtClean="0"/>
              <a:t>Need Pathway to provide integration and coherence</a:t>
            </a:r>
          </a:p>
          <a:p>
            <a:pPr marL="109728" indent="0">
              <a:buNone/>
            </a:pPr>
            <a:endParaRPr lang="en-US" dirty="0" smtClean="0"/>
          </a:p>
          <a:p>
            <a:r>
              <a:rPr lang="en-US" dirty="0"/>
              <a:t>High-impact </a:t>
            </a:r>
            <a:r>
              <a:rPr lang="en-US" dirty="0" smtClean="0"/>
              <a:t>practices</a:t>
            </a:r>
          </a:p>
          <a:p>
            <a:pPr lvl="1"/>
            <a:r>
              <a:rPr lang="en-US" dirty="0" smtClean="0"/>
              <a:t>First-year seminars</a:t>
            </a:r>
          </a:p>
          <a:p>
            <a:pPr lvl="1"/>
            <a:r>
              <a:rPr lang="en-US" dirty="0" smtClean="0"/>
              <a:t>Capstones</a:t>
            </a:r>
          </a:p>
          <a:p>
            <a:pPr lvl="1"/>
            <a:r>
              <a:rPr lang="en-US" dirty="0" smtClean="0"/>
              <a:t>Common intellectual experiences</a:t>
            </a:r>
          </a:p>
          <a:p>
            <a:pPr marL="393192" lvl="1" indent="0">
              <a:buNone/>
            </a:pPr>
            <a:endParaRPr lang="en-US" dirty="0"/>
          </a:p>
          <a:p>
            <a:r>
              <a:rPr lang="en-US" dirty="0" smtClean="0"/>
              <a:t>“Components”</a:t>
            </a:r>
          </a:p>
          <a:p>
            <a:pPr lvl="1"/>
            <a:r>
              <a:rPr lang="en-US" dirty="0" smtClean="0"/>
              <a:t>Gateway</a:t>
            </a:r>
          </a:p>
          <a:p>
            <a:pPr lvl="1"/>
            <a:r>
              <a:rPr lang="en-US" dirty="0" smtClean="0"/>
              <a:t>Capstone</a:t>
            </a:r>
          </a:p>
          <a:p>
            <a:pPr lvl="1"/>
            <a:r>
              <a:rPr lang="en-US" dirty="0" smtClean="0"/>
              <a:t>Core integrative courses</a:t>
            </a:r>
          </a:p>
          <a:p>
            <a:pPr lvl="1"/>
            <a:r>
              <a:rPr lang="en-US" dirty="0" smtClean="0"/>
              <a:t>Themed list</a:t>
            </a:r>
          </a:p>
          <a:p>
            <a:pPr lvl="1"/>
            <a:r>
              <a:rPr lang="en-US" dirty="0" smtClean="0"/>
              <a:t>Existing common courses</a:t>
            </a:r>
          </a:p>
        </p:txBody>
      </p:sp>
      <p:sp>
        <p:nvSpPr>
          <p:cNvPr id="3" name="Title 2"/>
          <p:cNvSpPr>
            <a:spLocks noGrp="1"/>
          </p:cNvSpPr>
          <p:nvPr>
            <p:ph type="title"/>
          </p:nvPr>
        </p:nvSpPr>
        <p:spPr>
          <a:xfrm>
            <a:off x="542439" y="-68186"/>
            <a:ext cx="8229600" cy="1143000"/>
          </a:xfrm>
        </p:spPr>
        <p:txBody>
          <a:bodyPr>
            <a:normAutofit/>
          </a:bodyPr>
          <a:lstStyle/>
          <a:p>
            <a:pPr algn="ctr"/>
            <a:r>
              <a:rPr lang="en-US" sz="3600" dirty="0" smtClean="0"/>
              <a:t>November 2011 Retreat discussion</a:t>
            </a:r>
            <a:endParaRPr lang="en-US" sz="3600" dirty="0"/>
          </a:p>
        </p:txBody>
      </p:sp>
    </p:spTree>
    <p:extLst>
      <p:ext uri="{BB962C8B-B14F-4D97-AF65-F5344CB8AC3E}">
        <p14:creationId xmlns:p14="http://schemas.microsoft.com/office/powerpoint/2010/main" val="23356445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98336" y="1108908"/>
            <a:ext cx="8754032" cy="5189755"/>
          </a:xfrm>
        </p:spPr>
        <p:txBody>
          <a:bodyPr>
            <a:normAutofit fontScale="70000" lnSpcReduction="20000"/>
          </a:bodyPr>
          <a:lstStyle/>
          <a:p>
            <a:pPr marL="109728" indent="0">
              <a:buNone/>
            </a:pPr>
            <a:endParaRPr lang="en-US" dirty="0" smtClean="0"/>
          </a:p>
          <a:p>
            <a:r>
              <a:rPr lang="en-US" dirty="0"/>
              <a:t>Emphasize </a:t>
            </a:r>
            <a:r>
              <a:rPr lang="en-US" dirty="0">
                <a:solidFill>
                  <a:schemeClr val="accent2"/>
                </a:solidFill>
              </a:rPr>
              <a:t>high impact practices</a:t>
            </a:r>
            <a:r>
              <a:rPr lang="en-US" dirty="0"/>
              <a:t>, connection to UCCS general education </a:t>
            </a:r>
            <a:r>
              <a:rPr lang="en-US" dirty="0">
                <a:solidFill>
                  <a:schemeClr val="accent2"/>
                </a:solidFill>
              </a:rPr>
              <a:t>goals</a:t>
            </a:r>
          </a:p>
          <a:p>
            <a:endParaRPr lang="en-US" dirty="0"/>
          </a:p>
          <a:p>
            <a:r>
              <a:rPr lang="en-US" dirty="0" smtClean="0"/>
              <a:t>A </a:t>
            </a:r>
            <a:r>
              <a:rPr lang="en-US" dirty="0" smtClean="0">
                <a:solidFill>
                  <a:schemeClr val="accent2"/>
                </a:solidFill>
              </a:rPr>
              <a:t>gateway</a:t>
            </a:r>
            <a:r>
              <a:rPr lang="en-US" dirty="0" smtClean="0"/>
              <a:t> course, based on a modified freshman seminar model, is desirable, provide coherence</a:t>
            </a:r>
          </a:p>
          <a:p>
            <a:pPr marL="109728" indent="0">
              <a:buNone/>
            </a:pPr>
            <a:endParaRPr lang="en-US" dirty="0" smtClean="0"/>
          </a:p>
          <a:p>
            <a:r>
              <a:rPr lang="en-US" dirty="0" smtClean="0"/>
              <a:t>A </a:t>
            </a:r>
            <a:r>
              <a:rPr lang="en-US" dirty="0" smtClean="0">
                <a:solidFill>
                  <a:schemeClr val="accent2"/>
                </a:solidFill>
              </a:rPr>
              <a:t>capstone</a:t>
            </a:r>
            <a:r>
              <a:rPr lang="en-US" dirty="0" smtClean="0"/>
              <a:t> tied to the major is something to pursue</a:t>
            </a:r>
          </a:p>
          <a:p>
            <a:pPr marL="109728" indent="0">
              <a:buNone/>
            </a:pPr>
            <a:endParaRPr lang="en-US" dirty="0" smtClean="0"/>
          </a:p>
          <a:p>
            <a:r>
              <a:rPr lang="en-US" dirty="0" smtClean="0"/>
              <a:t>A common experience </a:t>
            </a:r>
            <a:r>
              <a:rPr lang="en-US" dirty="0" smtClean="0">
                <a:solidFill>
                  <a:schemeClr val="accent2"/>
                </a:solidFill>
              </a:rPr>
              <a:t>core</a:t>
            </a:r>
            <a:r>
              <a:rPr lang="en-US" dirty="0" smtClean="0"/>
              <a:t> course at the junior level makes sense</a:t>
            </a:r>
          </a:p>
          <a:p>
            <a:endParaRPr lang="en-US" dirty="0">
              <a:solidFill>
                <a:schemeClr val="accent2"/>
              </a:solidFill>
            </a:endParaRPr>
          </a:p>
          <a:p>
            <a:r>
              <a:rPr lang="en-US" dirty="0" smtClean="0">
                <a:solidFill>
                  <a:schemeClr val="accent2"/>
                </a:solidFill>
              </a:rPr>
              <a:t>Writing</a:t>
            </a:r>
            <a:r>
              <a:rPr lang="en-US" dirty="0" smtClean="0"/>
              <a:t> </a:t>
            </a:r>
            <a:r>
              <a:rPr lang="en-US" dirty="0"/>
              <a:t>beyond the two required core courses, embedded in disciplinary majors, is </a:t>
            </a:r>
            <a:r>
              <a:rPr lang="en-US" dirty="0" smtClean="0"/>
              <a:t>important</a:t>
            </a:r>
          </a:p>
          <a:p>
            <a:endParaRPr lang="en-US" dirty="0" smtClean="0"/>
          </a:p>
          <a:p>
            <a:r>
              <a:rPr lang="en-US" dirty="0" smtClean="0"/>
              <a:t>Faculty wanted more opportunities to</a:t>
            </a:r>
            <a:r>
              <a:rPr lang="en-US" dirty="0" smtClean="0">
                <a:solidFill>
                  <a:srgbClr val="FF0000"/>
                </a:solidFill>
              </a:rPr>
              <a:t> dialogue </a:t>
            </a:r>
            <a:r>
              <a:rPr lang="en-US" dirty="0" smtClean="0"/>
              <a:t>about what they are already doing and how to change/improve on it.</a:t>
            </a:r>
          </a:p>
          <a:p>
            <a:pPr marL="109728" indent="0">
              <a:buNone/>
            </a:pPr>
            <a:endParaRPr lang="en-US" dirty="0">
              <a:solidFill>
                <a:schemeClr val="accent2"/>
              </a:solidFill>
            </a:endParaRPr>
          </a:p>
          <a:p>
            <a:r>
              <a:rPr lang="en-US" dirty="0" smtClean="0"/>
              <a:t>Little enthusiasm for </a:t>
            </a:r>
            <a:r>
              <a:rPr lang="en-US" dirty="0" smtClean="0">
                <a:solidFill>
                  <a:schemeClr val="accent4"/>
                </a:solidFill>
              </a:rPr>
              <a:t>themes</a:t>
            </a:r>
          </a:p>
        </p:txBody>
      </p:sp>
      <p:sp>
        <p:nvSpPr>
          <p:cNvPr id="3" name="Title 2"/>
          <p:cNvSpPr>
            <a:spLocks noGrp="1"/>
          </p:cNvSpPr>
          <p:nvPr>
            <p:ph type="title"/>
          </p:nvPr>
        </p:nvSpPr>
        <p:spPr>
          <a:xfrm>
            <a:off x="457200" y="192947"/>
            <a:ext cx="8229600" cy="1108908"/>
          </a:xfrm>
        </p:spPr>
        <p:txBody>
          <a:bodyPr>
            <a:normAutofit fontScale="90000"/>
          </a:bodyPr>
          <a:lstStyle/>
          <a:p>
            <a:pPr algn="ctr"/>
            <a:r>
              <a:rPr lang="en-US" dirty="0" smtClean="0"/>
              <a:t>What we heard from faculty </a:t>
            </a:r>
            <a:br>
              <a:rPr lang="en-US" dirty="0" smtClean="0"/>
            </a:br>
            <a:r>
              <a:rPr lang="en-US" dirty="0" smtClean="0"/>
              <a:t>at the retreat</a:t>
            </a:r>
            <a:endParaRPr lang="en-US" dirty="0"/>
          </a:p>
        </p:txBody>
      </p:sp>
    </p:spTree>
    <p:extLst>
      <p:ext uri="{BB962C8B-B14F-4D97-AF65-F5344CB8AC3E}">
        <p14:creationId xmlns:p14="http://schemas.microsoft.com/office/powerpoint/2010/main" val="92168642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76401"/>
            <a:ext cx="8229600" cy="4208584"/>
          </a:xfrm>
        </p:spPr>
        <p:txBody>
          <a:bodyPr>
            <a:normAutofit/>
          </a:bodyPr>
          <a:lstStyle/>
          <a:p>
            <a:pPr marL="109728" indent="0">
              <a:buNone/>
            </a:pPr>
            <a:r>
              <a:rPr lang="en-US" sz="2800" dirty="0" smtClean="0"/>
              <a:t> </a:t>
            </a:r>
            <a:endParaRPr lang="en-US" sz="900" dirty="0" smtClean="0"/>
          </a:p>
          <a:p>
            <a:pPr lvl="1"/>
            <a:r>
              <a:rPr lang="en-US" sz="2400" dirty="0" smtClean="0"/>
              <a:t>Fulfill the new GE goals</a:t>
            </a:r>
          </a:p>
          <a:p>
            <a:pPr marL="393192" lvl="1" indent="0">
              <a:buNone/>
            </a:pPr>
            <a:endParaRPr lang="en-US" sz="900" dirty="0" smtClean="0"/>
          </a:p>
          <a:p>
            <a:pPr lvl="1"/>
            <a:r>
              <a:rPr lang="en-US" sz="2400" dirty="0" smtClean="0"/>
              <a:t>Help students become well-rounded citizens</a:t>
            </a:r>
          </a:p>
          <a:p>
            <a:pPr marL="393192" lvl="1" indent="0">
              <a:buNone/>
            </a:pPr>
            <a:endParaRPr lang="en-US" sz="900" dirty="0" smtClean="0"/>
          </a:p>
          <a:p>
            <a:pPr lvl="1"/>
            <a:r>
              <a:rPr lang="en-US" sz="2400" dirty="0" smtClean="0"/>
              <a:t>Writing and other skills developed for the major and future profession</a:t>
            </a:r>
          </a:p>
          <a:p>
            <a:pPr marL="393192" lvl="1" indent="0">
              <a:buNone/>
            </a:pPr>
            <a:endParaRPr lang="en-US" sz="900" dirty="0" smtClean="0"/>
          </a:p>
          <a:p>
            <a:pPr lvl="1"/>
            <a:r>
              <a:rPr lang="en-US" sz="2400" dirty="0" smtClean="0"/>
              <a:t>Students should understand the curriculum’s intent and how it will help them</a:t>
            </a:r>
          </a:p>
          <a:p>
            <a:pPr marL="393192" lvl="1" indent="0">
              <a:buNone/>
            </a:pPr>
            <a:endParaRPr lang="en-US" sz="900" dirty="0" smtClean="0"/>
          </a:p>
          <a:p>
            <a:pPr lvl="1"/>
            <a:r>
              <a:rPr lang="en-US" sz="2400" dirty="0" smtClean="0"/>
              <a:t>Feed into the major</a:t>
            </a:r>
          </a:p>
          <a:p>
            <a:pPr lvl="1"/>
            <a:endParaRPr lang="en-US" sz="2200" dirty="0" smtClean="0"/>
          </a:p>
          <a:p>
            <a:pPr lvl="1"/>
            <a:endParaRPr lang="en-US" sz="2200" dirty="0"/>
          </a:p>
          <a:p>
            <a:endParaRPr lang="en-US" dirty="0"/>
          </a:p>
        </p:txBody>
      </p:sp>
      <p:sp>
        <p:nvSpPr>
          <p:cNvPr id="3" name="Title 2"/>
          <p:cNvSpPr>
            <a:spLocks noGrp="1"/>
          </p:cNvSpPr>
          <p:nvPr>
            <p:ph type="title"/>
          </p:nvPr>
        </p:nvSpPr>
        <p:spPr>
          <a:xfrm>
            <a:off x="457200" y="363414"/>
            <a:ext cx="8229600" cy="1137139"/>
          </a:xfrm>
        </p:spPr>
        <p:txBody>
          <a:bodyPr>
            <a:noAutofit/>
          </a:bodyPr>
          <a:lstStyle/>
          <a:p>
            <a:pPr algn="ctr"/>
            <a:r>
              <a:rPr lang="en-US" sz="3200" dirty="0" smtClean="0"/>
              <a:t>What do faculty want </a:t>
            </a:r>
            <a:br>
              <a:rPr lang="en-US" sz="3200" dirty="0" smtClean="0"/>
            </a:br>
            <a:r>
              <a:rPr lang="en-US" sz="3200" dirty="0" smtClean="0"/>
              <a:t>from a new GE curriculum—based on Spring 2012 Faculty Dialogues?</a:t>
            </a:r>
            <a:endParaRPr lang="en-US" sz="3200" dirty="0"/>
          </a:p>
        </p:txBody>
      </p:sp>
    </p:spTree>
    <p:extLst>
      <p:ext uri="{BB962C8B-B14F-4D97-AF65-F5344CB8AC3E}">
        <p14:creationId xmlns:p14="http://schemas.microsoft.com/office/powerpoint/2010/main" val="340905724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12985"/>
            <a:ext cx="8229600" cy="5045869"/>
          </a:xfrm>
        </p:spPr>
        <p:txBody>
          <a:bodyPr>
            <a:normAutofit lnSpcReduction="10000"/>
          </a:bodyPr>
          <a:lstStyle/>
          <a:p>
            <a:pPr marL="109728" lvl="0" indent="0">
              <a:buNone/>
            </a:pPr>
            <a:endParaRPr lang="en-US" dirty="0" smtClean="0"/>
          </a:p>
          <a:p>
            <a:pPr lvl="1"/>
            <a:r>
              <a:rPr lang="en-US" dirty="0" smtClean="0"/>
              <a:t>May add too many credits; won’t fit into accreditation standards for professional programs</a:t>
            </a:r>
          </a:p>
          <a:p>
            <a:pPr marL="393192" lvl="1" indent="0">
              <a:buNone/>
            </a:pPr>
            <a:endParaRPr lang="en-US" dirty="0" smtClean="0"/>
          </a:p>
          <a:p>
            <a:pPr lvl="1"/>
            <a:r>
              <a:rPr lang="en-US" dirty="0" smtClean="0"/>
              <a:t>Will prevent students from taking courses in majors other than their originally-intended one</a:t>
            </a:r>
          </a:p>
          <a:p>
            <a:pPr marL="393192" lvl="1" indent="0">
              <a:buNone/>
            </a:pPr>
            <a:endParaRPr lang="en-US" dirty="0" smtClean="0"/>
          </a:p>
          <a:p>
            <a:pPr lvl="1"/>
            <a:r>
              <a:rPr lang="en-US" dirty="0" smtClean="0"/>
              <a:t>May not be enough change - new curriculum will have same problems as the old</a:t>
            </a:r>
          </a:p>
          <a:p>
            <a:pPr marL="393192" lvl="1" indent="0">
              <a:buNone/>
            </a:pPr>
            <a:endParaRPr lang="en-US" dirty="0" smtClean="0"/>
          </a:p>
          <a:p>
            <a:pPr lvl="1"/>
            <a:r>
              <a:rPr lang="en-US" dirty="0" smtClean="0"/>
              <a:t>Implementation may keep good ideas from working</a:t>
            </a:r>
          </a:p>
          <a:p>
            <a:pPr lvl="1"/>
            <a:endParaRPr lang="en-US" dirty="0" smtClean="0"/>
          </a:p>
          <a:p>
            <a:pPr lvl="1"/>
            <a:r>
              <a:rPr lang="en-US" dirty="0" smtClean="0"/>
              <a:t>Won’t include advising as a crucial element</a:t>
            </a:r>
          </a:p>
          <a:p>
            <a:pPr lvl="1"/>
            <a:endParaRPr lang="en-US" dirty="0" smtClean="0"/>
          </a:p>
          <a:p>
            <a:pPr lvl="1"/>
            <a:endParaRPr lang="en-US" dirty="0"/>
          </a:p>
        </p:txBody>
      </p:sp>
      <p:sp>
        <p:nvSpPr>
          <p:cNvPr id="3" name="Title 2"/>
          <p:cNvSpPr>
            <a:spLocks noGrp="1"/>
          </p:cNvSpPr>
          <p:nvPr>
            <p:ph type="title"/>
          </p:nvPr>
        </p:nvSpPr>
        <p:spPr>
          <a:xfrm>
            <a:off x="457200" y="199292"/>
            <a:ext cx="8229600" cy="1289539"/>
          </a:xfrm>
        </p:spPr>
        <p:txBody>
          <a:bodyPr>
            <a:normAutofit/>
          </a:bodyPr>
          <a:lstStyle/>
          <a:p>
            <a:pPr algn="ctr"/>
            <a:r>
              <a:rPr lang="en-US" sz="3600" dirty="0"/>
              <a:t>What </a:t>
            </a:r>
            <a:r>
              <a:rPr lang="en-US" sz="3600" dirty="0" smtClean="0"/>
              <a:t>concerns faculty about changing GE curriculum?</a:t>
            </a:r>
            <a:endParaRPr lang="en-US" sz="3600" dirty="0"/>
          </a:p>
        </p:txBody>
      </p:sp>
    </p:spTree>
    <p:extLst>
      <p:ext uri="{BB962C8B-B14F-4D97-AF65-F5344CB8AC3E}">
        <p14:creationId xmlns:p14="http://schemas.microsoft.com/office/powerpoint/2010/main" val="10396433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17638"/>
            <a:ext cx="8229600" cy="4708526"/>
          </a:xfrm>
        </p:spPr>
        <p:txBody>
          <a:bodyPr>
            <a:normAutofit/>
          </a:bodyPr>
          <a:lstStyle/>
          <a:p>
            <a:endParaRPr lang="en-US" sz="2800" dirty="0" smtClean="0"/>
          </a:p>
          <a:p>
            <a:r>
              <a:rPr lang="en-US" sz="2800" dirty="0" smtClean="0"/>
              <a:t>Phase I: Revision of UCCS </a:t>
            </a:r>
          </a:p>
          <a:p>
            <a:pPr marL="109728" indent="0">
              <a:buNone/>
            </a:pPr>
            <a:r>
              <a:rPr lang="en-US" sz="2800" dirty="0"/>
              <a:t> </a:t>
            </a:r>
            <a:r>
              <a:rPr lang="en-US" sz="2800" dirty="0" smtClean="0"/>
              <a:t>  General Education goals</a:t>
            </a:r>
          </a:p>
          <a:p>
            <a:pPr marL="109728" indent="0">
              <a:buNone/>
            </a:pPr>
            <a:endParaRPr lang="en-US" sz="2800" dirty="0" smtClean="0"/>
          </a:p>
          <a:p>
            <a:r>
              <a:rPr lang="en-US" sz="2800" dirty="0" smtClean="0"/>
              <a:t>Nov 2010: UCCS campus-wide faculty vote approving revised GE Goals (93% approval)</a:t>
            </a:r>
            <a:endParaRPr lang="en-US" sz="2800" dirty="0"/>
          </a:p>
        </p:txBody>
      </p:sp>
      <p:sp>
        <p:nvSpPr>
          <p:cNvPr id="6" name="Title 1"/>
          <p:cNvSpPr>
            <a:spLocks noGrp="1"/>
          </p:cNvSpPr>
          <p:nvPr>
            <p:ph type="title"/>
          </p:nvPr>
        </p:nvSpPr>
        <p:spPr>
          <a:xfrm>
            <a:off x="457200" y="274638"/>
            <a:ext cx="7466795" cy="1143000"/>
          </a:xfrm>
        </p:spPr>
        <p:txBody>
          <a:bodyPr>
            <a:normAutofit/>
          </a:bodyPr>
          <a:lstStyle/>
          <a:p>
            <a:r>
              <a:rPr lang="en-US" sz="3600" dirty="0" smtClean="0"/>
              <a:t>GE Revision Process</a:t>
            </a:r>
            <a:endParaRPr lang="en-US" sz="3600" dirty="0"/>
          </a:p>
        </p:txBody>
      </p:sp>
    </p:spTree>
    <p:extLst>
      <p:ext uri="{BB962C8B-B14F-4D97-AF65-F5344CB8AC3E}">
        <p14:creationId xmlns:p14="http://schemas.microsoft.com/office/powerpoint/2010/main" val="102605792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29968" y="1618248"/>
            <a:ext cx="7862114" cy="4704382"/>
          </a:xfrm>
        </p:spPr>
        <p:txBody>
          <a:bodyPr>
            <a:normAutofit fontScale="92500" lnSpcReduction="10000"/>
          </a:bodyPr>
          <a:lstStyle/>
          <a:p>
            <a:pPr marL="109728" indent="0">
              <a:buNone/>
            </a:pPr>
            <a:endParaRPr lang="en-US" dirty="0"/>
          </a:p>
          <a:p>
            <a:r>
              <a:rPr lang="en-US" dirty="0" smtClean="0"/>
              <a:t> General Education </a:t>
            </a:r>
            <a:r>
              <a:rPr lang="en-US" dirty="0"/>
              <a:t>i</a:t>
            </a:r>
            <a:r>
              <a:rPr lang="en-US" dirty="0" smtClean="0"/>
              <a:t>s foundational skills and knowledge embedded throughout the four years of study in the bachelor’s degree.</a:t>
            </a:r>
          </a:p>
          <a:p>
            <a:pPr marL="109728" indent="0">
              <a:buNone/>
            </a:pPr>
            <a:endParaRPr lang="en-US" dirty="0" smtClean="0"/>
          </a:p>
          <a:p>
            <a:r>
              <a:rPr lang="en-US" dirty="0" smtClean="0"/>
              <a:t>This framework emerged based on a convergence of input that we received from key groups.</a:t>
            </a:r>
          </a:p>
          <a:p>
            <a:endParaRPr lang="en-US" dirty="0"/>
          </a:p>
          <a:p>
            <a:r>
              <a:rPr lang="en-US" dirty="0" smtClean="0"/>
              <a:t>Foundational Education should provide students with breadth, depth, well-developed skills applied in multiple contexts.</a:t>
            </a:r>
          </a:p>
          <a:p>
            <a:endParaRPr lang="en-US" dirty="0"/>
          </a:p>
          <a:p>
            <a:endParaRPr lang="en-US" dirty="0"/>
          </a:p>
          <a:p>
            <a:endParaRPr lang="en-US" dirty="0" smtClean="0"/>
          </a:p>
          <a:p>
            <a:endParaRPr lang="en-US" dirty="0" smtClean="0"/>
          </a:p>
        </p:txBody>
      </p:sp>
      <p:sp>
        <p:nvSpPr>
          <p:cNvPr id="3" name="Title 2"/>
          <p:cNvSpPr>
            <a:spLocks noGrp="1"/>
          </p:cNvSpPr>
          <p:nvPr>
            <p:ph type="title"/>
          </p:nvPr>
        </p:nvSpPr>
        <p:spPr>
          <a:xfrm>
            <a:off x="457200" y="386861"/>
            <a:ext cx="8229600" cy="1289539"/>
          </a:xfrm>
        </p:spPr>
        <p:txBody>
          <a:bodyPr>
            <a:noAutofit/>
          </a:bodyPr>
          <a:lstStyle/>
          <a:p>
            <a:pPr algn="ctr"/>
            <a:r>
              <a:rPr lang="en-US" sz="3600" dirty="0" smtClean="0"/>
              <a:t>A New Framework for General Education at UCCS</a:t>
            </a:r>
            <a:endParaRPr lang="en-US" sz="3600" dirty="0"/>
          </a:p>
        </p:txBody>
      </p:sp>
    </p:spTree>
    <p:extLst>
      <p:ext uri="{BB962C8B-B14F-4D97-AF65-F5344CB8AC3E}">
        <p14:creationId xmlns:p14="http://schemas.microsoft.com/office/powerpoint/2010/main" val="216192475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29968" y="1688122"/>
            <a:ext cx="7862114" cy="4523107"/>
          </a:xfrm>
        </p:spPr>
        <p:txBody>
          <a:bodyPr>
            <a:normAutofit/>
          </a:bodyPr>
          <a:lstStyle/>
          <a:p>
            <a:pPr marL="109728" indent="0">
              <a:buNone/>
            </a:pPr>
            <a:endParaRPr lang="en-US" dirty="0"/>
          </a:p>
          <a:p>
            <a:r>
              <a:rPr lang="en-US" dirty="0" smtClean="0"/>
              <a:t>Depth = “Core”: Existing writing courses, quantitative reasoning, Gateway course, 3000-level core integrative course, capstone</a:t>
            </a:r>
          </a:p>
          <a:p>
            <a:endParaRPr lang="en-US" dirty="0"/>
          </a:p>
          <a:p>
            <a:r>
              <a:rPr lang="en-US" dirty="0" smtClean="0"/>
              <a:t>Breadth = “Explore”: </a:t>
            </a:r>
            <a:r>
              <a:rPr lang="en-US" dirty="0"/>
              <a:t> </a:t>
            </a:r>
            <a:r>
              <a:rPr lang="en-US" dirty="0" smtClean="0"/>
              <a:t>A range of disciplinary courses used to meet the “Know &amp; Explore” GE </a:t>
            </a:r>
            <a:r>
              <a:rPr lang="en-US" dirty="0"/>
              <a:t>G</a:t>
            </a:r>
            <a:r>
              <a:rPr lang="en-US" dirty="0" smtClean="0"/>
              <a:t>oal</a:t>
            </a:r>
          </a:p>
        </p:txBody>
      </p:sp>
      <p:sp>
        <p:nvSpPr>
          <p:cNvPr id="5" name="Title 2"/>
          <p:cNvSpPr>
            <a:spLocks noGrp="1"/>
          </p:cNvSpPr>
          <p:nvPr>
            <p:ph type="title"/>
          </p:nvPr>
        </p:nvSpPr>
        <p:spPr>
          <a:xfrm>
            <a:off x="457200" y="386861"/>
            <a:ext cx="8229600" cy="1289539"/>
          </a:xfrm>
        </p:spPr>
        <p:txBody>
          <a:bodyPr>
            <a:noAutofit/>
          </a:bodyPr>
          <a:lstStyle/>
          <a:p>
            <a:pPr algn="ctr"/>
            <a:r>
              <a:rPr lang="en-US" sz="3600" dirty="0" smtClean="0"/>
              <a:t>A New Framework for General Education at UCCS</a:t>
            </a:r>
            <a:endParaRPr lang="en-US" sz="3600" dirty="0"/>
          </a:p>
        </p:txBody>
      </p:sp>
    </p:spTree>
    <p:extLst>
      <p:ext uri="{BB962C8B-B14F-4D97-AF65-F5344CB8AC3E}">
        <p14:creationId xmlns:p14="http://schemas.microsoft.com/office/powerpoint/2010/main" val="420844650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97169" y="1043189"/>
            <a:ext cx="7889631" cy="5168041"/>
          </a:xfrm>
        </p:spPr>
        <p:txBody>
          <a:bodyPr>
            <a:normAutofit/>
          </a:bodyPr>
          <a:lstStyle/>
          <a:p>
            <a:pPr marL="109728" indent="0">
              <a:buNone/>
            </a:pPr>
            <a:endParaRPr lang="en-US" dirty="0" smtClean="0"/>
          </a:p>
          <a:p>
            <a:r>
              <a:rPr lang="en-US" sz="2800" dirty="0" smtClean="0"/>
              <a:t>Six </a:t>
            </a:r>
            <a:r>
              <a:rPr lang="en-US" sz="2800" dirty="0" err="1" smtClean="0"/>
              <a:t>Subteams</a:t>
            </a:r>
            <a:r>
              <a:rPr lang="en-US" sz="2800" dirty="0" smtClean="0"/>
              <a:t>—included more faculty beyond GE Taskforce</a:t>
            </a:r>
          </a:p>
          <a:p>
            <a:pPr marL="109728" indent="0">
              <a:buNone/>
            </a:pPr>
            <a:endParaRPr lang="en-US" sz="2800" dirty="0"/>
          </a:p>
          <a:p>
            <a:pPr marL="109728" indent="0">
              <a:buNone/>
            </a:pPr>
            <a:r>
              <a:rPr lang="en-US" sz="2800" dirty="0" smtClean="0"/>
              <a:t>	Faculty Dialogue</a:t>
            </a:r>
          </a:p>
          <a:p>
            <a:pPr marL="109728" indent="0">
              <a:buNone/>
            </a:pPr>
            <a:r>
              <a:rPr lang="en-US" sz="2800" dirty="0"/>
              <a:t>	</a:t>
            </a:r>
            <a:r>
              <a:rPr lang="en-US" sz="2800" dirty="0" smtClean="0"/>
              <a:t>Gateway</a:t>
            </a:r>
            <a:endParaRPr lang="en-US" sz="2800" dirty="0"/>
          </a:p>
          <a:p>
            <a:pPr marL="109728" indent="0">
              <a:buNone/>
            </a:pPr>
            <a:r>
              <a:rPr lang="en-US" sz="2800" dirty="0" smtClean="0"/>
              <a:t>	Core (3000-level integrative class)</a:t>
            </a:r>
            <a:endParaRPr lang="en-US" sz="2800" dirty="0"/>
          </a:p>
          <a:p>
            <a:pPr marL="109728" indent="0">
              <a:buNone/>
            </a:pPr>
            <a:r>
              <a:rPr lang="en-US" sz="2800" dirty="0" smtClean="0"/>
              <a:t>	Explore</a:t>
            </a:r>
            <a:endParaRPr lang="en-US" sz="2800" dirty="0"/>
          </a:p>
          <a:p>
            <a:pPr marL="109728" indent="0">
              <a:buNone/>
            </a:pPr>
            <a:r>
              <a:rPr lang="en-US" sz="2800" dirty="0" smtClean="0"/>
              <a:t>	Writing Across the Curriculum</a:t>
            </a:r>
          </a:p>
          <a:p>
            <a:pPr marL="109728" indent="0">
              <a:buNone/>
            </a:pPr>
            <a:r>
              <a:rPr lang="en-US" sz="2800" dirty="0"/>
              <a:t>	</a:t>
            </a:r>
            <a:r>
              <a:rPr lang="en-US" sz="2800" dirty="0" smtClean="0"/>
              <a:t>Capstone</a:t>
            </a:r>
            <a:endParaRPr lang="en-US" sz="2800" dirty="0"/>
          </a:p>
        </p:txBody>
      </p:sp>
      <p:sp>
        <p:nvSpPr>
          <p:cNvPr id="3" name="Title 2"/>
          <p:cNvSpPr>
            <a:spLocks noGrp="1"/>
          </p:cNvSpPr>
          <p:nvPr>
            <p:ph type="title"/>
          </p:nvPr>
        </p:nvSpPr>
        <p:spPr>
          <a:xfrm>
            <a:off x="457200" y="129747"/>
            <a:ext cx="8229600" cy="1143000"/>
          </a:xfrm>
        </p:spPr>
        <p:txBody>
          <a:bodyPr>
            <a:noAutofit/>
          </a:bodyPr>
          <a:lstStyle/>
          <a:p>
            <a:pPr algn="ctr"/>
            <a:r>
              <a:rPr lang="en-US" sz="3600" dirty="0" smtClean="0"/>
              <a:t>GE Taskforce worked in </a:t>
            </a:r>
            <a:r>
              <a:rPr lang="en-US" sz="3600" dirty="0" err="1" smtClean="0"/>
              <a:t>subteams</a:t>
            </a:r>
            <a:endParaRPr lang="en-US" sz="3600" dirty="0"/>
          </a:p>
        </p:txBody>
      </p:sp>
    </p:spTree>
    <p:extLst>
      <p:ext uri="{BB962C8B-B14F-4D97-AF65-F5344CB8AC3E}">
        <p14:creationId xmlns:p14="http://schemas.microsoft.com/office/powerpoint/2010/main" val="243518809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464062" cy="4525963"/>
          </a:xfrm>
        </p:spPr>
        <p:txBody>
          <a:bodyPr>
            <a:normAutofit fontScale="92500" lnSpcReduction="20000"/>
          </a:bodyPr>
          <a:lstStyle/>
          <a:p>
            <a:r>
              <a:rPr lang="en-US" dirty="0" smtClean="0"/>
              <a:t>Re-frames 22 cr. existing common GE across colleges</a:t>
            </a:r>
          </a:p>
          <a:p>
            <a:endParaRPr lang="en-US" dirty="0"/>
          </a:p>
          <a:p>
            <a:r>
              <a:rPr lang="en-US" dirty="0" smtClean="0"/>
              <a:t>High impact practice framework</a:t>
            </a:r>
          </a:p>
          <a:p>
            <a:endParaRPr lang="en-US" dirty="0"/>
          </a:p>
          <a:p>
            <a:r>
              <a:rPr lang="en-US" dirty="0" smtClean="0"/>
              <a:t>Includes 24 cr. of GE across colleges</a:t>
            </a:r>
          </a:p>
          <a:p>
            <a:endParaRPr lang="en-US" dirty="0"/>
          </a:p>
          <a:p>
            <a:r>
              <a:rPr lang="en-US" dirty="0" smtClean="0"/>
              <a:t>Plus, an additional 0-3cr. </a:t>
            </a:r>
            <a:r>
              <a:rPr lang="en-US" sz="2800" dirty="0"/>
              <a:t>Capstone Experience </a:t>
            </a:r>
            <a:r>
              <a:rPr lang="en-US" dirty="0" smtClean="0"/>
              <a:t>GE embedded within the major departments </a:t>
            </a:r>
          </a:p>
          <a:p>
            <a:endParaRPr lang="en-US" dirty="0"/>
          </a:p>
          <a:p>
            <a:r>
              <a:rPr lang="en-US" dirty="0" smtClean="0"/>
              <a:t>Including 1 to 3 courses designated as </a:t>
            </a:r>
            <a:r>
              <a:rPr lang="en-US" dirty="0"/>
              <a:t>W</a:t>
            </a:r>
            <a:r>
              <a:rPr lang="en-US" dirty="0" smtClean="0"/>
              <a:t>riting Intensive (possibly fulfilled in a range of areas in the GE, general electives, or major degree courses)</a:t>
            </a:r>
          </a:p>
        </p:txBody>
      </p:sp>
      <p:sp>
        <p:nvSpPr>
          <p:cNvPr id="3" name="Title 2"/>
          <p:cNvSpPr>
            <a:spLocks noGrp="1"/>
          </p:cNvSpPr>
          <p:nvPr>
            <p:ph type="title"/>
          </p:nvPr>
        </p:nvSpPr>
        <p:spPr/>
        <p:txBody>
          <a:bodyPr/>
          <a:lstStyle/>
          <a:p>
            <a:pPr algn="ctr"/>
            <a:r>
              <a:rPr lang="en-US" dirty="0" smtClean="0"/>
              <a:t> New Framework for GE</a:t>
            </a:r>
            <a:endParaRPr lang="en-US" dirty="0"/>
          </a:p>
        </p:txBody>
      </p:sp>
    </p:spTree>
    <p:extLst>
      <p:ext uri="{BB962C8B-B14F-4D97-AF65-F5344CB8AC3E}">
        <p14:creationId xmlns:p14="http://schemas.microsoft.com/office/powerpoint/2010/main" val="315664937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83918"/>
            <a:ext cx="8229600" cy="867474"/>
          </a:xfrm>
        </p:spPr>
        <p:txBody>
          <a:bodyPr>
            <a:normAutofit/>
          </a:bodyPr>
          <a:lstStyle/>
          <a:p>
            <a:pPr algn="ctr"/>
            <a:r>
              <a:rPr lang="en-US" sz="3600" dirty="0" smtClean="0"/>
              <a:t>A New Framework for GE at UCCS</a:t>
            </a:r>
            <a:endParaRPr lang="en-US" sz="3600" dirty="0"/>
          </a:p>
        </p:txBody>
      </p:sp>
      <p:pic>
        <p:nvPicPr>
          <p:cNvPr id="5" name="Picture 4"/>
          <p:cNvPicPr>
            <a:picLocks noChangeAspect="1"/>
          </p:cNvPicPr>
          <p:nvPr/>
        </p:nvPicPr>
        <p:blipFill>
          <a:blip r:embed="rId2"/>
          <a:stretch>
            <a:fillRect/>
          </a:stretch>
        </p:blipFill>
        <p:spPr>
          <a:xfrm>
            <a:off x="4126437" y="2513579"/>
            <a:ext cx="1370721" cy="1105602"/>
          </a:xfrm>
          <a:prstGeom prst="rect">
            <a:avLst/>
          </a:prstGeom>
        </p:spPr>
      </p:pic>
      <p:sp>
        <p:nvSpPr>
          <p:cNvPr id="6" name="TextBox 5"/>
          <p:cNvSpPr txBox="1"/>
          <p:nvPr/>
        </p:nvSpPr>
        <p:spPr>
          <a:xfrm>
            <a:off x="4066202" y="2650881"/>
            <a:ext cx="1460533" cy="830997"/>
          </a:xfrm>
          <a:prstGeom prst="rect">
            <a:avLst/>
          </a:prstGeom>
          <a:noFill/>
        </p:spPr>
        <p:txBody>
          <a:bodyPr wrap="square" rtlCol="0">
            <a:spAutoFit/>
          </a:bodyPr>
          <a:lstStyle/>
          <a:p>
            <a:pPr algn="ctr"/>
            <a:r>
              <a:rPr lang="en-US" sz="1600" dirty="0" smtClean="0">
                <a:solidFill>
                  <a:prstClr val="black"/>
                </a:solidFill>
                <a:latin typeface="Century Gothic"/>
                <a:cs typeface="Century Gothic"/>
              </a:rPr>
              <a:t>Core</a:t>
            </a:r>
          </a:p>
          <a:p>
            <a:pPr algn="ctr"/>
            <a:r>
              <a:rPr lang="en-US" sz="1600" dirty="0" smtClean="0">
                <a:solidFill>
                  <a:prstClr val="black"/>
                </a:solidFill>
                <a:latin typeface="Century Gothic"/>
                <a:cs typeface="Century Gothic"/>
              </a:rPr>
              <a:t>Integrative Course</a:t>
            </a:r>
            <a:endParaRPr lang="en-US" sz="1600" dirty="0">
              <a:solidFill>
                <a:prstClr val="black"/>
              </a:solidFill>
              <a:latin typeface="Century Gothic"/>
              <a:cs typeface="Century Gothic"/>
            </a:endParaRPr>
          </a:p>
        </p:txBody>
      </p:sp>
      <p:sp>
        <p:nvSpPr>
          <p:cNvPr id="8" name="Oval 7"/>
          <p:cNvSpPr/>
          <p:nvPr/>
        </p:nvSpPr>
        <p:spPr>
          <a:xfrm>
            <a:off x="6654819" y="4803503"/>
            <a:ext cx="1077465" cy="1134110"/>
          </a:xfrm>
          <a:prstGeom prst="ellipse">
            <a:avLst/>
          </a:prstGeom>
          <a:solidFill>
            <a:srgbClr val="009D00"/>
          </a:solidFill>
          <a:effectLst>
            <a:glow rad="88900">
              <a:schemeClr val="accent3">
                <a:lumMod val="20000"/>
                <a:lumOff val="80000"/>
                <a:alpha val="47000"/>
              </a:schemeClr>
            </a:glow>
            <a:outerShdw blurRad="40000" dist="23000" dir="5400000" rotWithShape="0">
              <a:srgbClr val="000000">
                <a:alpha val="35000"/>
              </a:srgbClr>
            </a:outerShdw>
            <a:softEdge rad="1143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 name="TextBox 8"/>
          <p:cNvSpPr txBox="1"/>
          <p:nvPr/>
        </p:nvSpPr>
        <p:spPr>
          <a:xfrm>
            <a:off x="6479001" y="5111394"/>
            <a:ext cx="1461430" cy="584775"/>
          </a:xfrm>
          <a:prstGeom prst="rect">
            <a:avLst/>
          </a:prstGeom>
          <a:noFill/>
        </p:spPr>
        <p:txBody>
          <a:bodyPr wrap="square" rtlCol="0">
            <a:spAutoFit/>
          </a:bodyPr>
          <a:lstStyle/>
          <a:p>
            <a:pPr algn="ctr"/>
            <a:r>
              <a:rPr lang="en-US" sz="1600" dirty="0" smtClean="0">
                <a:solidFill>
                  <a:srgbClr val="000000"/>
                </a:solidFill>
                <a:latin typeface="Century Gothic"/>
                <a:cs typeface="Century Gothic"/>
              </a:rPr>
              <a:t>Quantitative </a:t>
            </a:r>
          </a:p>
          <a:p>
            <a:pPr algn="ctr"/>
            <a:r>
              <a:rPr lang="en-US" sz="1600" dirty="0" smtClean="0">
                <a:solidFill>
                  <a:srgbClr val="000000"/>
                </a:solidFill>
                <a:latin typeface="Century Gothic"/>
                <a:cs typeface="Century Gothic"/>
              </a:rPr>
              <a:t>Reasoning</a:t>
            </a:r>
            <a:endParaRPr lang="en-US" sz="1600" dirty="0">
              <a:solidFill>
                <a:srgbClr val="000000"/>
              </a:solidFill>
              <a:latin typeface="Century Gothic"/>
              <a:cs typeface="Century Gothic"/>
            </a:endParaRPr>
          </a:p>
        </p:txBody>
      </p:sp>
      <p:grpSp>
        <p:nvGrpSpPr>
          <p:cNvPr id="10" name="Group 9"/>
          <p:cNvGrpSpPr/>
          <p:nvPr/>
        </p:nvGrpSpPr>
        <p:grpSpPr>
          <a:xfrm>
            <a:off x="4943931" y="4836726"/>
            <a:ext cx="1262523" cy="1134110"/>
            <a:chOff x="6860737" y="5430248"/>
            <a:chExt cx="1572758" cy="1313710"/>
          </a:xfrm>
        </p:grpSpPr>
        <p:sp>
          <p:nvSpPr>
            <p:cNvPr id="11" name="Oval 10"/>
            <p:cNvSpPr/>
            <p:nvPr/>
          </p:nvSpPr>
          <p:spPr>
            <a:xfrm>
              <a:off x="6964546" y="5430248"/>
              <a:ext cx="1342227" cy="1313710"/>
            </a:xfrm>
            <a:prstGeom prst="ellipse">
              <a:avLst/>
            </a:prstGeom>
            <a:solidFill>
              <a:srgbClr val="009D00"/>
            </a:solidFill>
            <a:effectLst>
              <a:glow rad="88900">
                <a:schemeClr val="accent3">
                  <a:lumMod val="20000"/>
                  <a:lumOff val="80000"/>
                  <a:alpha val="47000"/>
                </a:schemeClr>
              </a:glow>
              <a:outerShdw blurRad="40000" dist="23000" dir="5400000" rotWithShape="0">
                <a:srgbClr val="000000">
                  <a:alpha val="35000"/>
                </a:srgbClr>
              </a:outerShdw>
              <a:softEdge rad="1143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6860737" y="5596937"/>
              <a:ext cx="1572758" cy="962595"/>
            </a:xfrm>
            <a:prstGeom prst="rect">
              <a:avLst/>
            </a:prstGeom>
          </p:spPr>
          <p:txBody>
            <a:bodyPr wrap="square">
              <a:spAutoFit/>
            </a:bodyPr>
            <a:lstStyle/>
            <a:p>
              <a:pPr algn="ctr"/>
              <a:r>
                <a:rPr lang="en-US" sz="1600" dirty="0" smtClean="0">
                  <a:solidFill>
                    <a:srgbClr val="000000"/>
                  </a:solidFill>
                  <a:latin typeface="Century Gothic"/>
                  <a:cs typeface="Century Gothic"/>
                </a:rPr>
                <a:t>2</a:t>
              </a:r>
              <a:r>
                <a:rPr lang="en-US" sz="1600" baseline="30000" dirty="0" smtClean="0">
                  <a:solidFill>
                    <a:srgbClr val="000000"/>
                  </a:solidFill>
                  <a:latin typeface="Century Gothic"/>
                  <a:cs typeface="Century Gothic"/>
                </a:rPr>
                <a:t>nd</a:t>
              </a:r>
              <a:r>
                <a:rPr lang="en-US" sz="1600" dirty="0" smtClean="0">
                  <a:solidFill>
                    <a:srgbClr val="000000"/>
                  </a:solidFill>
                  <a:latin typeface="Century Gothic"/>
                  <a:cs typeface="Century Gothic"/>
                </a:rPr>
                <a:t> </a:t>
              </a:r>
            </a:p>
            <a:p>
              <a:pPr algn="ctr"/>
              <a:r>
                <a:rPr lang="en-US" sz="1600" dirty="0" smtClean="0">
                  <a:solidFill>
                    <a:srgbClr val="000000"/>
                  </a:solidFill>
                  <a:latin typeface="Century Gothic"/>
                  <a:cs typeface="Century Gothic"/>
                </a:rPr>
                <a:t>Writing</a:t>
              </a:r>
            </a:p>
            <a:p>
              <a:pPr algn="ctr"/>
              <a:r>
                <a:rPr lang="en-US" sz="1600" dirty="0" smtClean="0">
                  <a:solidFill>
                    <a:srgbClr val="000000"/>
                  </a:solidFill>
                  <a:latin typeface="Century Gothic"/>
                  <a:cs typeface="Century Gothic"/>
                </a:rPr>
                <a:t>Course</a:t>
              </a:r>
              <a:endParaRPr lang="en-US" sz="1600" dirty="0">
                <a:solidFill>
                  <a:srgbClr val="000000"/>
                </a:solidFill>
                <a:latin typeface="Century Gothic"/>
                <a:cs typeface="Century Gothic"/>
              </a:endParaRPr>
            </a:p>
          </p:txBody>
        </p:sp>
      </p:grpSp>
      <p:grpSp>
        <p:nvGrpSpPr>
          <p:cNvPr id="13" name="Group 12"/>
          <p:cNvGrpSpPr/>
          <p:nvPr/>
        </p:nvGrpSpPr>
        <p:grpSpPr>
          <a:xfrm>
            <a:off x="3446078" y="4871063"/>
            <a:ext cx="1077465" cy="1160707"/>
            <a:chOff x="6032771" y="4447075"/>
            <a:chExt cx="1342227" cy="1344519"/>
          </a:xfrm>
        </p:grpSpPr>
        <p:sp>
          <p:nvSpPr>
            <p:cNvPr id="14" name="Oval 13"/>
            <p:cNvSpPr/>
            <p:nvPr/>
          </p:nvSpPr>
          <p:spPr>
            <a:xfrm>
              <a:off x="6032771" y="4447075"/>
              <a:ext cx="1342227" cy="1313710"/>
            </a:xfrm>
            <a:prstGeom prst="ellipse">
              <a:avLst/>
            </a:prstGeom>
            <a:solidFill>
              <a:srgbClr val="009D00"/>
            </a:solidFill>
            <a:effectLst>
              <a:glow rad="88900">
                <a:schemeClr val="accent3">
                  <a:lumMod val="20000"/>
                  <a:lumOff val="80000"/>
                  <a:alpha val="47000"/>
                </a:schemeClr>
              </a:glow>
              <a:outerShdw blurRad="40000" dist="23000" dir="5400000" rotWithShape="0">
                <a:srgbClr val="000000">
                  <a:alpha val="35000"/>
                </a:srgbClr>
              </a:outerShdw>
              <a:softEdge rad="1143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5" name="TextBox 14"/>
            <p:cNvSpPr txBox="1"/>
            <p:nvPr/>
          </p:nvSpPr>
          <p:spPr>
            <a:xfrm>
              <a:off x="6095605" y="4793348"/>
              <a:ext cx="1194267" cy="998246"/>
            </a:xfrm>
            <a:prstGeom prst="rect">
              <a:avLst/>
            </a:prstGeom>
            <a:noFill/>
          </p:spPr>
          <p:txBody>
            <a:bodyPr wrap="square" rtlCol="0">
              <a:spAutoFit/>
            </a:bodyPr>
            <a:lstStyle/>
            <a:p>
              <a:pPr algn="ctr"/>
              <a:r>
                <a:rPr lang="en-US" sz="1600" dirty="0" smtClean="0">
                  <a:solidFill>
                    <a:prstClr val="black"/>
                  </a:solidFill>
                  <a:latin typeface="Century Gothic"/>
                  <a:cs typeface="Century Gothic"/>
                </a:rPr>
                <a:t>English</a:t>
              </a:r>
            </a:p>
            <a:p>
              <a:pPr algn="ctr"/>
              <a:r>
                <a:rPr lang="en-US" sz="1600" dirty="0" smtClean="0">
                  <a:solidFill>
                    <a:prstClr val="black"/>
                  </a:solidFill>
                  <a:latin typeface="Century Gothic"/>
                  <a:cs typeface="Century Gothic"/>
                </a:rPr>
                <a:t>1310 </a:t>
              </a:r>
            </a:p>
            <a:p>
              <a:pPr algn="ctr"/>
              <a:endParaRPr lang="en-US" dirty="0">
                <a:solidFill>
                  <a:prstClr val="black"/>
                </a:solidFill>
                <a:latin typeface="Century Gothic"/>
                <a:cs typeface="Century Gothic"/>
              </a:endParaRPr>
            </a:p>
          </p:txBody>
        </p:sp>
      </p:grpSp>
      <p:grpSp>
        <p:nvGrpSpPr>
          <p:cNvPr id="16" name="Group 15"/>
          <p:cNvGrpSpPr/>
          <p:nvPr/>
        </p:nvGrpSpPr>
        <p:grpSpPr>
          <a:xfrm>
            <a:off x="6726634" y="1899011"/>
            <a:ext cx="1099857" cy="1241519"/>
            <a:chOff x="1935756" y="270998"/>
            <a:chExt cx="1370120" cy="1438130"/>
          </a:xfrm>
        </p:grpSpPr>
        <p:pic>
          <p:nvPicPr>
            <p:cNvPr id="17" name="Picture 16" descr="spiral-notebook-hi.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8721273">
              <a:off x="2193603" y="291622"/>
              <a:ext cx="854429" cy="813181"/>
            </a:xfrm>
            <a:prstGeom prst="rect">
              <a:avLst/>
            </a:prstGeom>
          </p:spPr>
        </p:pic>
        <p:sp>
          <p:nvSpPr>
            <p:cNvPr id="18" name="TextBox 17"/>
            <p:cNvSpPr txBox="1"/>
            <p:nvPr/>
          </p:nvSpPr>
          <p:spPr>
            <a:xfrm>
              <a:off x="1935756" y="1031746"/>
              <a:ext cx="1370120" cy="677382"/>
            </a:xfrm>
            <a:prstGeom prst="rect">
              <a:avLst/>
            </a:prstGeom>
            <a:noFill/>
          </p:spPr>
          <p:txBody>
            <a:bodyPr wrap="square" rtlCol="0">
              <a:spAutoFit/>
            </a:bodyPr>
            <a:lstStyle/>
            <a:p>
              <a:pPr algn="ctr"/>
              <a:r>
                <a:rPr lang="en-US" sz="1600" dirty="0" smtClean="0">
                  <a:solidFill>
                    <a:prstClr val="black"/>
                  </a:solidFill>
                  <a:latin typeface="Century Gothic"/>
                  <a:cs typeface="Century Gothic"/>
                </a:rPr>
                <a:t>Writing Portfolio</a:t>
              </a:r>
              <a:endParaRPr lang="en-US" sz="1600" dirty="0">
                <a:solidFill>
                  <a:prstClr val="black"/>
                </a:solidFill>
                <a:latin typeface="Century Gothic"/>
                <a:cs typeface="Century Gothic"/>
              </a:endParaRPr>
            </a:p>
          </p:txBody>
        </p:sp>
      </p:grpSp>
      <p:sp>
        <p:nvSpPr>
          <p:cNvPr id="23" name="TextBox 22"/>
          <p:cNvSpPr txBox="1"/>
          <p:nvPr/>
        </p:nvSpPr>
        <p:spPr>
          <a:xfrm>
            <a:off x="328921" y="1518475"/>
            <a:ext cx="1083237" cy="830997"/>
          </a:xfrm>
          <a:prstGeom prst="rect">
            <a:avLst/>
          </a:prstGeom>
          <a:noFill/>
        </p:spPr>
        <p:txBody>
          <a:bodyPr wrap="square" rtlCol="0">
            <a:spAutoFit/>
          </a:bodyPr>
          <a:lstStyle/>
          <a:p>
            <a:pPr algn="ctr"/>
            <a:r>
              <a:rPr lang="en-US" sz="2400" dirty="0" smtClean="0">
                <a:solidFill>
                  <a:prstClr val="black"/>
                </a:solidFill>
                <a:latin typeface="Century Gothic" pitchFamily="34" charset="0"/>
                <a:cs typeface="Century Gothic"/>
              </a:rPr>
              <a:t>4</a:t>
            </a:r>
            <a:r>
              <a:rPr lang="en-US" sz="2400" baseline="30000" dirty="0" smtClean="0">
                <a:solidFill>
                  <a:prstClr val="black"/>
                </a:solidFill>
                <a:latin typeface="Century Gothic" pitchFamily="34" charset="0"/>
                <a:cs typeface="Century Gothic"/>
              </a:rPr>
              <a:t>th</a:t>
            </a:r>
            <a:r>
              <a:rPr lang="en-US" sz="2400" dirty="0" smtClean="0">
                <a:solidFill>
                  <a:prstClr val="black"/>
                </a:solidFill>
                <a:latin typeface="Century Gothic" pitchFamily="34" charset="0"/>
                <a:cs typeface="Century Gothic"/>
              </a:rPr>
              <a:t> Year</a:t>
            </a:r>
            <a:endParaRPr lang="en-US" sz="2400" dirty="0">
              <a:solidFill>
                <a:prstClr val="black"/>
              </a:solidFill>
              <a:latin typeface="Century Gothic" pitchFamily="34" charset="0"/>
              <a:cs typeface="Century Gothic"/>
            </a:endParaRPr>
          </a:p>
        </p:txBody>
      </p:sp>
      <p:sp>
        <p:nvSpPr>
          <p:cNvPr id="24" name="TextBox 23"/>
          <p:cNvSpPr txBox="1"/>
          <p:nvPr/>
        </p:nvSpPr>
        <p:spPr>
          <a:xfrm>
            <a:off x="328921" y="2789862"/>
            <a:ext cx="1065380" cy="830997"/>
          </a:xfrm>
          <a:prstGeom prst="rect">
            <a:avLst/>
          </a:prstGeom>
          <a:noFill/>
        </p:spPr>
        <p:txBody>
          <a:bodyPr wrap="square" rtlCol="0">
            <a:spAutoFit/>
          </a:bodyPr>
          <a:lstStyle/>
          <a:p>
            <a:pPr algn="ctr"/>
            <a:r>
              <a:rPr lang="en-US" sz="2400" dirty="0" smtClean="0">
                <a:solidFill>
                  <a:prstClr val="black"/>
                </a:solidFill>
                <a:latin typeface="Century Gothic" pitchFamily="34" charset="0"/>
                <a:cs typeface="Century Gothic"/>
              </a:rPr>
              <a:t>3</a:t>
            </a:r>
            <a:r>
              <a:rPr lang="en-US" sz="2400" baseline="30000" dirty="0" smtClean="0">
                <a:solidFill>
                  <a:prstClr val="black"/>
                </a:solidFill>
                <a:latin typeface="Century Gothic" pitchFamily="34" charset="0"/>
                <a:cs typeface="Century Gothic"/>
              </a:rPr>
              <a:t>rd</a:t>
            </a:r>
            <a:r>
              <a:rPr lang="en-US" sz="2400" dirty="0" smtClean="0">
                <a:solidFill>
                  <a:prstClr val="black"/>
                </a:solidFill>
                <a:latin typeface="Century Gothic" pitchFamily="34" charset="0"/>
                <a:cs typeface="Century Gothic"/>
              </a:rPr>
              <a:t> Year</a:t>
            </a:r>
            <a:endParaRPr lang="en-US" sz="2400" dirty="0">
              <a:solidFill>
                <a:prstClr val="black"/>
              </a:solidFill>
              <a:latin typeface="Century Gothic" pitchFamily="34" charset="0"/>
              <a:cs typeface="Century Gothic"/>
            </a:endParaRPr>
          </a:p>
        </p:txBody>
      </p:sp>
      <p:sp>
        <p:nvSpPr>
          <p:cNvPr id="25" name="TextBox 24"/>
          <p:cNvSpPr txBox="1"/>
          <p:nvPr/>
        </p:nvSpPr>
        <p:spPr>
          <a:xfrm>
            <a:off x="333472" y="3937639"/>
            <a:ext cx="1156060" cy="830997"/>
          </a:xfrm>
          <a:prstGeom prst="rect">
            <a:avLst/>
          </a:prstGeom>
          <a:noFill/>
        </p:spPr>
        <p:txBody>
          <a:bodyPr wrap="square" rtlCol="0">
            <a:spAutoFit/>
          </a:bodyPr>
          <a:lstStyle/>
          <a:p>
            <a:pPr algn="ctr"/>
            <a:r>
              <a:rPr lang="en-US" sz="2400" dirty="0" smtClean="0">
                <a:solidFill>
                  <a:prstClr val="black"/>
                </a:solidFill>
                <a:latin typeface="Century Gothic" pitchFamily="34" charset="0"/>
                <a:cs typeface="Century Gothic"/>
              </a:rPr>
              <a:t>2</a:t>
            </a:r>
            <a:r>
              <a:rPr lang="en-US" sz="2400" baseline="30000" dirty="0" smtClean="0">
                <a:solidFill>
                  <a:prstClr val="black"/>
                </a:solidFill>
                <a:latin typeface="Century Gothic" pitchFamily="34" charset="0"/>
                <a:cs typeface="Century Gothic"/>
              </a:rPr>
              <a:t>nd</a:t>
            </a:r>
            <a:r>
              <a:rPr lang="en-US" sz="2400" dirty="0" smtClean="0">
                <a:solidFill>
                  <a:prstClr val="black"/>
                </a:solidFill>
                <a:latin typeface="Century Gothic" pitchFamily="34" charset="0"/>
                <a:cs typeface="Century Gothic"/>
              </a:rPr>
              <a:t> Year</a:t>
            </a:r>
            <a:endParaRPr lang="en-US" sz="2400" dirty="0">
              <a:solidFill>
                <a:prstClr val="black"/>
              </a:solidFill>
              <a:latin typeface="Century Gothic" pitchFamily="34" charset="0"/>
              <a:cs typeface="Century Gothic"/>
            </a:endParaRPr>
          </a:p>
        </p:txBody>
      </p:sp>
      <p:sp>
        <p:nvSpPr>
          <p:cNvPr id="26" name="TextBox 25"/>
          <p:cNvSpPr txBox="1"/>
          <p:nvPr/>
        </p:nvSpPr>
        <p:spPr>
          <a:xfrm>
            <a:off x="410846" y="5041560"/>
            <a:ext cx="1001312" cy="830997"/>
          </a:xfrm>
          <a:prstGeom prst="rect">
            <a:avLst/>
          </a:prstGeom>
          <a:noFill/>
        </p:spPr>
        <p:txBody>
          <a:bodyPr wrap="square" rtlCol="0">
            <a:spAutoFit/>
          </a:bodyPr>
          <a:lstStyle/>
          <a:p>
            <a:pPr algn="ctr"/>
            <a:r>
              <a:rPr lang="en-US" sz="2400" dirty="0" smtClean="0">
                <a:solidFill>
                  <a:prstClr val="black"/>
                </a:solidFill>
                <a:latin typeface="Century Gothic" pitchFamily="34" charset="0"/>
                <a:cs typeface="Century Gothic"/>
              </a:rPr>
              <a:t>1</a:t>
            </a:r>
            <a:r>
              <a:rPr lang="en-US" sz="2400" baseline="30000" dirty="0" smtClean="0">
                <a:solidFill>
                  <a:prstClr val="black"/>
                </a:solidFill>
                <a:latin typeface="Century Gothic" pitchFamily="34" charset="0"/>
                <a:cs typeface="Century Gothic"/>
              </a:rPr>
              <a:t>st</a:t>
            </a:r>
            <a:r>
              <a:rPr lang="en-US" sz="2400" dirty="0" smtClean="0">
                <a:solidFill>
                  <a:prstClr val="black"/>
                </a:solidFill>
                <a:latin typeface="Century Gothic" pitchFamily="34" charset="0"/>
                <a:cs typeface="Century Gothic"/>
              </a:rPr>
              <a:t> Year</a:t>
            </a:r>
            <a:endParaRPr lang="en-US" sz="2400" dirty="0">
              <a:solidFill>
                <a:prstClr val="black"/>
              </a:solidFill>
              <a:latin typeface="Century Gothic" pitchFamily="34" charset="0"/>
              <a:cs typeface="Century Gothic"/>
            </a:endParaRPr>
          </a:p>
        </p:txBody>
      </p:sp>
      <p:sp>
        <p:nvSpPr>
          <p:cNvPr id="27" name="Teardrop 26"/>
          <p:cNvSpPr/>
          <p:nvPr/>
        </p:nvSpPr>
        <p:spPr>
          <a:xfrm>
            <a:off x="2708588" y="3801772"/>
            <a:ext cx="1086332" cy="991255"/>
          </a:xfrm>
          <a:prstGeom prst="teardrop">
            <a:avLst/>
          </a:prstGeom>
          <a:solidFill>
            <a:srgbClr val="FF411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8" name="Teardrop 27"/>
          <p:cNvSpPr/>
          <p:nvPr/>
        </p:nvSpPr>
        <p:spPr>
          <a:xfrm>
            <a:off x="4169121" y="3801771"/>
            <a:ext cx="1086332" cy="991255"/>
          </a:xfrm>
          <a:prstGeom prst="teardrop">
            <a:avLst/>
          </a:prstGeom>
          <a:solidFill>
            <a:srgbClr val="FF411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9" name="Teardrop 28"/>
          <p:cNvSpPr/>
          <p:nvPr/>
        </p:nvSpPr>
        <p:spPr>
          <a:xfrm>
            <a:off x="5719693" y="3777381"/>
            <a:ext cx="1086332" cy="991255"/>
          </a:xfrm>
          <a:prstGeom prst="teardrop">
            <a:avLst/>
          </a:prstGeom>
          <a:solidFill>
            <a:srgbClr val="FF411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0" name="TextBox 29"/>
          <p:cNvSpPr txBox="1"/>
          <p:nvPr/>
        </p:nvSpPr>
        <p:spPr>
          <a:xfrm>
            <a:off x="2708588" y="4103731"/>
            <a:ext cx="1086332" cy="338554"/>
          </a:xfrm>
          <a:prstGeom prst="rect">
            <a:avLst/>
          </a:prstGeom>
          <a:noFill/>
        </p:spPr>
        <p:txBody>
          <a:bodyPr wrap="square" rtlCol="0">
            <a:spAutoFit/>
          </a:bodyPr>
          <a:lstStyle/>
          <a:p>
            <a:pPr algn="ctr"/>
            <a:r>
              <a:rPr lang="en-US" sz="1600" dirty="0" smtClean="0">
                <a:solidFill>
                  <a:prstClr val="black"/>
                </a:solidFill>
                <a:latin typeface="Century Gothic"/>
                <a:cs typeface="Century Gothic"/>
              </a:rPr>
              <a:t>Explore</a:t>
            </a:r>
            <a:endParaRPr lang="en-US" sz="1600" dirty="0">
              <a:solidFill>
                <a:prstClr val="black"/>
              </a:solidFill>
              <a:latin typeface="Century Gothic"/>
              <a:cs typeface="Century Gothic"/>
            </a:endParaRPr>
          </a:p>
        </p:txBody>
      </p:sp>
      <p:sp>
        <p:nvSpPr>
          <p:cNvPr id="31" name="TextBox 30"/>
          <p:cNvSpPr txBox="1"/>
          <p:nvPr/>
        </p:nvSpPr>
        <p:spPr>
          <a:xfrm>
            <a:off x="4169121" y="4103731"/>
            <a:ext cx="1086332" cy="338554"/>
          </a:xfrm>
          <a:prstGeom prst="rect">
            <a:avLst/>
          </a:prstGeom>
          <a:noFill/>
        </p:spPr>
        <p:txBody>
          <a:bodyPr wrap="square" rtlCol="0">
            <a:spAutoFit/>
          </a:bodyPr>
          <a:lstStyle/>
          <a:p>
            <a:pPr algn="ctr"/>
            <a:r>
              <a:rPr lang="en-US" sz="1600" dirty="0" smtClean="0">
                <a:solidFill>
                  <a:prstClr val="black"/>
                </a:solidFill>
                <a:latin typeface="Century Gothic"/>
                <a:cs typeface="Century Gothic"/>
              </a:rPr>
              <a:t>Explore</a:t>
            </a:r>
            <a:endParaRPr lang="en-US" sz="1600" dirty="0">
              <a:solidFill>
                <a:prstClr val="black"/>
              </a:solidFill>
              <a:latin typeface="Century Gothic"/>
              <a:cs typeface="Century Gothic"/>
            </a:endParaRPr>
          </a:p>
        </p:txBody>
      </p:sp>
      <p:sp>
        <p:nvSpPr>
          <p:cNvPr id="32" name="TextBox 31"/>
          <p:cNvSpPr txBox="1"/>
          <p:nvPr/>
        </p:nvSpPr>
        <p:spPr>
          <a:xfrm>
            <a:off x="5719693" y="4103731"/>
            <a:ext cx="1086332" cy="338554"/>
          </a:xfrm>
          <a:prstGeom prst="rect">
            <a:avLst/>
          </a:prstGeom>
          <a:noFill/>
        </p:spPr>
        <p:txBody>
          <a:bodyPr wrap="square" rtlCol="0">
            <a:spAutoFit/>
          </a:bodyPr>
          <a:lstStyle/>
          <a:p>
            <a:pPr algn="ctr"/>
            <a:r>
              <a:rPr lang="en-US" sz="1600" dirty="0" smtClean="0">
                <a:solidFill>
                  <a:prstClr val="black"/>
                </a:solidFill>
                <a:latin typeface="Century Gothic"/>
                <a:cs typeface="Century Gothic"/>
              </a:rPr>
              <a:t>Explore</a:t>
            </a:r>
            <a:endParaRPr lang="en-US" sz="1600" dirty="0">
              <a:solidFill>
                <a:prstClr val="black"/>
              </a:solidFill>
              <a:latin typeface="Century Gothic"/>
              <a:cs typeface="Century Gothic"/>
            </a:endParaRPr>
          </a:p>
        </p:txBody>
      </p:sp>
      <p:sp>
        <p:nvSpPr>
          <p:cNvPr id="34" name="5-Point Star 33"/>
          <p:cNvSpPr/>
          <p:nvPr/>
        </p:nvSpPr>
        <p:spPr>
          <a:xfrm>
            <a:off x="1665889" y="3140530"/>
            <a:ext cx="1241238" cy="1161700"/>
          </a:xfrm>
          <a:prstGeom prst="star5">
            <a:avLst/>
          </a:prstGeom>
          <a:noFill/>
          <a:ln>
            <a:solidFill>
              <a:schemeClr val="accent1">
                <a:shade val="50000"/>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7" name="Isosceles Triangle 36"/>
          <p:cNvSpPr/>
          <p:nvPr/>
        </p:nvSpPr>
        <p:spPr>
          <a:xfrm>
            <a:off x="4126436" y="1063115"/>
            <a:ext cx="1322390" cy="1173267"/>
          </a:xfrm>
          <a:prstGeom prst="triangle">
            <a:avLst/>
          </a:prstGeom>
          <a:solidFill>
            <a:srgbClr val="EBAFFD"/>
          </a:solid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 name="Diamond 1"/>
          <p:cNvSpPr/>
          <p:nvPr/>
        </p:nvSpPr>
        <p:spPr>
          <a:xfrm>
            <a:off x="1665889" y="4871063"/>
            <a:ext cx="1148576" cy="1160707"/>
          </a:xfrm>
          <a:prstGeom prst="diamond">
            <a:avLst/>
          </a:prstGeom>
          <a:solidFill>
            <a:srgbClr val="009D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8" name="Rectangle 37"/>
          <p:cNvSpPr/>
          <p:nvPr/>
        </p:nvSpPr>
        <p:spPr>
          <a:xfrm>
            <a:off x="1665889" y="5106616"/>
            <a:ext cx="1262523" cy="830997"/>
          </a:xfrm>
          <a:prstGeom prst="rect">
            <a:avLst/>
          </a:prstGeom>
        </p:spPr>
        <p:txBody>
          <a:bodyPr wrap="square">
            <a:spAutoFit/>
          </a:bodyPr>
          <a:lstStyle/>
          <a:p>
            <a:pPr algn="ctr"/>
            <a:r>
              <a:rPr lang="en-US" sz="1600" dirty="0" smtClean="0">
                <a:solidFill>
                  <a:srgbClr val="000000"/>
                </a:solidFill>
                <a:latin typeface="Century Gothic"/>
                <a:cs typeface="Century Gothic"/>
              </a:rPr>
              <a:t>Gateway:</a:t>
            </a:r>
          </a:p>
          <a:p>
            <a:pPr algn="ctr"/>
            <a:r>
              <a:rPr lang="en-US" sz="1600" dirty="0" smtClean="0">
                <a:solidFill>
                  <a:srgbClr val="000000"/>
                </a:solidFill>
                <a:latin typeface="Century Gothic"/>
                <a:cs typeface="Century Gothic"/>
              </a:rPr>
              <a:t>Freshman</a:t>
            </a:r>
          </a:p>
          <a:p>
            <a:pPr algn="ctr"/>
            <a:r>
              <a:rPr lang="en-US" sz="1600" dirty="0" smtClean="0">
                <a:solidFill>
                  <a:srgbClr val="000000"/>
                </a:solidFill>
                <a:latin typeface="Century Gothic"/>
                <a:cs typeface="Century Gothic"/>
              </a:rPr>
              <a:t>Seminar</a:t>
            </a:r>
            <a:endParaRPr lang="en-US" sz="1600" dirty="0">
              <a:solidFill>
                <a:srgbClr val="000000"/>
              </a:solidFill>
              <a:latin typeface="Century Gothic"/>
              <a:cs typeface="Century Gothic"/>
            </a:endParaRPr>
          </a:p>
        </p:txBody>
      </p:sp>
      <p:sp>
        <p:nvSpPr>
          <p:cNvPr id="36" name="TextBox 35"/>
          <p:cNvSpPr txBox="1"/>
          <p:nvPr/>
        </p:nvSpPr>
        <p:spPr>
          <a:xfrm>
            <a:off x="4225072" y="1806691"/>
            <a:ext cx="1223753" cy="338554"/>
          </a:xfrm>
          <a:prstGeom prst="rect">
            <a:avLst/>
          </a:prstGeom>
          <a:noFill/>
        </p:spPr>
        <p:txBody>
          <a:bodyPr wrap="square" rtlCol="0">
            <a:spAutoFit/>
          </a:bodyPr>
          <a:lstStyle/>
          <a:p>
            <a:pPr algn="ctr"/>
            <a:r>
              <a:rPr lang="en-US" sz="1600" dirty="0" smtClean="0">
                <a:solidFill>
                  <a:prstClr val="black"/>
                </a:solidFill>
                <a:latin typeface="Century Gothic"/>
                <a:cs typeface="Century Gothic"/>
              </a:rPr>
              <a:t>Capstone</a:t>
            </a:r>
            <a:endParaRPr lang="en-US" sz="1600" dirty="0">
              <a:solidFill>
                <a:prstClr val="black"/>
              </a:solidFill>
              <a:latin typeface="Century Gothic"/>
              <a:cs typeface="Century Gothic"/>
            </a:endParaRPr>
          </a:p>
        </p:txBody>
      </p:sp>
      <p:grpSp>
        <p:nvGrpSpPr>
          <p:cNvPr id="39" name="Group 38"/>
          <p:cNvGrpSpPr/>
          <p:nvPr/>
        </p:nvGrpSpPr>
        <p:grpSpPr>
          <a:xfrm>
            <a:off x="1874159" y="2348481"/>
            <a:ext cx="1455048" cy="1361809"/>
            <a:chOff x="2033201" y="2529692"/>
            <a:chExt cx="1455048" cy="1361809"/>
          </a:xfrm>
        </p:grpSpPr>
        <p:sp>
          <p:nvSpPr>
            <p:cNvPr id="40" name="5-Point Star 39"/>
            <p:cNvSpPr/>
            <p:nvPr/>
          </p:nvSpPr>
          <p:spPr>
            <a:xfrm>
              <a:off x="2033201" y="2529692"/>
              <a:ext cx="1455048" cy="1361809"/>
            </a:xfrm>
            <a:prstGeom prst="star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1" name="TextBox 40"/>
            <p:cNvSpPr txBox="1"/>
            <p:nvPr/>
          </p:nvSpPr>
          <p:spPr>
            <a:xfrm>
              <a:off x="2033201" y="3001322"/>
              <a:ext cx="1455048" cy="830997"/>
            </a:xfrm>
            <a:prstGeom prst="rect">
              <a:avLst/>
            </a:prstGeom>
            <a:noFill/>
          </p:spPr>
          <p:txBody>
            <a:bodyPr wrap="square" rtlCol="0">
              <a:spAutoFit/>
            </a:bodyPr>
            <a:lstStyle/>
            <a:p>
              <a:pPr algn="ctr"/>
              <a:r>
                <a:rPr lang="en-US" sz="1600" dirty="0" smtClean="0">
                  <a:solidFill>
                    <a:prstClr val="black"/>
                  </a:solidFill>
                  <a:latin typeface="Century Gothic"/>
                  <a:cs typeface="Century Gothic"/>
                </a:rPr>
                <a:t>Writing</a:t>
              </a:r>
            </a:p>
            <a:p>
              <a:pPr algn="ctr"/>
              <a:r>
                <a:rPr lang="en-US" sz="1600" dirty="0" smtClean="0">
                  <a:solidFill>
                    <a:prstClr val="black"/>
                  </a:solidFill>
                  <a:latin typeface="Century Gothic"/>
                  <a:cs typeface="Century Gothic"/>
                </a:rPr>
                <a:t>Intensive Designated</a:t>
              </a:r>
              <a:endParaRPr lang="en-US" sz="1600" dirty="0">
                <a:solidFill>
                  <a:prstClr val="black"/>
                </a:solidFill>
                <a:latin typeface="Century Gothic"/>
                <a:cs typeface="Century Gothic"/>
              </a:endParaRPr>
            </a:p>
          </p:txBody>
        </p:sp>
      </p:grpSp>
      <p:sp>
        <p:nvSpPr>
          <p:cNvPr id="43" name="5-Point Star 42"/>
          <p:cNvSpPr/>
          <p:nvPr/>
        </p:nvSpPr>
        <p:spPr>
          <a:xfrm>
            <a:off x="2371751" y="1919524"/>
            <a:ext cx="1241238" cy="1161700"/>
          </a:xfrm>
          <a:prstGeom prst="star5">
            <a:avLst/>
          </a:prstGeom>
          <a:noFill/>
          <a:ln>
            <a:solidFill>
              <a:schemeClr val="accent1">
                <a:shade val="50000"/>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23935158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p:cNvSpPr/>
          <p:nvPr/>
        </p:nvSpPr>
        <p:spPr>
          <a:xfrm>
            <a:off x="7905018" y="2146623"/>
            <a:ext cx="875407" cy="303090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Rectangle 39"/>
          <p:cNvSpPr/>
          <p:nvPr/>
        </p:nvSpPr>
        <p:spPr>
          <a:xfrm>
            <a:off x="6444951" y="1763679"/>
            <a:ext cx="875407" cy="341782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Rectangle 38"/>
          <p:cNvSpPr/>
          <p:nvPr/>
        </p:nvSpPr>
        <p:spPr>
          <a:xfrm>
            <a:off x="4923958" y="2209612"/>
            <a:ext cx="875407" cy="297188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Rectangle 37"/>
          <p:cNvSpPr/>
          <p:nvPr/>
        </p:nvSpPr>
        <p:spPr>
          <a:xfrm>
            <a:off x="3390635" y="2677067"/>
            <a:ext cx="875407" cy="250443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Rectangle 36"/>
          <p:cNvSpPr/>
          <p:nvPr/>
        </p:nvSpPr>
        <p:spPr>
          <a:xfrm>
            <a:off x="1865201" y="2924241"/>
            <a:ext cx="875407" cy="225725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ectangle 35"/>
          <p:cNvSpPr/>
          <p:nvPr/>
        </p:nvSpPr>
        <p:spPr>
          <a:xfrm>
            <a:off x="348652" y="2133011"/>
            <a:ext cx="875407" cy="304848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TextBox 41"/>
          <p:cNvSpPr txBox="1"/>
          <p:nvPr/>
        </p:nvSpPr>
        <p:spPr>
          <a:xfrm>
            <a:off x="76068" y="1031315"/>
            <a:ext cx="1596015" cy="646331"/>
          </a:xfrm>
          <a:prstGeom prst="rect">
            <a:avLst/>
          </a:prstGeom>
          <a:noFill/>
        </p:spPr>
        <p:txBody>
          <a:bodyPr wrap="square" rtlCol="0">
            <a:spAutoFit/>
          </a:bodyPr>
          <a:lstStyle/>
          <a:p>
            <a:pPr algn="ctr"/>
            <a:r>
              <a:rPr lang="en-US" dirty="0" smtClean="0"/>
              <a:t>Elementary</a:t>
            </a:r>
          </a:p>
          <a:p>
            <a:pPr algn="ctr"/>
            <a:r>
              <a:rPr lang="en-US" dirty="0" smtClean="0"/>
              <a:t>Education </a:t>
            </a:r>
            <a:endParaRPr lang="en-US" dirty="0"/>
          </a:p>
        </p:txBody>
      </p:sp>
      <p:sp>
        <p:nvSpPr>
          <p:cNvPr id="43" name="TextBox 42"/>
          <p:cNvSpPr txBox="1"/>
          <p:nvPr/>
        </p:nvSpPr>
        <p:spPr>
          <a:xfrm>
            <a:off x="1654343" y="2138301"/>
            <a:ext cx="1539048" cy="369332"/>
          </a:xfrm>
          <a:prstGeom prst="rect">
            <a:avLst/>
          </a:prstGeom>
          <a:noFill/>
        </p:spPr>
        <p:txBody>
          <a:bodyPr wrap="square" rtlCol="0">
            <a:spAutoFit/>
          </a:bodyPr>
          <a:lstStyle/>
          <a:p>
            <a:r>
              <a:rPr lang="en-US" dirty="0" smtClean="0"/>
              <a:t>Engineering</a:t>
            </a:r>
            <a:endParaRPr lang="en-US" dirty="0"/>
          </a:p>
        </p:txBody>
      </p:sp>
      <p:sp>
        <p:nvSpPr>
          <p:cNvPr id="44" name="TextBox 43"/>
          <p:cNvSpPr txBox="1"/>
          <p:nvPr/>
        </p:nvSpPr>
        <p:spPr>
          <a:xfrm>
            <a:off x="307183" y="1662257"/>
            <a:ext cx="1182196" cy="307777"/>
          </a:xfrm>
          <a:prstGeom prst="rect">
            <a:avLst/>
          </a:prstGeom>
          <a:noFill/>
        </p:spPr>
        <p:txBody>
          <a:bodyPr wrap="square" rtlCol="0">
            <a:spAutoFit/>
          </a:bodyPr>
          <a:lstStyle/>
          <a:p>
            <a:r>
              <a:rPr lang="en-US" sz="1400" dirty="0"/>
              <a:t>t</a:t>
            </a:r>
            <a:r>
              <a:rPr lang="en-US" sz="1400" dirty="0" smtClean="0"/>
              <a:t>otal = 49</a:t>
            </a:r>
            <a:endParaRPr lang="en-US" sz="1400" dirty="0"/>
          </a:p>
        </p:txBody>
      </p:sp>
      <p:sp>
        <p:nvSpPr>
          <p:cNvPr id="45" name="TextBox 44"/>
          <p:cNvSpPr txBox="1"/>
          <p:nvPr/>
        </p:nvSpPr>
        <p:spPr>
          <a:xfrm>
            <a:off x="2152859" y="3072268"/>
            <a:ext cx="323384" cy="369332"/>
          </a:xfrm>
          <a:prstGeom prst="rect">
            <a:avLst/>
          </a:prstGeom>
          <a:noFill/>
        </p:spPr>
        <p:txBody>
          <a:bodyPr wrap="square" rtlCol="0">
            <a:spAutoFit/>
          </a:bodyPr>
          <a:lstStyle/>
          <a:p>
            <a:r>
              <a:rPr lang="en-US" dirty="0"/>
              <a:t>7</a:t>
            </a:r>
          </a:p>
        </p:txBody>
      </p:sp>
      <p:sp>
        <p:nvSpPr>
          <p:cNvPr id="46" name="TextBox 45"/>
          <p:cNvSpPr txBox="1"/>
          <p:nvPr/>
        </p:nvSpPr>
        <p:spPr>
          <a:xfrm>
            <a:off x="8089581" y="3076847"/>
            <a:ext cx="505517" cy="369332"/>
          </a:xfrm>
          <a:prstGeom prst="rect">
            <a:avLst/>
          </a:prstGeom>
          <a:noFill/>
        </p:spPr>
        <p:txBody>
          <a:bodyPr wrap="square" rtlCol="0">
            <a:spAutoFit/>
          </a:bodyPr>
          <a:lstStyle/>
          <a:p>
            <a:r>
              <a:rPr lang="en-US" dirty="0" smtClean="0"/>
              <a:t>24</a:t>
            </a:r>
            <a:endParaRPr lang="en-US" dirty="0"/>
          </a:p>
        </p:txBody>
      </p:sp>
      <p:sp>
        <p:nvSpPr>
          <p:cNvPr id="47" name="TextBox 46"/>
          <p:cNvSpPr txBox="1"/>
          <p:nvPr/>
        </p:nvSpPr>
        <p:spPr>
          <a:xfrm>
            <a:off x="6426322" y="3076847"/>
            <a:ext cx="974042" cy="369332"/>
          </a:xfrm>
          <a:prstGeom prst="rect">
            <a:avLst/>
          </a:prstGeom>
          <a:noFill/>
        </p:spPr>
        <p:txBody>
          <a:bodyPr wrap="square" rtlCol="0">
            <a:spAutoFit/>
          </a:bodyPr>
          <a:lstStyle/>
          <a:p>
            <a:r>
              <a:rPr lang="en-US" dirty="0" smtClean="0"/>
              <a:t>29-30</a:t>
            </a:r>
            <a:endParaRPr lang="en-US" dirty="0"/>
          </a:p>
        </p:txBody>
      </p:sp>
      <p:sp>
        <p:nvSpPr>
          <p:cNvPr id="48" name="TextBox 47"/>
          <p:cNvSpPr txBox="1"/>
          <p:nvPr/>
        </p:nvSpPr>
        <p:spPr>
          <a:xfrm>
            <a:off x="4934703" y="3076847"/>
            <a:ext cx="902765" cy="369332"/>
          </a:xfrm>
          <a:prstGeom prst="rect">
            <a:avLst/>
          </a:prstGeom>
          <a:noFill/>
        </p:spPr>
        <p:txBody>
          <a:bodyPr wrap="square" rtlCol="0">
            <a:spAutoFit/>
          </a:bodyPr>
          <a:lstStyle/>
          <a:p>
            <a:r>
              <a:rPr lang="en-US" dirty="0" smtClean="0"/>
              <a:t>21-25</a:t>
            </a:r>
            <a:endParaRPr lang="en-US" dirty="0"/>
          </a:p>
        </p:txBody>
      </p:sp>
      <p:sp>
        <p:nvSpPr>
          <p:cNvPr id="49" name="TextBox 48"/>
          <p:cNvSpPr txBox="1"/>
          <p:nvPr/>
        </p:nvSpPr>
        <p:spPr>
          <a:xfrm>
            <a:off x="3588080" y="3076847"/>
            <a:ext cx="505517" cy="369332"/>
          </a:xfrm>
          <a:prstGeom prst="rect">
            <a:avLst/>
          </a:prstGeom>
          <a:noFill/>
        </p:spPr>
        <p:txBody>
          <a:bodyPr wrap="square" rtlCol="0">
            <a:spAutoFit/>
          </a:bodyPr>
          <a:lstStyle/>
          <a:p>
            <a:r>
              <a:rPr lang="en-US" dirty="0" smtClean="0"/>
              <a:t>13</a:t>
            </a:r>
            <a:endParaRPr lang="en-US" dirty="0"/>
          </a:p>
        </p:txBody>
      </p:sp>
      <p:sp>
        <p:nvSpPr>
          <p:cNvPr id="50" name="TextBox 49"/>
          <p:cNvSpPr txBox="1"/>
          <p:nvPr/>
        </p:nvSpPr>
        <p:spPr>
          <a:xfrm>
            <a:off x="6357161" y="1071181"/>
            <a:ext cx="1065485" cy="369332"/>
          </a:xfrm>
          <a:prstGeom prst="rect">
            <a:avLst/>
          </a:prstGeom>
          <a:noFill/>
        </p:spPr>
        <p:txBody>
          <a:bodyPr wrap="square" rtlCol="0">
            <a:spAutoFit/>
          </a:bodyPr>
          <a:lstStyle/>
          <a:p>
            <a:r>
              <a:rPr lang="en-US" dirty="0" smtClean="0"/>
              <a:t>Nursing</a:t>
            </a:r>
            <a:endParaRPr lang="en-US" dirty="0"/>
          </a:p>
        </p:txBody>
      </p:sp>
      <p:sp>
        <p:nvSpPr>
          <p:cNvPr id="51" name="TextBox 50"/>
          <p:cNvSpPr txBox="1"/>
          <p:nvPr/>
        </p:nvSpPr>
        <p:spPr>
          <a:xfrm>
            <a:off x="5055950" y="1492980"/>
            <a:ext cx="669246" cy="369332"/>
          </a:xfrm>
          <a:prstGeom prst="rect">
            <a:avLst/>
          </a:prstGeom>
          <a:noFill/>
        </p:spPr>
        <p:txBody>
          <a:bodyPr wrap="square" rtlCol="0">
            <a:spAutoFit/>
          </a:bodyPr>
          <a:lstStyle/>
          <a:p>
            <a:r>
              <a:rPr lang="en-US" dirty="0" smtClean="0"/>
              <a:t>LAS</a:t>
            </a:r>
            <a:endParaRPr lang="en-US" dirty="0"/>
          </a:p>
        </p:txBody>
      </p:sp>
      <p:sp>
        <p:nvSpPr>
          <p:cNvPr id="52" name="TextBox 51"/>
          <p:cNvSpPr txBox="1"/>
          <p:nvPr/>
        </p:nvSpPr>
        <p:spPr>
          <a:xfrm>
            <a:off x="3279291" y="1898913"/>
            <a:ext cx="1170179" cy="369332"/>
          </a:xfrm>
          <a:prstGeom prst="rect">
            <a:avLst/>
          </a:prstGeom>
          <a:noFill/>
        </p:spPr>
        <p:txBody>
          <a:bodyPr wrap="square" rtlCol="0">
            <a:spAutoFit/>
          </a:bodyPr>
          <a:lstStyle/>
          <a:p>
            <a:r>
              <a:rPr lang="en-US" dirty="0" smtClean="0"/>
              <a:t>Business</a:t>
            </a:r>
            <a:endParaRPr lang="en-US" dirty="0"/>
          </a:p>
        </p:txBody>
      </p:sp>
      <p:sp>
        <p:nvSpPr>
          <p:cNvPr id="53" name="TextBox 52"/>
          <p:cNvSpPr txBox="1"/>
          <p:nvPr/>
        </p:nvSpPr>
        <p:spPr>
          <a:xfrm>
            <a:off x="7615043" y="977071"/>
            <a:ext cx="1441576" cy="646331"/>
          </a:xfrm>
          <a:prstGeom prst="rect">
            <a:avLst/>
          </a:prstGeom>
          <a:noFill/>
        </p:spPr>
        <p:txBody>
          <a:bodyPr wrap="square" rtlCol="0">
            <a:spAutoFit/>
          </a:bodyPr>
          <a:lstStyle/>
          <a:p>
            <a:pPr algn="ctr"/>
            <a:r>
              <a:rPr lang="en-US" dirty="0" smtClean="0"/>
              <a:t>Criminal Justice</a:t>
            </a:r>
            <a:endParaRPr lang="en-US" dirty="0"/>
          </a:p>
        </p:txBody>
      </p:sp>
      <p:grpSp>
        <p:nvGrpSpPr>
          <p:cNvPr id="4" name="Group 3"/>
          <p:cNvGrpSpPr/>
          <p:nvPr/>
        </p:nvGrpSpPr>
        <p:grpSpPr>
          <a:xfrm>
            <a:off x="898281" y="5421707"/>
            <a:ext cx="4235505" cy="523220"/>
            <a:chOff x="898281" y="5421707"/>
            <a:chExt cx="4235505" cy="523220"/>
          </a:xfrm>
        </p:grpSpPr>
        <p:sp>
          <p:nvSpPr>
            <p:cNvPr id="66" name="Rectangle 65"/>
            <p:cNvSpPr/>
            <p:nvPr/>
          </p:nvSpPr>
          <p:spPr>
            <a:xfrm>
              <a:off x="898281" y="5532222"/>
              <a:ext cx="359201" cy="276138"/>
            </a:xfrm>
            <a:prstGeom prst="rect">
              <a:avLst/>
            </a:prstGeom>
            <a:solidFill>
              <a:srgbClr val="009D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TextBox 66"/>
            <p:cNvSpPr txBox="1"/>
            <p:nvPr/>
          </p:nvSpPr>
          <p:spPr>
            <a:xfrm>
              <a:off x="1290367" y="5421707"/>
              <a:ext cx="3843419" cy="523220"/>
            </a:xfrm>
            <a:prstGeom prst="rect">
              <a:avLst/>
            </a:prstGeom>
            <a:noFill/>
          </p:spPr>
          <p:txBody>
            <a:bodyPr wrap="square" rtlCol="0">
              <a:spAutoFit/>
            </a:bodyPr>
            <a:lstStyle/>
            <a:p>
              <a:r>
                <a:rPr lang="en-US" sz="1400" dirty="0" smtClean="0"/>
                <a:t>= existing common GE requirements across colleges </a:t>
              </a:r>
            </a:p>
          </p:txBody>
        </p:sp>
      </p:grpSp>
      <p:grpSp>
        <p:nvGrpSpPr>
          <p:cNvPr id="2" name="Group 1"/>
          <p:cNvGrpSpPr/>
          <p:nvPr/>
        </p:nvGrpSpPr>
        <p:grpSpPr>
          <a:xfrm>
            <a:off x="5072705" y="5453041"/>
            <a:ext cx="4205961" cy="523220"/>
            <a:chOff x="4552998" y="5453041"/>
            <a:chExt cx="4205961" cy="523220"/>
          </a:xfrm>
        </p:grpSpPr>
        <p:sp>
          <p:nvSpPr>
            <p:cNvPr id="68" name="Rectangle 67"/>
            <p:cNvSpPr/>
            <p:nvPr/>
          </p:nvSpPr>
          <p:spPr>
            <a:xfrm>
              <a:off x="4552998" y="5532222"/>
              <a:ext cx="359423" cy="289411"/>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TextBox 68"/>
            <p:cNvSpPr txBox="1"/>
            <p:nvPr/>
          </p:nvSpPr>
          <p:spPr>
            <a:xfrm>
              <a:off x="5055950" y="5453041"/>
              <a:ext cx="3703009" cy="523220"/>
            </a:xfrm>
            <a:prstGeom prst="rect">
              <a:avLst/>
            </a:prstGeom>
            <a:noFill/>
          </p:spPr>
          <p:txBody>
            <a:bodyPr wrap="square" rtlCol="0">
              <a:spAutoFit/>
            </a:bodyPr>
            <a:lstStyle/>
            <a:p>
              <a:r>
                <a:rPr lang="en-US" sz="1400" dirty="0" smtClean="0"/>
                <a:t>= remaining GE credit hours</a:t>
              </a:r>
            </a:p>
            <a:p>
              <a:r>
                <a:rPr lang="en-US" sz="1400" dirty="0" smtClean="0"/>
                <a:t>to be decided by each college</a:t>
              </a:r>
              <a:endParaRPr lang="en-US" sz="1400" dirty="0"/>
            </a:p>
          </p:txBody>
        </p:sp>
      </p:grpSp>
      <p:sp>
        <p:nvSpPr>
          <p:cNvPr id="83" name="Title 2"/>
          <p:cNvSpPr>
            <a:spLocks noGrp="1"/>
          </p:cNvSpPr>
          <p:nvPr>
            <p:ph type="title"/>
          </p:nvPr>
        </p:nvSpPr>
        <p:spPr>
          <a:xfrm>
            <a:off x="457200" y="83242"/>
            <a:ext cx="8229600" cy="804709"/>
          </a:xfrm>
        </p:spPr>
        <p:txBody>
          <a:bodyPr>
            <a:normAutofit/>
          </a:bodyPr>
          <a:lstStyle/>
          <a:p>
            <a:pPr algn="ctr"/>
            <a:r>
              <a:rPr lang="en-US" sz="3200" dirty="0" smtClean="0"/>
              <a:t>24+ cr. hr. GE Framework</a:t>
            </a:r>
            <a:endParaRPr lang="en-US" sz="3200" dirty="0"/>
          </a:p>
        </p:txBody>
      </p:sp>
      <p:sp>
        <p:nvSpPr>
          <p:cNvPr id="85" name="TextBox 84"/>
          <p:cNvSpPr txBox="1"/>
          <p:nvPr/>
        </p:nvSpPr>
        <p:spPr>
          <a:xfrm>
            <a:off x="552124" y="3072268"/>
            <a:ext cx="480862" cy="369332"/>
          </a:xfrm>
          <a:prstGeom prst="rect">
            <a:avLst/>
          </a:prstGeom>
          <a:noFill/>
        </p:spPr>
        <p:txBody>
          <a:bodyPr wrap="square" rtlCol="0">
            <a:spAutoFit/>
          </a:bodyPr>
          <a:lstStyle/>
          <a:p>
            <a:r>
              <a:rPr lang="en-US" dirty="0" smtClean="0"/>
              <a:t>25</a:t>
            </a:r>
            <a:endParaRPr lang="en-US" dirty="0"/>
          </a:p>
        </p:txBody>
      </p:sp>
      <p:sp>
        <p:nvSpPr>
          <p:cNvPr id="97" name="TextBox 96"/>
          <p:cNvSpPr txBox="1"/>
          <p:nvPr/>
        </p:nvSpPr>
        <p:spPr>
          <a:xfrm>
            <a:off x="1756550" y="2533796"/>
            <a:ext cx="1133917" cy="307777"/>
          </a:xfrm>
          <a:prstGeom prst="rect">
            <a:avLst/>
          </a:prstGeom>
          <a:noFill/>
        </p:spPr>
        <p:txBody>
          <a:bodyPr wrap="square" rtlCol="0">
            <a:spAutoFit/>
          </a:bodyPr>
          <a:lstStyle/>
          <a:p>
            <a:r>
              <a:rPr lang="en-US" sz="1400" dirty="0"/>
              <a:t>t</a:t>
            </a:r>
            <a:r>
              <a:rPr lang="en-US" sz="1400" dirty="0" smtClean="0"/>
              <a:t>otal = 31</a:t>
            </a:r>
            <a:endParaRPr lang="en-US" sz="1400" dirty="0"/>
          </a:p>
        </p:txBody>
      </p:sp>
      <p:sp>
        <p:nvSpPr>
          <p:cNvPr id="98" name="TextBox 97"/>
          <p:cNvSpPr txBox="1"/>
          <p:nvPr/>
        </p:nvSpPr>
        <p:spPr>
          <a:xfrm>
            <a:off x="3279291" y="2271203"/>
            <a:ext cx="1205030" cy="307777"/>
          </a:xfrm>
          <a:prstGeom prst="rect">
            <a:avLst/>
          </a:prstGeom>
          <a:noFill/>
        </p:spPr>
        <p:txBody>
          <a:bodyPr wrap="square" rtlCol="0">
            <a:spAutoFit/>
          </a:bodyPr>
          <a:lstStyle/>
          <a:p>
            <a:r>
              <a:rPr lang="en-US" sz="1400" dirty="0"/>
              <a:t>t</a:t>
            </a:r>
            <a:r>
              <a:rPr lang="en-US" sz="1400" dirty="0" smtClean="0"/>
              <a:t>otal = 37</a:t>
            </a:r>
            <a:endParaRPr lang="en-US" sz="1400" dirty="0"/>
          </a:p>
        </p:txBody>
      </p:sp>
      <p:sp>
        <p:nvSpPr>
          <p:cNvPr id="99" name="TextBox 98"/>
          <p:cNvSpPr txBox="1"/>
          <p:nvPr/>
        </p:nvSpPr>
        <p:spPr>
          <a:xfrm>
            <a:off x="4714765" y="1823885"/>
            <a:ext cx="1423943" cy="307777"/>
          </a:xfrm>
          <a:prstGeom prst="rect">
            <a:avLst/>
          </a:prstGeom>
          <a:noFill/>
        </p:spPr>
        <p:txBody>
          <a:bodyPr wrap="square" rtlCol="0">
            <a:spAutoFit/>
          </a:bodyPr>
          <a:lstStyle/>
          <a:p>
            <a:r>
              <a:rPr lang="en-US" sz="1400" dirty="0"/>
              <a:t>t</a:t>
            </a:r>
            <a:r>
              <a:rPr lang="en-US" sz="1400" dirty="0" smtClean="0"/>
              <a:t>otal = 45-49</a:t>
            </a:r>
            <a:endParaRPr lang="en-US" sz="1400" dirty="0"/>
          </a:p>
        </p:txBody>
      </p:sp>
      <p:sp>
        <p:nvSpPr>
          <p:cNvPr id="100" name="TextBox 99"/>
          <p:cNvSpPr txBox="1"/>
          <p:nvPr/>
        </p:nvSpPr>
        <p:spPr>
          <a:xfrm>
            <a:off x="6197088" y="1354480"/>
            <a:ext cx="1476334" cy="307777"/>
          </a:xfrm>
          <a:prstGeom prst="rect">
            <a:avLst/>
          </a:prstGeom>
          <a:noFill/>
        </p:spPr>
        <p:txBody>
          <a:bodyPr wrap="square" rtlCol="0">
            <a:spAutoFit/>
          </a:bodyPr>
          <a:lstStyle/>
          <a:p>
            <a:r>
              <a:rPr lang="en-US" sz="1400" dirty="0"/>
              <a:t>t</a:t>
            </a:r>
            <a:r>
              <a:rPr lang="en-US" sz="1400" dirty="0" smtClean="0"/>
              <a:t>otal = 53-54</a:t>
            </a:r>
            <a:endParaRPr lang="en-US" sz="1400" dirty="0"/>
          </a:p>
        </p:txBody>
      </p:sp>
      <p:sp>
        <p:nvSpPr>
          <p:cNvPr id="101" name="TextBox 100"/>
          <p:cNvSpPr txBox="1"/>
          <p:nvPr/>
        </p:nvSpPr>
        <p:spPr>
          <a:xfrm>
            <a:off x="7810133" y="1623402"/>
            <a:ext cx="1246486" cy="307777"/>
          </a:xfrm>
          <a:prstGeom prst="rect">
            <a:avLst/>
          </a:prstGeom>
          <a:noFill/>
        </p:spPr>
        <p:txBody>
          <a:bodyPr wrap="square" rtlCol="0">
            <a:spAutoFit/>
          </a:bodyPr>
          <a:lstStyle/>
          <a:p>
            <a:r>
              <a:rPr lang="en-US" sz="1400" dirty="0"/>
              <a:t>t</a:t>
            </a:r>
            <a:r>
              <a:rPr lang="en-US" sz="1400" dirty="0" smtClean="0"/>
              <a:t>otal = 48</a:t>
            </a:r>
            <a:endParaRPr lang="en-US" sz="1400" dirty="0"/>
          </a:p>
        </p:txBody>
      </p:sp>
      <p:sp>
        <p:nvSpPr>
          <p:cNvPr id="102" name="Rectangle 101"/>
          <p:cNvSpPr/>
          <p:nvPr/>
        </p:nvSpPr>
        <p:spPr>
          <a:xfrm>
            <a:off x="1865201" y="3719470"/>
            <a:ext cx="875407" cy="1470643"/>
          </a:xfrm>
          <a:prstGeom prst="rect">
            <a:avLst/>
          </a:prstGeom>
          <a:solidFill>
            <a:srgbClr val="009D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 name="Rectangle 102"/>
          <p:cNvSpPr/>
          <p:nvPr/>
        </p:nvSpPr>
        <p:spPr>
          <a:xfrm>
            <a:off x="3390702" y="3719470"/>
            <a:ext cx="875407" cy="1470643"/>
          </a:xfrm>
          <a:prstGeom prst="rect">
            <a:avLst/>
          </a:prstGeom>
          <a:solidFill>
            <a:srgbClr val="009D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 name="Rectangle 103"/>
          <p:cNvSpPr/>
          <p:nvPr/>
        </p:nvSpPr>
        <p:spPr>
          <a:xfrm>
            <a:off x="4934703" y="3719470"/>
            <a:ext cx="875407" cy="1470643"/>
          </a:xfrm>
          <a:prstGeom prst="rect">
            <a:avLst/>
          </a:prstGeom>
          <a:solidFill>
            <a:srgbClr val="009D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 name="Rectangle 104"/>
          <p:cNvSpPr/>
          <p:nvPr/>
        </p:nvSpPr>
        <p:spPr>
          <a:xfrm>
            <a:off x="6444951" y="3718025"/>
            <a:ext cx="875407" cy="1470643"/>
          </a:xfrm>
          <a:prstGeom prst="rect">
            <a:avLst/>
          </a:prstGeom>
          <a:solidFill>
            <a:srgbClr val="009D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 name="Rectangle 105"/>
          <p:cNvSpPr/>
          <p:nvPr/>
        </p:nvSpPr>
        <p:spPr>
          <a:xfrm>
            <a:off x="7905018" y="3719470"/>
            <a:ext cx="875407" cy="1470643"/>
          </a:xfrm>
          <a:prstGeom prst="rect">
            <a:avLst/>
          </a:prstGeom>
          <a:solidFill>
            <a:srgbClr val="009D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TextBox 62"/>
          <p:cNvSpPr txBox="1"/>
          <p:nvPr/>
        </p:nvSpPr>
        <p:spPr>
          <a:xfrm>
            <a:off x="2078223" y="4032740"/>
            <a:ext cx="480862" cy="369332"/>
          </a:xfrm>
          <a:prstGeom prst="rect">
            <a:avLst/>
          </a:prstGeom>
          <a:noFill/>
        </p:spPr>
        <p:txBody>
          <a:bodyPr wrap="square" rtlCol="0">
            <a:spAutoFit/>
          </a:bodyPr>
          <a:lstStyle/>
          <a:p>
            <a:r>
              <a:rPr lang="en-US" dirty="0" smtClean="0"/>
              <a:t>24</a:t>
            </a:r>
            <a:endParaRPr lang="en-US" dirty="0"/>
          </a:p>
        </p:txBody>
      </p:sp>
      <p:sp>
        <p:nvSpPr>
          <p:cNvPr id="96" name="TextBox 95"/>
          <p:cNvSpPr txBox="1"/>
          <p:nvPr/>
        </p:nvSpPr>
        <p:spPr>
          <a:xfrm>
            <a:off x="2083078" y="3456869"/>
            <a:ext cx="480862" cy="461665"/>
          </a:xfrm>
          <a:prstGeom prst="rect">
            <a:avLst/>
          </a:prstGeom>
          <a:noFill/>
        </p:spPr>
        <p:txBody>
          <a:bodyPr wrap="square" rtlCol="0">
            <a:spAutoFit/>
          </a:bodyPr>
          <a:lstStyle/>
          <a:p>
            <a:r>
              <a:rPr lang="en-US" sz="2400" b="1" dirty="0" smtClean="0"/>
              <a:t>+</a:t>
            </a:r>
            <a:endParaRPr lang="en-US" sz="2400" b="1" dirty="0"/>
          </a:p>
        </p:txBody>
      </p:sp>
      <p:sp>
        <p:nvSpPr>
          <p:cNvPr id="82" name="TextBox 81"/>
          <p:cNvSpPr txBox="1"/>
          <p:nvPr/>
        </p:nvSpPr>
        <p:spPr>
          <a:xfrm>
            <a:off x="3612735" y="4032740"/>
            <a:ext cx="480862" cy="369332"/>
          </a:xfrm>
          <a:prstGeom prst="rect">
            <a:avLst/>
          </a:prstGeom>
          <a:noFill/>
        </p:spPr>
        <p:txBody>
          <a:bodyPr wrap="square" rtlCol="0">
            <a:spAutoFit/>
          </a:bodyPr>
          <a:lstStyle/>
          <a:p>
            <a:r>
              <a:rPr lang="en-US" dirty="0" smtClean="0"/>
              <a:t>24</a:t>
            </a:r>
            <a:endParaRPr lang="en-US" dirty="0"/>
          </a:p>
        </p:txBody>
      </p:sp>
      <p:sp>
        <p:nvSpPr>
          <p:cNvPr id="95" name="TextBox 94"/>
          <p:cNvSpPr txBox="1"/>
          <p:nvPr/>
        </p:nvSpPr>
        <p:spPr>
          <a:xfrm>
            <a:off x="3612735" y="3448524"/>
            <a:ext cx="480862" cy="461665"/>
          </a:xfrm>
          <a:prstGeom prst="rect">
            <a:avLst/>
          </a:prstGeom>
          <a:noFill/>
        </p:spPr>
        <p:txBody>
          <a:bodyPr wrap="square" rtlCol="0">
            <a:spAutoFit/>
          </a:bodyPr>
          <a:lstStyle/>
          <a:p>
            <a:r>
              <a:rPr lang="en-US" sz="2400" b="1" dirty="0" smtClean="0"/>
              <a:t>+</a:t>
            </a:r>
            <a:endParaRPr lang="en-US" sz="2400" b="1" dirty="0"/>
          </a:p>
        </p:txBody>
      </p:sp>
      <p:sp>
        <p:nvSpPr>
          <p:cNvPr id="65" name="TextBox 64"/>
          <p:cNvSpPr txBox="1"/>
          <p:nvPr/>
        </p:nvSpPr>
        <p:spPr>
          <a:xfrm>
            <a:off x="5133355" y="4032740"/>
            <a:ext cx="480862" cy="369332"/>
          </a:xfrm>
          <a:prstGeom prst="rect">
            <a:avLst/>
          </a:prstGeom>
          <a:noFill/>
        </p:spPr>
        <p:txBody>
          <a:bodyPr wrap="square" rtlCol="0">
            <a:spAutoFit/>
          </a:bodyPr>
          <a:lstStyle/>
          <a:p>
            <a:r>
              <a:rPr lang="en-US" dirty="0" smtClean="0"/>
              <a:t>24</a:t>
            </a:r>
            <a:endParaRPr lang="en-US" dirty="0"/>
          </a:p>
        </p:txBody>
      </p:sp>
      <p:sp>
        <p:nvSpPr>
          <p:cNvPr id="94" name="TextBox 93"/>
          <p:cNvSpPr txBox="1"/>
          <p:nvPr/>
        </p:nvSpPr>
        <p:spPr>
          <a:xfrm>
            <a:off x="5133786" y="3447669"/>
            <a:ext cx="480862" cy="461665"/>
          </a:xfrm>
          <a:prstGeom prst="rect">
            <a:avLst/>
          </a:prstGeom>
          <a:noFill/>
        </p:spPr>
        <p:txBody>
          <a:bodyPr wrap="square" rtlCol="0">
            <a:spAutoFit/>
          </a:bodyPr>
          <a:lstStyle/>
          <a:p>
            <a:r>
              <a:rPr lang="en-US" sz="2400" b="1" dirty="0" smtClean="0"/>
              <a:t>+</a:t>
            </a:r>
            <a:endParaRPr lang="en-US" sz="2400" b="1" dirty="0"/>
          </a:p>
        </p:txBody>
      </p:sp>
      <p:sp>
        <p:nvSpPr>
          <p:cNvPr id="64" name="TextBox 63"/>
          <p:cNvSpPr txBox="1"/>
          <p:nvPr/>
        </p:nvSpPr>
        <p:spPr>
          <a:xfrm>
            <a:off x="6661401" y="4032740"/>
            <a:ext cx="480862" cy="369332"/>
          </a:xfrm>
          <a:prstGeom prst="rect">
            <a:avLst/>
          </a:prstGeom>
          <a:noFill/>
        </p:spPr>
        <p:txBody>
          <a:bodyPr wrap="square" rtlCol="0">
            <a:spAutoFit/>
          </a:bodyPr>
          <a:lstStyle/>
          <a:p>
            <a:r>
              <a:rPr lang="en-US" dirty="0" smtClean="0"/>
              <a:t>24</a:t>
            </a:r>
            <a:endParaRPr lang="en-US" dirty="0"/>
          </a:p>
        </p:txBody>
      </p:sp>
      <p:sp>
        <p:nvSpPr>
          <p:cNvPr id="93" name="TextBox 92"/>
          <p:cNvSpPr txBox="1"/>
          <p:nvPr/>
        </p:nvSpPr>
        <p:spPr>
          <a:xfrm>
            <a:off x="6694824" y="3450573"/>
            <a:ext cx="480862" cy="461665"/>
          </a:xfrm>
          <a:prstGeom prst="rect">
            <a:avLst/>
          </a:prstGeom>
          <a:noFill/>
        </p:spPr>
        <p:txBody>
          <a:bodyPr wrap="square" rtlCol="0">
            <a:spAutoFit/>
          </a:bodyPr>
          <a:lstStyle/>
          <a:p>
            <a:r>
              <a:rPr lang="en-US" sz="2400" b="1" dirty="0" smtClean="0"/>
              <a:t>+</a:t>
            </a:r>
            <a:endParaRPr lang="en-US" sz="2400" b="1" dirty="0"/>
          </a:p>
        </p:txBody>
      </p:sp>
      <p:sp>
        <p:nvSpPr>
          <p:cNvPr id="84" name="TextBox 83"/>
          <p:cNvSpPr txBox="1"/>
          <p:nvPr/>
        </p:nvSpPr>
        <p:spPr>
          <a:xfrm>
            <a:off x="8089581" y="4032740"/>
            <a:ext cx="480862" cy="369332"/>
          </a:xfrm>
          <a:prstGeom prst="rect">
            <a:avLst/>
          </a:prstGeom>
          <a:noFill/>
        </p:spPr>
        <p:txBody>
          <a:bodyPr wrap="square" rtlCol="0">
            <a:spAutoFit/>
          </a:bodyPr>
          <a:lstStyle/>
          <a:p>
            <a:r>
              <a:rPr lang="en-US" dirty="0" smtClean="0"/>
              <a:t>24</a:t>
            </a:r>
            <a:endParaRPr lang="en-US" dirty="0"/>
          </a:p>
        </p:txBody>
      </p:sp>
      <p:sp>
        <p:nvSpPr>
          <p:cNvPr id="92" name="TextBox 91"/>
          <p:cNvSpPr txBox="1"/>
          <p:nvPr/>
        </p:nvSpPr>
        <p:spPr>
          <a:xfrm>
            <a:off x="8136518" y="3437384"/>
            <a:ext cx="480862" cy="461665"/>
          </a:xfrm>
          <a:prstGeom prst="rect">
            <a:avLst/>
          </a:prstGeom>
          <a:noFill/>
        </p:spPr>
        <p:txBody>
          <a:bodyPr wrap="square" rtlCol="0">
            <a:spAutoFit/>
          </a:bodyPr>
          <a:lstStyle/>
          <a:p>
            <a:r>
              <a:rPr lang="en-US" sz="2400" b="1" dirty="0" smtClean="0"/>
              <a:t>+</a:t>
            </a:r>
            <a:endParaRPr lang="en-US" sz="2400" b="1" dirty="0"/>
          </a:p>
        </p:txBody>
      </p:sp>
      <p:sp>
        <p:nvSpPr>
          <p:cNvPr id="107" name="Rectangle 106"/>
          <p:cNvSpPr/>
          <p:nvPr/>
        </p:nvSpPr>
        <p:spPr>
          <a:xfrm>
            <a:off x="354327" y="3719470"/>
            <a:ext cx="875407" cy="1470643"/>
          </a:xfrm>
          <a:prstGeom prst="rect">
            <a:avLst/>
          </a:prstGeom>
          <a:solidFill>
            <a:srgbClr val="009D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TextBox 61"/>
          <p:cNvSpPr txBox="1"/>
          <p:nvPr/>
        </p:nvSpPr>
        <p:spPr>
          <a:xfrm>
            <a:off x="533194" y="4032740"/>
            <a:ext cx="480862" cy="369332"/>
          </a:xfrm>
          <a:prstGeom prst="rect">
            <a:avLst/>
          </a:prstGeom>
          <a:noFill/>
        </p:spPr>
        <p:txBody>
          <a:bodyPr wrap="square" rtlCol="0">
            <a:spAutoFit/>
          </a:bodyPr>
          <a:lstStyle/>
          <a:p>
            <a:r>
              <a:rPr lang="en-US" dirty="0" smtClean="0"/>
              <a:t>24</a:t>
            </a:r>
            <a:endParaRPr lang="en-US" dirty="0"/>
          </a:p>
        </p:txBody>
      </p:sp>
      <p:sp>
        <p:nvSpPr>
          <p:cNvPr id="86" name="TextBox 85"/>
          <p:cNvSpPr txBox="1"/>
          <p:nvPr/>
        </p:nvSpPr>
        <p:spPr>
          <a:xfrm>
            <a:off x="552124" y="3443446"/>
            <a:ext cx="480862" cy="461665"/>
          </a:xfrm>
          <a:prstGeom prst="rect">
            <a:avLst/>
          </a:prstGeom>
          <a:noFill/>
        </p:spPr>
        <p:txBody>
          <a:bodyPr wrap="square" rtlCol="0">
            <a:spAutoFit/>
          </a:bodyPr>
          <a:lstStyle/>
          <a:p>
            <a:r>
              <a:rPr lang="en-US" sz="2400" b="1" dirty="0" smtClean="0"/>
              <a:t>+</a:t>
            </a:r>
            <a:endParaRPr lang="en-US" sz="2400" b="1" dirty="0"/>
          </a:p>
        </p:txBody>
      </p:sp>
    </p:spTree>
    <p:extLst>
      <p:ext uri="{BB962C8B-B14F-4D97-AF65-F5344CB8AC3E}">
        <p14:creationId xmlns:p14="http://schemas.microsoft.com/office/powerpoint/2010/main" val="209652708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 name="Rectangle 38"/>
          <p:cNvSpPr/>
          <p:nvPr/>
        </p:nvSpPr>
        <p:spPr>
          <a:xfrm>
            <a:off x="3675376" y="4354714"/>
            <a:ext cx="875407" cy="177259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8" name="TextBox 47"/>
          <p:cNvSpPr txBox="1"/>
          <p:nvPr/>
        </p:nvSpPr>
        <p:spPr>
          <a:xfrm>
            <a:off x="2346241" y="4679936"/>
            <a:ext cx="1255517" cy="369332"/>
          </a:xfrm>
          <a:prstGeom prst="rect">
            <a:avLst/>
          </a:prstGeom>
          <a:noFill/>
        </p:spPr>
        <p:txBody>
          <a:bodyPr wrap="square" rtlCol="0">
            <a:spAutoFit/>
          </a:bodyPr>
          <a:lstStyle/>
          <a:p>
            <a:r>
              <a:rPr lang="en-US" dirty="0" smtClean="0">
                <a:solidFill>
                  <a:prstClr val="black"/>
                </a:solidFill>
              </a:rPr>
              <a:t>21-25 cr. </a:t>
            </a:r>
            <a:endParaRPr lang="en-US" dirty="0">
              <a:solidFill>
                <a:prstClr val="black"/>
              </a:solidFill>
            </a:endParaRPr>
          </a:p>
        </p:txBody>
      </p:sp>
      <p:grpSp>
        <p:nvGrpSpPr>
          <p:cNvPr id="10" name="Group 9"/>
          <p:cNvGrpSpPr/>
          <p:nvPr/>
        </p:nvGrpSpPr>
        <p:grpSpPr>
          <a:xfrm>
            <a:off x="842576" y="6408982"/>
            <a:ext cx="4235505" cy="319813"/>
            <a:chOff x="842576" y="6297582"/>
            <a:chExt cx="4235505" cy="319813"/>
          </a:xfrm>
        </p:grpSpPr>
        <p:sp>
          <p:nvSpPr>
            <p:cNvPr id="66" name="Rectangle 65"/>
            <p:cNvSpPr/>
            <p:nvPr/>
          </p:nvSpPr>
          <p:spPr>
            <a:xfrm>
              <a:off x="842576" y="6341257"/>
              <a:ext cx="359201" cy="276138"/>
            </a:xfrm>
            <a:prstGeom prst="rect">
              <a:avLst/>
            </a:prstGeom>
            <a:solidFill>
              <a:srgbClr val="009D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7" name="TextBox 66"/>
            <p:cNvSpPr txBox="1"/>
            <p:nvPr/>
          </p:nvSpPr>
          <p:spPr>
            <a:xfrm>
              <a:off x="1234662" y="6297582"/>
              <a:ext cx="3843419" cy="307777"/>
            </a:xfrm>
            <a:prstGeom prst="rect">
              <a:avLst/>
            </a:prstGeom>
            <a:noFill/>
          </p:spPr>
          <p:txBody>
            <a:bodyPr wrap="square" rtlCol="0">
              <a:spAutoFit/>
            </a:bodyPr>
            <a:lstStyle/>
            <a:p>
              <a:r>
                <a:rPr lang="en-US" sz="1400" dirty="0" smtClean="0">
                  <a:solidFill>
                    <a:prstClr val="black"/>
                  </a:solidFill>
                </a:rPr>
                <a:t>= university-wide GE requirements</a:t>
              </a:r>
            </a:p>
          </p:txBody>
        </p:sp>
      </p:grpSp>
      <p:grpSp>
        <p:nvGrpSpPr>
          <p:cNvPr id="2" name="Group 1"/>
          <p:cNvGrpSpPr/>
          <p:nvPr/>
        </p:nvGrpSpPr>
        <p:grpSpPr>
          <a:xfrm>
            <a:off x="5017000" y="6328916"/>
            <a:ext cx="4205961" cy="523220"/>
            <a:chOff x="4552998" y="5453041"/>
            <a:chExt cx="4205961" cy="523220"/>
          </a:xfrm>
        </p:grpSpPr>
        <p:sp>
          <p:nvSpPr>
            <p:cNvPr id="68" name="Rectangle 67"/>
            <p:cNvSpPr/>
            <p:nvPr/>
          </p:nvSpPr>
          <p:spPr>
            <a:xfrm>
              <a:off x="4552998" y="5532222"/>
              <a:ext cx="359423" cy="289411"/>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9" name="TextBox 68"/>
            <p:cNvSpPr txBox="1"/>
            <p:nvPr/>
          </p:nvSpPr>
          <p:spPr>
            <a:xfrm>
              <a:off x="5055950" y="5453041"/>
              <a:ext cx="3703009" cy="523220"/>
            </a:xfrm>
            <a:prstGeom prst="rect">
              <a:avLst/>
            </a:prstGeom>
            <a:noFill/>
          </p:spPr>
          <p:txBody>
            <a:bodyPr wrap="square" rtlCol="0">
              <a:spAutoFit/>
            </a:bodyPr>
            <a:lstStyle/>
            <a:p>
              <a:r>
                <a:rPr lang="en-US" sz="1400" dirty="0" smtClean="0">
                  <a:solidFill>
                    <a:prstClr val="black"/>
                  </a:solidFill>
                </a:rPr>
                <a:t>= remaining GE credit hours</a:t>
              </a:r>
            </a:p>
            <a:p>
              <a:r>
                <a:rPr lang="en-US" sz="1400" dirty="0" smtClean="0">
                  <a:solidFill>
                    <a:prstClr val="black"/>
                  </a:solidFill>
                </a:rPr>
                <a:t>to be decided by each college</a:t>
              </a:r>
              <a:endParaRPr lang="en-US" sz="1400" dirty="0">
                <a:solidFill>
                  <a:prstClr val="black"/>
                </a:solidFill>
              </a:endParaRPr>
            </a:p>
          </p:txBody>
        </p:sp>
      </p:grpSp>
      <p:sp>
        <p:nvSpPr>
          <p:cNvPr id="83" name="Title 2"/>
          <p:cNvSpPr>
            <a:spLocks noGrp="1"/>
          </p:cNvSpPr>
          <p:nvPr>
            <p:ph type="title"/>
          </p:nvPr>
        </p:nvSpPr>
        <p:spPr>
          <a:xfrm>
            <a:off x="154546" y="83242"/>
            <a:ext cx="8989454" cy="1230403"/>
          </a:xfrm>
        </p:spPr>
        <p:txBody>
          <a:bodyPr>
            <a:noAutofit/>
          </a:bodyPr>
          <a:lstStyle/>
          <a:p>
            <a:pPr algn="ctr"/>
            <a:r>
              <a:rPr lang="en-US" sz="2600" dirty="0" smtClean="0"/>
              <a:t> 24+ cr. hr. GE Framework </a:t>
            </a:r>
            <a:r>
              <a:rPr lang="en-US" sz="2600" dirty="0"/>
              <a:t/>
            </a:r>
            <a:br>
              <a:rPr lang="en-US" sz="2600" dirty="0"/>
            </a:br>
            <a:r>
              <a:rPr lang="en-US" sz="2600" dirty="0" smtClean="0"/>
              <a:t>within LAS Bachelor’s Degree</a:t>
            </a:r>
            <a:endParaRPr lang="en-US" sz="2600" dirty="0"/>
          </a:p>
        </p:txBody>
      </p:sp>
      <p:sp>
        <p:nvSpPr>
          <p:cNvPr id="104" name="Rectangle 103"/>
          <p:cNvSpPr/>
          <p:nvPr/>
        </p:nvSpPr>
        <p:spPr>
          <a:xfrm>
            <a:off x="3678913" y="5250137"/>
            <a:ext cx="875407" cy="877171"/>
          </a:xfrm>
          <a:prstGeom prst="rect">
            <a:avLst/>
          </a:prstGeom>
          <a:solidFill>
            <a:srgbClr val="009D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5" name="TextBox 64"/>
          <p:cNvSpPr txBox="1"/>
          <p:nvPr/>
        </p:nvSpPr>
        <p:spPr>
          <a:xfrm>
            <a:off x="2521508" y="5447316"/>
            <a:ext cx="833690" cy="369332"/>
          </a:xfrm>
          <a:prstGeom prst="rect">
            <a:avLst/>
          </a:prstGeom>
          <a:noFill/>
        </p:spPr>
        <p:txBody>
          <a:bodyPr wrap="square" rtlCol="0">
            <a:spAutoFit/>
          </a:bodyPr>
          <a:lstStyle/>
          <a:p>
            <a:r>
              <a:rPr lang="en-US" dirty="0" smtClean="0">
                <a:solidFill>
                  <a:prstClr val="black"/>
                </a:solidFill>
              </a:rPr>
              <a:t>24 cr.</a:t>
            </a:r>
            <a:endParaRPr lang="en-US" dirty="0">
              <a:solidFill>
                <a:prstClr val="black"/>
              </a:solidFill>
            </a:endParaRPr>
          </a:p>
        </p:txBody>
      </p:sp>
      <p:sp>
        <p:nvSpPr>
          <p:cNvPr id="54" name="Rectangle 53"/>
          <p:cNvSpPr/>
          <p:nvPr/>
        </p:nvSpPr>
        <p:spPr>
          <a:xfrm>
            <a:off x="3678913" y="1424825"/>
            <a:ext cx="871320" cy="2929889"/>
          </a:xfrm>
          <a:prstGeom prst="rect">
            <a:avLst/>
          </a:prstGeom>
          <a:no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9" name="TextBox 98"/>
          <p:cNvSpPr txBox="1"/>
          <p:nvPr/>
        </p:nvSpPr>
        <p:spPr>
          <a:xfrm>
            <a:off x="452745" y="5852346"/>
            <a:ext cx="3337072" cy="369332"/>
          </a:xfrm>
          <a:prstGeom prst="rect">
            <a:avLst/>
          </a:prstGeom>
          <a:noFill/>
        </p:spPr>
        <p:txBody>
          <a:bodyPr wrap="square" rtlCol="0">
            <a:spAutoFit/>
          </a:bodyPr>
          <a:lstStyle/>
          <a:p>
            <a:pPr algn="ctr"/>
            <a:r>
              <a:rPr lang="en-US" dirty="0" smtClean="0">
                <a:solidFill>
                  <a:prstClr val="black"/>
                </a:solidFill>
              </a:rPr>
              <a:t>Total GE cr. = </a:t>
            </a:r>
            <a:r>
              <a:rPr lang="en-US" b="1" dirty="0" smtClean="0">
                <a:solidFill>
                  <a:prstClr val="black"/>
                </a:solidFill>
              </a:rPr>
              <a:t>45-49</a:t>
            </a:r>
            <a:endParaRPr lang="en-US" b="1" dirty="0">
              <a:solidFill>
                <a:prstClr val="black"/>
              </a:solidFill>
            </a:endParaRPr>
          </a:p>
        </p:txBody>
      </p:sp>
      <p:sp>
        <p:nvSpPr>
          <p:cNvPr id="56" name="TextBox 55"/>
          <p:cNvSpPr txBox="1"/>
          <p:nvPr/>
        </p:nvSpPr>
        <p:spPr>
          <a:xfrm>
            <a:off x="3900226" y="4992576"/>
            <a:ext cx="480862" cy="461665"/>
          </a:xfrm>
          <a:prstGeom prst="rect">
            <a:avLst/>
          </a:prstGeom>
          <a:noFill/>
        </p:spPr>
        <p:txBody>
          <a:bodyPr wrap="square" rtlCol="0">
            <a:spAutoFit/>
          </a:bodyPr>
          <a:lstStyle/>
          <a:p>
            <a:r>
              <a:rPr lang="en-US" sz="2400" b="1" dirty="0" smtClean="0">
                <a:solidFill>
                  <a:prstClr val="black"/>
                </a:solidFill>
              </a:rPr>
              <a:t>+</a:t>
            </a:r>
            <a:endParaRPr lang="en-US" sz="2400" b="1" dirty="0">
              <a:solidFill>
                <a:prstClr val="black"/>
              </a:solidFill>
            </a:endParaRPr>
          </a:p>
        </p:txBody>
      </p:sp>
      <p:sp>
        <p:nvSpPr>
          <p:cNvPr id="60" name="TextBox 59"/>
          <p:cNvSpPr txBox="1"/>
          <p:nvPr/>
        </p:nvSpPr>
        <p:spPr>
          <a:xfrm>
            <a:off x="2178705" y="1960228"/>
            <a:ext cx="1376560" cy="369332"/>
          </a:xfrm>
          <a:prstGeom prst="rect">
            <a:avLst/>
          </a:prstGeom>
          <a:noFill/>
        </p:spPr>
        <p:txBody>
          <a:bodyPr wrap="square" rtlCol="0">
            <a:spAutoFit/>
          </a:bodyPr>
          <a:lstStyle/>
          <a:p>
            <a:r>
              <a:rPr lang="en-US" dirty="0" smtClean="0">
                <a:solidFill>
                  <a:prstClr val="black"/>
                </a:solidFill>
              </a:rPr>
              <a:t>71-75 cr.</a:t>
            </a:r>
            <a:endParaRPr lang="en-US" dirty="0">
              <a:solidFill>
                <a:prstClr val="black"/>
              </a:solidFill>
            </a:endParaRPr>
          </a:p>
        </p:txBody>
      </p:sp>
      <p:sp>
        <p:nvSpPr>
          <p:cNvPr id="61" name="TextBox 60"/>
          <p:cNvSpPr txBox="1"/>
          <p:nvPr/>
        </p:nvSpPr>
        <p:spPr>
          <a:xfrm>
            <a:off x="1940605" y="2432892"/>
            <a:ext cx="1493617" cy="1200329"/>
          </a:xfrm>
          <a:prstGeom prst="rect">
            <a:avLst/>
          </a:prstGeom>
          <a:noFill/>
        </p:spPr>
        <p:txBody>
          <a:bodyPr wrap="square" rtlCol="0">
            <a:spAutoFit/>
          </a:bodyPr>
          <a:lstStyle/>
          <a:p>
            <a:pPr algn="ctr"/>
            <a:r>
              <a:rPr lang="en-US" dirty="0" smtClean="0">
                <a:solidFill>
                  <a:prstClr val="black"/>
                </a:solidFill>
              </a:rPr>
              <a:t>Major coursework and general electives</a:t>
            </a:r>
            <a:endParaRPr lang="en-US" dirty="0">
              <a:solidFill>
                <a:prstClr val="black"/>
              </a:solidFill>
            </a:endParaRPr>
          </a:p>
        </p:txBody>
      </p:sp>
      <p:grpSp>
        <p:nvGrpSpPr>
          <p:cNvPr id="70" name="Group 69"/>
          <p:cNvGrpSpPr/>
          <p:nvPr/>
        </p:nvGrpSpPr>
        <p:grpSpPr>
          <a:xfrm>
            <a:off x="3292486" y="1539505"/>
            <a:ext cx="1629822" cy="925934"/>
            <a:chOff x="-395492" y="620079"/>
            <a:chExt cx="1987147" cy="1128936"/>
          </a:xfrm>
        </p:grpSpPr>
        <p:sp>
          <p:nvSpPr>
            <p:cNvPr id="71" name="Isosceles Triangle 70"/>
            <p:cNvSpPr/>
            <p:nvPr/>
          </p:nvSpPr>
          <p:spPr>
            <a:xfrm>
              <a:off x="191759" y="620079"/>
              <a:ext cx="839688" cy="689536"/>
            </a:xfrm>
            <a:prstGeom prst="triangle">
              <a:avLst/>
            </a:prstGeom>
            <a:solidFill>
              <a:srgbClr val="EBAFFD"/>
            </a:solid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2" name="TextBox 71"/>
            <p:cNvSpPr txBox="1"/>
            <p:nvPr/>
          </p:nvSpPr>
          <p:spPr>
            <a:xfrm>
              <a:off x="-395492" y="1411287"/>
              <a:ext cx="1987147" cy="337728"/>
            </a:xfrm>
            <a:prstGeom prst="rect">
              <a:avLst/>
            </a:prstGeom>
            <a:noFill/>
          </p:spPr>
          <p:txBody>
            <a:bodyPr wrap="square" rtlCol="0">
              <a:spAutoFit/>
            </a:bodyPr>
            <a:lstStyle/>
            <a:p>
              <a:pPr algn="ctr"/>
              <a:r>
                <a:rPr lang="en-US" sz="1200" dirty="0" smtClean="0">
                  <a:solidFill>
                    <a:prstClr val="black"/>
                  </a:solidFill>
                  <a:latin typeface="Century Gothic"/>
                  <a:cs typeface="Century Gothic"/>
                </a:rPr>
                <a:t>Capstone </a:t>
              </a:r>
            </a:p>
          </p:txBody>
        </p:sp>
      </p:grpSp>
      <p:sp>
        <p:nvSpPr>
          <p:cNvPr id="73" name="TextBox 72"/>
          <p:cNvSpPr txBox="1"/>
          <p:nvPr/>
        </p:nvSpPr>
        <p:spPr>
          <a:xfrm>
            <a:off x="3601758" y="4090115"/>
            <a:ext cx="1005831" cy="276999"/>
          </a:xfrm>
          <a:prstGeom prst="rect">
            <a:avLst/>
          </a:prstGeom>
          <a:noFill/>
        </p:spPr>
        <p:txBody>
          <a:bodyPr wrap="square" rtlCol="0">
            <a:spAutoFit/>
          </a:bodyPr>
          <a:lstStyle/>
          <a:p>
            <a:pPr algn="ctr"/>
            <a:r>
              <a:rPr lang="en-US" sz="1200" dirty="0" smtClean="0">
                <a:solidFill>
                  <a:prstClr val="black"/>
                </a:solidFill>
                <a:latin typeface="Century Gothic"/>
                <a:cs typeface="Century Gothic"/>
              </a:rPr>
              <a:t>WIC</a:t>
            </a:r>
            <a:endParaRPr lang="en-US" sz="1200" dirty="0">
              <a:solidFill>
                <a:prstClr val="black"/>
              </a:solidFill>
              <a:latin typeface="Century Gothic"/>
              <a:cs typeface="Century Gothic"/>
            </a:endParaRPr>
          </a:p>
        </p:txBody>
      </p:sp>
      <p:sp>
        <p:nvSpPr>
          <p:cNvPr id="74" name="5-Point Star 73"/>
          <p:cNvSpPr/>
          <p:nvPr/>
        </p:nvSpPr>
        <p:spPr>
          <a:xfrm>
            <a:off x="3697658" y="3346657"/>
            <a:ext cx="830813" cy="724354"/>
          </a:xfrm>
          <a:prstGeom prst="star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8" name="TextBox 77"/>
          <p:cNvSpPr txBox="1"/>
          <p:nvPr/>
        </p:nvSpPr>
        <p:spPr>
          <a:xfrm>
            <a:off x="5226315" y="1617276"/>
            <a:ext cx="1493617" cy="646331"/>
          </a:xfrm>
          <a:prstGeom prst="rect">
            <a:avLst/>
          </a:prstGeom>
          <a:noFill/>
        </p:spPr>
        <p:txBody>
          <a:bodyPr wrap="square" rtlCol="0">
            <a:spAutoFit/>
          </a:bodyPr>
          <a:lstStyle/>
          <a:p>
            <a:pPr algn="ctr"/>
            <a:r>
              <a:rPr lang="en-US" dirty="0">
                <a:solidFill>
                  <a:prstClr val="black"/>
                </a:solidFill>
              </a:rPr>
              <a:t>0</a:t>
            </a:r>
            <a:r>
              <a:rPr lang="en-US" dirty="0" smtClean="0">
                <a:solidFill>
                  <a:prstClr val="black"/>
                </a:solidFill>
              </a:rPr>
              <a:t>-3 cr. </a:t>
            </a:r>
            <a:r>
              <a:rPr lang="en-US" dirty="0">
                <a:solidFill>
                  <a:prstClr val="black"/>
                </a:solidFill>
              </a:rPr>
              <a:t>h</a:t>
            </a:r>
            <a:r>
              <a:rPr lang="en-US" dirty="0" smtClean="0">
                <a:solidFill>
                  <a:prstClr val="black"/>
                </a:solidFill>
              </a:rPr>
              <a:t>rs. in major</a:t>
            </a:r>
            <a:endParaRPr lang="en-US" dirty="0">
              <a:solidFill>
                <a:prstClr val="black"/>
              </a:solidFill>
            </a:endParaRPr>
          </a:p>
        </p:txBody>
      </p:sp>
      <p:sp>
        <p:nvSpPr>
          <p:cNvPr id="13" name="Left Arrow 12"/>
          <p:cNvSpPr/>
          <p:nvPr/>
        </p:nvSpPr>
        <p:spPr>
          <a:xfrm>
            <a:off x="4612372" y="1791686"/>
            <a:ext cx="465710" cy="179079"/>
          </a:xfrm>
          <a:prstGeom prst="leftArrow">
            <a:avLst/>
          </a:prstGeom>
          <a:solidFill>
            <a:srgbClr val="C8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5" name="Donut 14"/>
          <p:cNvSpPr/>
          <p:nvPr/>
        </p:nvSpPr>
        <p:spPr>
          <a:xfrm>
            <a:off x="5010434" y="1214647"/>
            <a:ext cx="1833607" cy="1403898"/>
          </a:xfrm>
          <a:prstGeom prst="donut">
            <a:avLst>
              <a:gd name="adj" fmla="val 5350"/>
            </a:avLst>
          </a:prstGeom>
          <a:solidFill>
            <a:srgbClr val="C8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black"/>
              </a:solidFill>
            </a:endParaRPr>
          </a:p>
        </p:txBody>
      </p:sp>
      <p:sp>
        <p:nvSpPr>
          <p:cNvPr id="29" name="Left Arrow 28"/>
          <p:cNvSpPr/>
          <p:nvPr/>
        </p:nvSpPr>
        <p:spPr>
          <a:xfrm>
            <a:off x="4607587" y="3829397"/>
            <a:ext cx="805691" cy="179079"/>
          </a:xfrm>
          <a:prstGeom prst="leftArrow">
            <a:avLst/>
          </a:prstGeom>
          <a:solidFill>
            <a:srgbClr val="C8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1" name="TextBox 30"/>
          <p:cNvSpPr txBox="1"/>
          <p:nvPr/>
        </p:nvSpPr>
        <p:spPr>
          <a:xfrm>
            <a:off x="5257671" y="4027395"/>
            <a:ext cx="1493617" cy="1477328"/>
          </a:xfrm>
          <a:prstGeom prst="rect">
            <a:avLst/>
          </a:prstGeom>
          <a:noFill/>
        </p:spPr>
        <p:txBody>
          <a:bodyPr wrap="square" rtlCol="0">
            <a:spAutoFit/>
          </a:bodyPr>
          <a:lstStyle/>
          <a:p>
            <a:pPr algn="ctr"/>
            <a:r>
              <a:rPr lang="en-US" dirty="0" smtClean="0">
                <a:solidFill>
                  <a:prstClr val="black"/>
                </a:solidFill>
              </a:rPr>
              <a:t>1–3 courses designated writing intensive</a:t>
            </a:r>
            <a:endParaRPr lang="en-US" dirty="0">
              <a:solidFill>
                <a:prstClr val="black"/>
              </a:solidFill>
            </a:endParaRPr>
          </a:p>
        </p:txBody>
      </p:sp>
      <p:sp>
        <p:nvSpPr>
          <p:cNvPr id="3" name="Left Brace 2"/>
          <p:cNvSpPr/>
          <p:nvPr/>
        </p:nvSpPr>
        <p:spPr>
          <a:xfrm>
            <a:off x="979759" y="2329560"/>
            <a:ext cx="960846" cy="3105296"/>
          </a:xfrm>
          <a:prstGeom prst="leftBrace">
            <a:avLst>
              <a:gd name="adj1" fmla="val 8333"/>
              <a:gd name="adj2" fmla="val 50505"/>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endParaRPr>
          </a:p>
        </p:txBody>
      </p:sp>
      <p:sp>
        <p:nvSpPr>
          <p:cNvPr id="4" name="TextBox 3"/>
          <p:cNvSpPr txBox="1"/>
          <p:nvPr/>
        </p:nvSpPr>
        <p:spPr>
          <a:xfrm>
            <a:off x="168436" y="3471214"/>
            <a:ext cx="674140" cy="923330"/>
          </a:xfrm>
          <a:prstGeom prst="rect">
            <a:avLst/>
          </a:prstGeom>
          <a:noFill/>
        </p:spPr>
        <p:txBody>
          <a:bodyPr wrap="square" rtlCol="0">
            <a:spAutoFit/>
          </a:bodyPr>
          <a:lstStyle/>
          <a:p>
            <a:pPr algn="ctr"/>
            <a:r>
              <a:rPr lang="en-US" dirty="0" smtClean="0">
                <a:solidFill>
                  <a:prstClr val="black"/>
                </a:solidFill>
              </a:rPr>
              <a:t>120 cr. </a:t>
            </a:r>
            <a:r>
              <a:rPr lang="en-US" dirty="0">
                <a:solidFill>
                  <a:prstClr val="black"/>
                </a:solidFill>
              </a:rPr>
              <a:t>h</a:t>
            </a:r>
            <a:r>
              <a:rPr lang="en-US" dirty="0" smtClean="0">
                <a:solidFill>
                  <a:prstClr val="black"/>
                </a:solidFill>
              </a:rPr>
              <a:t>rs.</a:t>
            </a:r>
            <a:endParaRPr lang="en-US" dirty="0">
              <a:solidFill>
                <a:prstClr val="black"/>
              </a:solidFill>
            </a:endParaRPr>
          </a:p>
        </p:txBody>
      </p:sp>
      <p:sp>
        <p:nvSpPr>
          <p:cNvPr id="35" name="5-Point Star 34"/>
          <p:cNvSpPr/>
          <p:nvPr/>
        </p:nvSpPr>
        <p:spPr>
          <a:xfrm>
            <a:off x="3681980" y="4447066"/>
            <a:ext cx="830813" cy="724354"/>
          </a:xfrm>
          <a:prstGeom prst="star5">
            <a:avLst/>
          </a:prstGeom>
          <a:effectLst>
            <a:innerShdw blurRad="63500" dist="50800" dir="13500000">
              <a:srgbClr val="000000">
                <a:alpha val="50000"/>
              </a:srgb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6" name="5-Point Star 35"/>
          <p:cNvSpPr/>
          <p:nvPr/>
        </p:nvSpPr>
        <p:spPr>
          <a:xfrm>
            <a:off x="3688614" y="5391058"/>
            <a:ext cx="830813" cy="724354"/>
          </a:xfrm>
          <a:prstGeom prst="star5">
            <a:avLst/>
          </a:prstGeom>
          <a:effectLst>
            <a:innerShdw blurRad="63500" dist="50800" dir="13500000">
              <a:srgbClr val="000000">
                <a:alpha val="50000"/>
              </a:srgb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7" name="Left Arrow 36"/>
          <p:cNvSpPr/>
          <p:nvPr/>
        </p:nvSpPr>
        <p:spPr>
          <a:xfrm>
            <a:off x="4618712" y="4738597"/>
            <a:ext cx="459370" cy="179079"/>
          </a:xfrm>
          <a:prstGeom prst="leftArrow">
            <a:avLst/>
          </a:prstGeom>
          <a:solidFill>
            <a:srgbClr val="C8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8" name="Left Arrow 37"/>
          <p:cNvSpPr/>
          <p:nvPr/>
        </p:nvSpPr>
        <p:spPr>
          <a:xfrm>
            <a:off x="4618857" y="5631184"/>
            <a:ext cx="805691" cy="179079"/>
          </a:xfrm>
          <a:prstGeom prst="leftArrow">
            <a:avLst/>
          </a:prstGeom>
          <a:solidFill>
            <a:srgbClr val="C8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8" name="Donut 27"/>
          <p:cNvSpPr/>
          <p:nvPr/>
        </p:nvSpPr>
        <p:spPr>
          <a:xfrm>
            <a:off x="4984013" y="3648901"/>
            <a:ext cx="2025246" cy="2302482"/>
          </a:xfrm>
          <a:prstGeom prst="donut">
            <a:avLst>
              <a:gd name="adj" fmla="val 5350"/>
            </a:avLst>
          </a:prstGeom>
          <a:solidFill>
            <a:srgbClr val="C8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black"/>
              </a:solidFill>
            </a:endParaRPr>
          </a:p>
        </p:txBody>
      </p:sp>
      <p:sp>
        <p:nvSpPr>
          <p:cNvPr id="40" name="TextBox 39"/>
          <p:cNvSpPr txBox="1"/>
          <p:nvPr/>
        </p:nvSpPr>
        <p:spPr>
          <a:xfrm>
            <a:off x="2724401" y="5003624"/>
            <a:ext cx="480862" cy="461665"/>
          </a:xfrm>
          <a:prstGeom prst="rect">
            <a:avLst/>
          </a:prstGeom>
          <a:noFill/>
        </p:spPr>
        <p:txBody>
          <a:bodyPr wrap="square" rtlCol="0">
            <a:spAutoFit/>
          </a:bodyPr>
          <a:lstStyle/>
          <a:p>
            <a:r>
              <a:rPr lang="en-US" sz="2400" b="1" dirty="0" smtClean="0">
                <a:solidFill>
                  <a:prstClr val="black"/>
                </a:solidFill>
              </a:rPr>
              <a:t>+</a:t>
            </a:r>
            <a:endParaRPr lang="en-US" sz="2400" b="1" dirty="0">
              <a:solidFill>
                <a:prstClr val="black"/>
              </a:solidFill>
            </a:endParaRPr>
          </a:p>
        </p:txBody>
      </p:sp>
    </p:spTree>
    <p:extLst>
      <p:ext uri="{BB962C8B-B14F-4D97-AF65-F5344CB8AC3E}">
        <p14:creationId xmlns:p14="http://schemas.microsoft.com/office/powerpoint/2010/main" val="93145880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4" name="Group 23"/>
          <p:cNvGrpSpPr/>
          <p:nvPr/>
        </p:nvGrpSpPr>
        <p:grpSpPr>
          <a:xfrm>
            <a:off x="23413" y="5636670"/>
            <a:ext cx="7553570" cy="1461356"/>
            <a:chOff x="23413" y="5636670"/>
            <a:chExt cx="7553570" cy="1461356"/>
          </a:xfrm>
        </p:grpSpPr>
        <p:sp>
          <p:nvSpPr>
            <p:cNvPr id="58" name="Rectangle 57"/>
            <p:cNvSpPr/>
            <p:nvPr/>
          </p:nvSpPr>
          <p:spPr>
            <a:xfrm>
              <a:off x="1770825" y="5716051"/>
              <a:ext cx="562822" cy="586612"/>
            </a:xfrm>
            <a:prstGeom prst="rect">
              <a:avLst/>
            </a:prstGeom>
            <a:noFill/>
            <a:ln w="38100" cmpd="sng">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Rectangle 75"/>
            <p:cNvSpPr/>
            <p:nvPr/>
          </p:nvSpPr>
          <p:spPr>
            <a:xfrm>
              <a:off x="2453744" y="5716051"/>
              <a:ext cx="562822" cy="586612"/>
            </a:xfrm>
            <a:prstGeom prst="rect">
              <a:avLst/>
            </a:prstGeom>
            <a:noFill/>
            <a:ln w="38100" cmpd="sng">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57150" cmpd="sng">
                  <a:solidFill>
                    <a:schemeClr val="tx1"/>
                  </a:solidFill>
                </a:ln>
              </a:endParaRPr>
            </a:p>
          </p:txBody>
        </p:sp>
        <p:grpSp>
          <p:nvGrpSpPr>
            <p:cNvPr id="14" name="Group 13"/>
            <p:cNvGrpSpPr/>
            <p:nvPr/>
          </p:nvGrpSpPr>
          <p:grpSpPr>
            <a:xfrm>
              <a:off x="788470" y="5636671"/>
              <a:ext cx="935439" cy="1461355"/>
              <a:chOff x="845170" y="5455231"/>
              <a:chExt cx="935439" cy="1461355"/>
            </a:xfrm>
          </p:grpSpPr>
          <p:sp>
            <p:nvSpPr>
              <p:cNvPr id="70" name="Oval 69"/>
              <p:cNvSpPr/>
              <p:nvPr/>
            </p:nvSpPr>
            <p:spPr>
              <a:xfrm>
                <a:off x="990587" y="5455231"/>
                <a:ext cx="680448" cy="665991"/>
              </a:xfrm>
              <a:prstGeom prst="ellipse">
                <a:avLst/>
              </a:prstGeom>
              <a:solidFill>
                <a:srgbClr val="009D00"/>
              </a:solidFill>
              <a:effectLst>
                <a:glow rad="88900">
                  <a:schemeClr val="accent3">
                    <a:lumMod val="20000"/>
                    <a:lumOff val="80000"/>
                    <a:alpha val="47000"/>
                  </a:schemeClr>
                </a:glow>
                <a:outerShdw blurRad="40000" dist="23000" dir="5400000" rotWithShape="0">
                  <a:srgbClr val="000000">
                    <a:alpha val="35000"/>
                  </a:srgbClr>
                </a:outerShdw>
                <a:softEdge rad="1143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 name="TextBox 109"/>
              <p:cNvSpPr txBox="1"/>
              <p:nvPr/>
            </p:nvSpPr>
            <p:spPr>
              <a:xfrm>
                <a:off x="845170" y="6177922"/>
                <a:ext cx="935439" cy="738664"/>
              </a:xfrm>
              <a:prstGeom prst="rect">
                <a:avLst/>
              </a:prstGeom>
              <a:noFill/>
            </p:spPr>
            <p:txBody>
              <a:bodyPr wrap="square" rtlCol="0">
                <a:spAutoFit/>
              </a:bodyPr>
              <a:lstStyle/>
              <a:p>
                <a:pPr algn="ctr"/>
                <a:r>
                  <a:rPr lang="en-US" sz="1200" dirty="0" smtClean="0">
                    <a:latin typeface="Century Gothic"/>
                    <a:cs typeface="Century Gothic"/>
                  </a:rPr>
                  <a:t>English</a:t>
                </a:r>
              </a:p>
              <a:p>
                <a:pPr algn="ctr"/>
                <a:r>
                  <a:rPr lang="en-US" sz="1200" dirty="0" smtClean="0">
                    <a:latin typeface="Century Gothic"/>
                    <a:cs typeface="Century Gothic"/>
                  </a:rPr>
                  <a:t>1310 </a:t>
                </a:r>
              </a:p>
              <a:p>
                <a:pPr algn="ctr"/>
                <a:endParaRPr lang="en-US" dirty="0">
                  <a:latin typeface="Century Gothic"/>
                  <a:cs typeface="Century Gothic"/>
                </a:endParaRPr>
              </a:p>
            </p:txBody>
          </p:sp>
        </p:grpSp>
        <p:grpSp>
          <p:nvGrpSpPr>
            <p:cNvPr id="11" name="Group 10"/>
            <p:cNvGrpSpPr/>
            <p:nvPr/>
          </p:nvGrpSpPr>
          <p:grpSpPr>
            <a:xfrm>
              <a:off x="3441640" y="5636670"/>
              <a:ext cx="1572758" cy="1163870"/>
              <a:chOff x="1403676" y="5455231"/>
              <a:chExt cx="1572758" cy="1163870"/>
            </a:xfrm>
          </p:grpSpPr>
          <p:sp>
            <p:nvSpPr>
              <p:cNvPr id="71" name="Oval 70"/>
              <p:cNvSpPr/>
              <p:nvPr/>
            </p:nvSpPr>
            <p:spPr>
              <a:xfrm>
                <a:off x="1840721" y="5455231"/>
                <a:ext cx="680448" cy="665991"/>
              </a:xfrm>
              <a:prstGeom prst="ellipse">
                <a:avLst/>
              </a:prstGeom>
              <a:solidFill>
                <a:srgbClr val="009D00"/>
              </a:solidFill>
              <a:effectLst>
                <a:glow rad="88900">
                  <a:schemeClr val="accent3">
                    <a:lumMod val="20000"/>
                    <a:lumOff val="80000"/>
                    <a:alpha val="47000"/>
                  </a:schemeClr>
                </a:glow>
                <a:outerShdw blurRad="40000" dist="23000" dir="5400000" rotWithShape="0">
                  <a:srgbClr val="000000">
                    <a:alpha val="35000"/>
                  </a:srgbClr>
                </a:outerShdw>
                <a:softEdge rad="1143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 name="Rectangle 110"/>
              <p:cNvSpPr/>
              <p:nvPr/>
            </p:nvSpPr>
            <p:spPr>
              <a:xfrm>
                <a:off x="1403676" y="6157436"/>
                <a:ext cx="1572758" cy="461665"/>
              </a:xfrm>
              <a:prstGeom prst="rect">
                <a:avLst/>
              </a:prstGeom>
            </p:spPr>
            <p:txBody>
              <a:bodyPr wrap="square">
                <a:spAutoFit/>
              </a:bodyPr>
              <a:lstStyle/>
              <a:p>
                <a:pPr algn="ctr"/>
                <a:r>
                  <a:rPr lang="en-US" sz="1200" dirty="0" smtClean="0">
                    <a:solidFill>
                      <a:srgbClr val="000000"/>
                    </a:solidFill>
                    <a:latin typeface="Century Gothic"/>
                    <a:cs typeface="Century Gothic"/>
                  </a:rPr>
                  <a:t>2</a:t>
                </a:r>
                <a:r>
                  <a:rPr lang="en-US" sz="1200" baseline="30000" dirty="0" smtClean="0">
                    <a:solidFill>
                      <a:srgbClr val="000000"/>
                    </a:solidFill>
                    <a:latin typeface="Century Gothic"/>
                    <a:cs typeface="Century Gothic"/>
                  </a:rPr>
                  <a:t>nd</a:t>
                </a:r>
                <a:r>
                  <a:rPr lang="en-US" sz="1200" dirty="0" smtClean="0">
                    <a:solidFill>
                      <a:srgbClr val="000000"/>
                    </a:solidFill>
                    <a:latin typeface="Century Gothic"/>
                    <a:cs typeface="Century Gothic"/>
                  </a:rPr>
                  <a:t> </a:t>
                </a:r>
              </a:p>
              <a:p>
                <a:pPr algn="ctr"/>
                <a:r>
                  <a:rPr lang="en-US" sz="1200" dirty="0" smtClean="0">
                    <a:solidFill>
                      <a:srgbClr val="000000"/>
                    </a:solidFill>
                    <a:latin typeface="Century Gothic"/>
                    <a:cs typeface="Century Gothic"/>
                  </a:rPr>
                  <a:t>Writing</a:t>
                </a:r>
              </a:p>
            </p:txBody>
          </p:sp>
        </p:grpSp>
        <p:grpSp>
          <p:nvGrpSpPr>
            <p:cNvPr id="8" name="Group 7"/>
            <p:cNvGrpSpPr/>
            <p:nvPr/>
          </p:nvGrpSpPr>
          <p:grpSpPr>
            <a:xfrm>
              <a:off x="5657816" y="5636670"/>
              <a:ext cx="1719994" cy="1187191"/>
              <a:chOff x="2227001" y="5455231"/>
              <a:chExt cx="1719994" cy="1187191"/>
            </a:xfrm>
          </p:grpSpPr>
          <p:sp>
            <p:nvSpPr>
              <p:cNvPr id="72" name="Oval 71"/>
              <p:cNvSpPr/>
              <p:nvPr/>
            </p:nvSpPr>
            <p:spPr>
              <a:xfrm>
                <a:off x="2729672" y="5455231"/>
                <a:ext cx="680448" cy="665991"/>
              </a:xfrm>
              <a:prstGeom prst="ellipse">
                <a:avLst/>
              </a:prstGeom>
              <a:solidFill>
                <a:srgbClr val="009D00"/>
              </a:solidFill>
              <a:effectLst>
                <a:glow rad="88900">
                  <a:schemeClr val="accent3">
                    <a:lumMod val="20000"/>
                    <a:lumOff val="80000"/>
                    <a:alpha val="47000"/>
                  </a:schemeClr>
                </a:glow>
                <a:outerShdw blurRad="40000" dist="23000" dir="5400000" rotWithShape="0">
                  <a:srgbClr val="000000">
                    <a:alpha val="35000"/>
                  </a:srgbClr>
                </a:outerShdw>
                <a:softEdge rad="1143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 name="TextBox 111"/>
              <p:cNvSpPr txBox="1"/>
              <p:nvPr/>
            </p:nvSpPr>
            <p:spPr>
              <a:xfrm>
                <a:off x="2227001" y="6180757"/>
                <a:ext cx="1719994" cy="461665"/>
              </a:xfrm>
              <a:prstGeom prst="rect">
                <a:avLst/>
              </a:prstGeom>
              <a:noFill/>
            </p:spPr>
            <p:txBody>
              <a:bodyPr wrap="square" rtlCol="0">
                <a:spAutoFit/>
              </a:bodyPr>
              <a:lstStyle/>
              <a:p>
                <a:pPr algn="ctr"/>
                <a:r>
                  <a:rPr lang="en-US" sz="1200" dirty="0" smtClean="0">
                    <a:solidFill>
                      <a:srgbClr val="000000"/>
                    </a:solidFill>
                    <a:latin typeface="Century Gothic"/>
                    <a:cs typeface="Century Gothic"/>
                  </a:rPr>
                  <a:t>Quantitative </a:t>
                </a:r>
              </a:p>
              <a:p>
                <a:pPr algn="ctr"/>
                <a:r>
                  <a:rPr lang="en-US" sz="1200" dirty="0" smtClean="0">
                    <a:solidFill>
                      <a:srgbClr val="000000"/>
                    </a:solidFill>
                    <a:latin typeface="Century Gothic"/>
                    <a:cs typeface="Century Gothic"/>
                  </a:rPr>
                  <a:t>Reasoning</a:t>
                </a:r>
                <a:endParaRPr lang="en-US" sz="1200" dirty="0">
                  <a:solidFill>
                    <a:srgbClr val="000000"/>
                  </a:solidFill>
                  <a:latin typeface="Century Gothic"/>
                  <a:cs typeface="Century Gothic"/>
                </a:endParaRPr>
              </a:p>
            </p:txBody>
          </p:sp>
        </p:grpSp>
        <p:sp>
          <p:nvSpPr>
            <p:cNvPr id="61" name="Rectangle 60"/>
            <p:cNvSpPr/>
            <p:nvPr/>
          </p:nvSpPr>
          <p:spPr>
            <a:xfrm>
              <a:off x="4732987" y="5716051"/>
              <a:ext cx="562822" cy="586612"/>
            </a:xfrm>
            <a:prstGeom prst="rect">
              <a:avLst/>
            </a:prstGeom>
            <a:noFill/>
            <a:ln w="38100" cmpd="sng">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57150" cmpd="sng">
                  <a:solidFill>
                    <a:schemeClr val="tx1"/>
                  </a:solidFill>
                </a:ln>
              </a:endParaRPr>
            </a:p>
          </p:txBody>
        </p:sp>
        <p:sp>
          <p:nvSpPr>
            <p:cNvPr id="62" name="Rectangle 61"/>
            <p:cNvSpPr/>
            <p:nvPr/>
          </p:nvSpPr>
          <p:spPr>
            <a:xfrm>
              <a:off x="5436176" y="5716050"/>
              <a:ext cx="562822" cy="586612"/>
            </a:xfrm>
            <a:prstGeom prst="rect">
              <a:avLst/>
            </a:prstGeom>
            <a:noFill/>
            <a:ln w="38100" cmpd="sng">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57150" cmpd="sng">
                  <a:solidFill>
                    <a:schemeClr val="tx1"/>
                  </a:solidFill>
                </a:ln>
              </a:endParaRPr>
            </a:p>
          </p:txBody>
        </p:sp>
        <p:sp>
          <p:nvSpPr>
            <p:cNvPr id="66" name="Rectangle 65"/>
            <p:cNvSpPr/>
            <p:nvPr/>
          </p:nvSpPr>
          <p:spPr>
            <a:xfrm>
              <a:off x="7014161" y="5716050"/>
              <a:ext cx="562822" cy="586612"/>
            </a:xfrm>
            <a:prstGeom prst="rect">
              <a:avLst/>
            </a:prstGeom>
            <a:noFill/>
            <a:ln w="38100" cmpd="sng">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57150" cmpd="sng">
                  <a:solidFill>
                    <a:schemeClr val="tx1"/>
                  </a:solidFill>
                </a:ln>
              </a:endParaRPr>
            </a:p>
          </p:txBody>
        </p:sp>
        <p:sp>
          <p:nvSpPr>
            <p:cNvPr id="67" name="Rectangle 66"/>
            <p:cNvSpPr/>
            <p:nvPr/>
          </p:nvSpPr>
          <p:spPr>
            <a:xfrm>
              <a:off x="3144406" y="5716051"/>
              <a:ext cx="562822" cy="586612"/>
            </a:xfrm>
            <a:prstGeom prst="rect">
              <a:avLst/>
            </a:prstGeom>
            <a:noFill/>
            <a:ln w="38100" cmpd="sng">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57150" cmpd="sng">
                  <a:solidFill>
                    <a:schemeClr val="tx1"/>
                  </a:solidFill>
                </a:ln>
              </a:endParaRPr>
            </a:p>
          </p:txBody>
        </p:sp>
        <p:grpSp>
          <p:nvGrpSpPr>
            <p:cNvPr id="23" name="Group 22"/>
            <p:cNvGrpSpPr/>
            <p:nvPr/>
          </p:nvGrpSpPr>
          <p:grpSpPr>
            <a:xfrm>
              <a:off x="23413" y="5636670"/>
              <a:ext cx="923817" cy="1173467"/>
              <a:chOff x="23413" y="5455230"/>
              <a:chExt cx="923817" cy="1173467"/>
            </a:xfrm>
          </p:grpSpPr>
          <p:sp>
            <p:nvSpPr>
              <p:cNvPr id="109" name="Rectangle 108"/>
              <p:cNvSpPr/>
              <p:nvPr/>
            </p:nvSpPr>
            <p:spPr>
              <a:xfrm>
                <a:off x="23413" y="6167032"/>
                <a:ext cx="923817" cy="461665"/>
              </a:xfrm>
              <a:prstGeom prst="rect">
                <a:avLst/>
              </a:prstGeom>
            </p:spPr>
            <p:txBody>
              <a:bodyPr wrap="square">
                <a:spAutoFit/>
              </a:bodyPr>
              <a:lstStyle/>
              <a:p>
                <a:pPr algn="ctr"/>
                <a:r>
                  <a:rPr lang="en-US" sz="1200" dirty="0" smtClean="0">
                    <a:solidFill>
                      <a:srgbClr val="000000"/>
                    </a:solidFill>
                    <a:latin typeface="Century Gothic"/>
                    <a:cs typeface="Century Gothic"/>
                  </a:rPr>
                  <a:t>Freshman</a:t>
                </a:r>
              </a:p>
              <a:p>
                <a:pPr algn="ctr"/>
                <a:r>
                  <a:rPr lang="en-US" sz="1200" dirty="0" smtClean="0">
                    <a:solidFill>
                      <a:srgbClr val="000000"/>
                    </a:solidFill>
                    <a:latin typeface="Century Gothic"/>
                    <a:cs typeface="Century Gothic"/>
                  </a:rPr>
                  <a:t>Seminar</a:t>
                </a:r>
                <a:endParaRPr lang="en-US" sz="1200" dirty="0">
                  <a:solidFill>
                    <a:srgbClr val="000000"/>
                  </a:solidFill>
                  <a:latin typeface="Century Gothic"/>
                  <a:cs typeface="Century Gothic"/>
                </a:endParaRPr>
              </a:p>
            </p:txBody>
          </p:sp>
          <p:sp>
            <p:nvSpPr>
              <p:cNvPr id="68" name="Diamond 67"/>
              <p:cNvSpPr/>
              <p:nvPr/>
            </p:nvSpPr>
            <p:spPr>
              <a:xfrm>
                <a:off x="105136" y="5455230"/>
                <a:ext cx="716248" cy="702205"/>
              </a:xfrm>
              <a:prstGeom prst="diamond">
                <a:avLst/>
              </a:prstGeom>
              <a:solidFill>
                <a:srgbClr val="00B050"/>
              </a:solidFill>
              <a:ln w="3175"/>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p:cNvGrpSpPr/>
          <p:nvPr/>
        </p:nvGrpSpPr>
        <p:grpSpPr>
          <a:xfrm>
            <a:off x="-148556" y="4199602"/>
            <a:ext cx="1304058" cy="1065754"/>
            <a:chOff x="-148556" y="3893422"/>
            <a:chExt cx="1304058" cy="1065754"/>
          </a:xfrm>
        </p:grpSpPr>
        <p:sp>
          <p:nvSpPr>
            <p:cNvPr id="34" name="Teardrop 33"/>
            <p:cNvSpPr/>
            <p:nvPr/>
          </p:nvSpPr>
          <p:spPr>
            <a:xfrm>
              <a:off x="149414" y="3893422"/>
              <a:ext cx="718436" cy="609582"/>
            </a:xfrm>
            <a:prstGeom prst="teardrop">
              <a:avLst/>
            </a:prstGeom>
            <a:solidFill>
              <a:srgbClr val="FF9D3B"/>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 name="TextBox 112"/>
            <p:cNvSpPr txBox="1"/>
            <p:nvPr/>
          </p:nvSpPr>
          <p:spPr>
            <a:xfrm>
              <a:off x="-148556" y="4497511"/>
              <a:ext cx="1304058" cy="461665"/>
            </a:xfrm>
            <a:prstGeom prst="rect">
              <a:avLst/>
            </a:prstGeom>
            <a:noFill/>
          </p:spPr>
          <p:txBody>
            <a:bodyPr wrap="square" rtlCol="0">
              <a:spAutoFit/>
            </a:bodyPr>
            <a:lstStyle/>
            <a:p>
              <a:pPr algn="ctr"/>
              <a:r>
                <a:rPr lang="en-US" sz="1200" dirty="0" smtClean="0">
                  <a:latin typeface="Century Gothic"/>
                  <a:cs typeface="Century Gothic"/>
                </a:rPr>
                <a:t>Explore</a:t>
              </a:r>
            </a:p>
            <a:p>
              <a:pPr algn="ctr"/>
              <a:r>
                <a:rPr lang="en-US" sz="1200" dirty="0" smtClean="0">
                  <a:latin typeface="Century Gothic"/>
                  <a:cs typeface="Century Gothic"/>
                </a:rPr>
                <a:t>Course</a:t>
              </a:r>
              <a:endParaRPr lang="en-US" sz="1200" dirty="0">
                <a:latin typeface="Century Gothic"/>
                <a:cs typeface="Century Gothic"/>
              </a:endParaRPr>
            </a:p>
          </p:txBody>
        </p:sp>
      </p:grpSp>
      <p:grpSp>
        <p:nvGrpSpPr>
          <p:cNvPr id="6" name="Group 5"/>
          <p:cNvGrpSpPr/>
          <p:nvPr/>
        </p:nvGrpSpPr>
        <p:grpSpPr>
          <a:xfrm>
            <a:off x="2189799" y="4190743"/>
            <a:ext cx="1304058" cy="1071886"/>
            <a:chOff x="751647" y="3893422"/>
            <a:chExt cx="1304058" cy="1071886"/>
          </a:xfrm>
        </p:grpSpPr>
        <p:sp>
          <p:nvSpPr>
            <p:cNvPr id="81" name="Teardrop 80"/>
            <p:cNvSpPr/>
            <p:nvPr/>
          </p:nvSpPr>
          <p:spPr>
            <a:xfrm>
              <a:off x="1004942" y="3893422"/>
              <a:ext cx="718436" cy="609582"/>
            </a:xfrm>
            <a:prstGeom prst="teardrop">
              <a:avLst/>
            </a:prstGeom>
            <a:solidFill>
              <a:srgbClr val="FF9D3B"/>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 name="TextBox 115"/>
            <p:cNvSpPr txBox="1"/>
            <p:nvPr/>
          </p:nvSpPr>
          <p:spPr>
            <a:xfrm>
              <a:off x="751647" y="4503643"/>
              <a:ext cx="1304058" cy="461665"/>
            </a:xfrm>
            <a:prstGeom prst="rect">
              <a:avLst/>
            </a:prstGeom>
            <a:noFill/>
          </p:spPr>
          <p:txBody>
            <a:bodyPr wrap="square" rtlCol="0">
              <a:spAutoFit/>
            </a:bodyPr>
            <a:lstStyle/>
            <a:p>
              <a:pPr algn="ctr"/>
              <a:r>
                <a:rPr lang="en-US" sz="1200" dirty="0" smtClean="0">
                  <a:latin typeface="Century Gothic"/>
                  <a:cs typeface="Century Gothic"/>
                </a:rPr>
                <a:t>Explore</a:t>
              </a:r>
            </a:p>
            <a:p>
              <a:pPr algn="ctr"/>
              <a:r>
                <a:rPr lang="en-US" sz="1200" dirty="0" smtClean="0">
                  <a:latin typeface="Century Gothic"/>
                  <a:cs typeface="Century Gothic"/>
                </a:rPr>
                <a:t>Course</a:t>
              </a:r>
              <a:endParaRPr lang="en-US" sz="1200" dirty="0">
                <a:latin typeface="Century Gothic"/>
                <a:cs typeface="Century Gothic"/>
              </a:endParaRPr>
            </a:p>
          </p:txBody>
        </p:sp>
      </p:grpSp>
      <p:grpSp>
        <p:nvGrpSpPr>
          <p:cNvPr id="5" name="Group 4"/>
          <p:cNvGrpSpPr/>
          <p:nvPr/>
        </p:nvGrpSpPr>
        <p:grpSpPr>
          <a:xfrm>
            <a:off x="5156099" y="4196875"/>
            <a:ext cx="1304058" cy="1065754"/>
            <a:chOff x="1606796" y="3893422"/>
            <a:chExt cx="1304058" cy="1065754"/>
          </a:xfrm>
        </p:grpSpPr>
        <p:sp>
          <p:nvSpPr>
            <p:cNvPr id="82" name="Teardrop 81"/>
            <p:cNvSpPr/>
            <p:nvPr/>
          </p:nvSpPr>
          <p:spPr>
            <a:xfrm>
              <a:off x="1870773" y="3893422"/>
              <a:ext cx="718436" cy="609582"/>
            </a:xfrm>
            <a:prstGeom prst="teardrop">
              <a:avLst/>
            </a:prstGeom>
            <a:solidFill>
              <a:srgbClr val="FF9D3B"/>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 name="TextBox 116"/>
            <p:cNvSpPr txBox="1"/>
            <p:nvPr/>
          </p:nvSpPr>
          <p:spPr>
            <a:xfrm>
              <a:off x="1606796" y="4497511"/>
              <a:ext cx="1304058" cy="461665"/>
            </a:xfrm>
            <a:prstGeom prst="rect">
              <a:avLst/>
            </a:prstGeom>
            <a:noFill/>
          </p:spPr>
          <p:txBody>
            <a:bodyPr wrap="square" rtlCol="0">
              <a:spAutoFit/>
            </a:bodyPr>
            <a:lstStyle/>
            <a:p>
              <a:pPr algn="ctr"/>
              <a:r>
                <a:rPr lang="en-US" sz="1200" dirty="0" smtClean="0">
                  <a:latin typeface="Century Gothic"/>
                  <a:cs typeface="Century Gothic"/>
                </a:rPr>
                <a:t>Explore</a:t>
              </a:r>
            </a:p>
            <a:p>
              <a:pPr algn="ctr"/>
              <a:r>
                <a:rPr lang="en-US" sz="1200" dirty="0" smtClean="0">
                  <a:latin typeface="Century Gothic"/>
                  <a:cs typeface="Century Gothic"/>
                </a:rPr>
                <a:t>Course</a:t>
              </a:r>
              <a:endParaRPr lang="en-US" sz="1200" dirty="0">
                <a:latin typeface="Century Gothic"/>
                <a:cs typeface="Century Gothic"/>
              </a:endParaRPr>
            </a:p>
          </p:txBody>
        </p:sp>
      </p:grpSp>
      <p:sp>
        <p:nvSpPr>
          <p:cNvPr id="69" name="Rectangle 68"/>
          <p:cNvSpPr/>
          <p:nvPr/>
        </p:nvSpPr>
        <p:spPr>
          <a:xfrm>
            <a:off x="3351884" y="4199603"/>
            <a:ext cx="562822" cy="586612"/>
          </a:xfrm>
          <a:prstGeom prst="rect">
            <a:avLst/>
          </a:prstGeom>
          <a:noFill/>
          <a:ln w="38100" cmpd="sng">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Rectangle 73"/>
          <p:cNvSpPr/>
          <p:nvPr/>
        </p:nvSpPr>
        <p:spPr>
          <a:xfrm>
            <a:off x="4034803" y="4199603"/>
            <a:ext cx="562822" cy="586612"/>
          </a:xfrm>
          <a:prstGeom prst="rect">
            <a:avLst/>
          </a:prstGeom>
          <a:noFill/>
          <a:ln w="38100" cmpd="sng">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57150" cmpd="sng">
                <a:solidFill>
                  <a:schemeClr val="tx1"/>
                </a:solidFill>
              </a:ln>
            </a:endParaRPr>
          </a:p>
        </p:txBody>
      </p:sp>
      <p:sp>
        <p:nvSpPr>
          <p:cNvPr id="75" name="Rectangle 74"/>
          <p:cNvSpPr/>
          <p:nvPr/>
        </p:nvSpPr>
        <p:spPr>
          <a:xfrm>
            <a:off x="1744976" y="4213713"/>
            <a:ext cx="562822" cy="586612"/>
          </a:xfrm>
          <a:prstGeom prst="rect">
            <a:avLst/>
          </a:prstGeom>
          <a:noFill/>
          <a:ln w="38100" cmpd="sng">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57150" cmpd="sng">
                <a:solidFill>
                  <a:schemeClr val="tx1"/>
                </a:solidFill>
              </a:ln>
            </a:endParaRPr>
          </a:p>
        </p:txBody>
      </p:sp>
      <p:sp>
        <p:nvSpPr>
          <p:cNvPr id="84" name="Rectangle 83"/>
          <p:cNvSpPr/>
          <p:nvPr/>
        </p:nvSpPr>
        <p:spPr>
          <a:xfrm>
            <a:off x="6298981" y="4199602"/>
            <a:ext cx="562822" cy="586612"/>
          </a:xfrm>
          <a:prstGeom prst="rect">
            <a:avLst/>
          </a:prstGeom>
          <a:noFill/>
          <a:ln w="38100" cmpd="sng">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57150" cmpd="sng">
                <a:solidFill>
                  <a:schemeClr val="tx1"/>
                </a:solidFill>
              </a:ln>
            </a:endParaRPr>
          </a:p>
        </p:txBody>
      </p:sp>
      <p:sp>
        <p:nvSpPr>
          <p:cNvPr id="85" name="Rectangle 84"/>
          <p:cNvSpPr/>
          <p:nvPr/>
        </p:nvSpPr>
        <p:spPr>
          <a:xfrm>
            <a:off x="6994021" y="4199602"/>
            <a:ext cx="562822" cy="586612"/>
          </a:xfrm>
          <a:prstGeom prst="rect">
            <a:avLst/>
          </a:prstGeom>
          <a:noFill/>
          <a:ln w="38100" cmpd="sng">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57150" cmpd="sng">
                <a:solidFill>
                  <a:schemeClr val="tx1"/>
                </a:solidFill>
              </a:ln>
            </a:endParaRPr>
          </a:p>
        </p:txBody>
      </p:sp>
      <p:sp>
        <p:nvSpPr>
          <p:cNvPr id="114" name="Rectangle 113"/>
          <p:cNvSpPr/>
          <p:nvPr/>
        </p:nvSpPr>
        <p:spPr>
          <a:xfrm>
            <a:off x="4725465" y="4199603"/>
            <a:ext cx="562822" cy="586612"/>
          </a:xfrm>
          <a:prstGeom prst="rect">
            <a:avLst/>
          </a:prstGeom>
          <a:noFill/>
          <a:ln w="38100" cmpd="sng">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57150" cmpd="sng">
                <a:solidFill>
                  <a:schemeClr val="tx1"/>
                </a:solidFill>
              </a:ln>
            </a:endParaRPr>
          </a:p>
        </p:txBody>
      </p:sp>
      <p:sp>
        <p:nvSpPr>
          <p:cNvPr id="115" name="Rectangle 114"/>
          <p:cNvSpPr/>
          <p:nvPr/>
        </p:nvSpPr>
        <p:spPr>
          <a:xfrm>
            <a:off x="1015430" y="4205569"/>
            <a:ext cx="562822" cy="586612"/>
          </a:xfrm>
          <a:prstGeom prst="rect">
            <a:avLst/>
          </a:prstGeom>
          <a:noFill/>
          <a:ln w="38100" cmpd="sng">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9" name="Group 18"/>
          <p:cNvGrpSpPr/>
          <p:nvPr/>
        </p:nvGrpSpPr>
        <p:grpSpPr>
          <a:xfrm>
            <a:off x="4433081" y="2710131"/>
            <a:ext cx="1350134" cy="938506"/>
            <a:chOff x="-119136" y="2173564"/>
            <a:chExt cx="1446036" cy="1005169"/>
          </a:xfrm>
        </p:grpSpPr>
        <p:pic>
          <p:nvPicPr>
            <p:cNvPr id="73" name="Picture 72"/>
            <p:cNvPicPr>
              <a:picLocks noChangeAspect="1"/>
            </p:cNvPicPr>
            <p:nvPr/>
          </p:nvPicPr>
          <p:blipFill>
            <a:blip r:embed="rId2"/>
            <a:stretch>
              <a:fillRect/>
            </a:stretch>
          </p:blipFill>
          <p:spPr>
            <a:xfrm>
              <a:off x="191759" y="2173564"/>
              <a:ext cx="801529" cy="695444"/>
            </a:xfrm>
            <a:prstGeom prst="rect">
              <a:avLst/>
            </a:prstGeom>
          </p:spPr>
        </p:pic>
        <p:sp>
          <p:nvSpPr>
            <p:cNvPr id="118" name="TextBox 117"/>
            <p:cNvSpPr txBox="1"/>
            <p:nvPr/>
          </p:nvSpPr>
          <p:spPr>
            <a:xfrm>
              <a:off x="-119136" y="2901734"/>
              <a:ext cx="1446036" cy="276999"/>
            </a:xfrm>
            <a:prstGeom prst="rect">
              <a:avLst/>
            </a:prstGeom>
            <a:noFill/>
          </p:spPr>
          <p:txBody>
            <a:bodyPr wrap="square" rtlCol="0">
              <a:spAutoFit/>
            </a:bodyPr>
            <a:lstStyle/>
            <a:p>
              <a:pPr algn="ctr"/>
              <a:r>
                <a:rPr lang="en-US" sz="1200" dirty="0" smtClean="0">
                  <a:latin typeface="Century Gothic"/>
                  <a:cs typeface="Century Gothic"/>
                </a:rPr>
                <a:t>Core</a:t>
              </a:r>
            </a:p>
          </p:txBody>
        </p:sp>
      </p:grpSp>
      <p:sp>
        <p:nvSpPr>
          <p:cNvPr id="119" name="Rectangle 118"/>
          <p:cNvSpPr/>
          <p:nvPr/>
        </p:nvSpPr>
        <p:spPr>
          <a:xfrm>
            <a:off x="5626086" y="2713484"/>
            <a:ext cx="562822" cy="586612"/>
          </a:xfrm>
          <a:prstGeom prst="rect">
            <a:avLst/>
          </a:prstGeom>
          <a:noFill/>
          <a:ln w="38100" cmpd="sng">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 name="Rectangle 119"/>
          <p:cNvSpPr/>
          <p:nvPr/>
        </p:nvSpPr>
        <p:spPr>
          <a:xfrm>
            <a:off x="6331685" y="2713484"/>
            <a:ext cx="562822" cy="586612"/>
          </a:xfrm>
          <a:prstGeom prst="rect">
            <a:avLst/>
          </a:prstGeom>
          <a:noFill/>
          <a:ln w="38100" cmpd="sng">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57150" cmpd="sng">
                <a:solidFill>
                  <a:schemeClr val="tx1"/>
                </a:solidFill>
              </a:ln>
            </a:endParaRPr>
          </a:p>
        </p:txBody>
      </p:sp>
      <p:sp>
        <p:nvSpPr>
          <p:cNvPr id="121" name="Rectangle 120"/>
          <p:cNvSpPr/>
          <p:nvPr/>
        </p:nvSpPr>
        <p:spPr>
          <a:xfrm>
            <a:off x="7033687" y="2713484"/>
            <a:ext cx="562822" cy="586612"/>
          </a:xfrm>
          <a:prstGeom prst="rect">
            <a:avLst/>
          </a:prstGeom>
          <a:noFill/>
          <a:ln w="38100" cmpd="sng">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57150" cmpd="sng">
                <a:solidFill>
                  <a:schemeClr val="tx1"/>
                </a:solidFill>
              </a:ln>
            </a:endParaRPr>
          </a:p>
        </p:txBody>
      </p:sp>
      <p:sp>
        <p:nvSpPr>
          <p:cNvPr id="122" name="Rectangle 121"/>
          <p:cNvSpPr/>
          <p:nvPr/>
        </p:nvSpPr>
        <p:spPr>
          <a:xfrm>
            <a:off x="2451867" y="2712169"/>
            <a:ext cx="562822" cy="586612"/>
          </a:xfrm>
          <a:prstGeom prst="rect">
            <a:avLst/>
          </a:prstGeom>
          <a:noFill/>
          <a:ln w="38100" cmpd="sng">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 name="Rectangle 122"/>
          <p:cNvSpPr/>
          <p:nvPr/>
        </p:nvSpPr>
        <p:spPr>
          <a:xfrm>
            <a:off x="997896" y="2710130"/>
            <a:ext cx="562822" cy="586612"/>
          </a:xfrm>
          <a:prstGeom prst="rect">
            <a:avLst/>
          </a:prstGeom>
          <a:noFill/>
          <a:ln w="38100" cmpd="sng">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57150" cmpd="sng">
                <a:solidFill>
                  <a:schemeClr val="tx1"/>
                </a:solidFill>
              </a:ln>
            </a:endParaRPr>
          </a:p>
        </p:txBody>
      </p:sp>
      <p:sp>
        <p:nvSpPr>
          <p:cNvPr id="124" name="Rectangle 123"/>
          <p:cNvSpPr/>
          <p:nvPr/>
        </p:nvSpPr>
        <p:spPr>
          <a:xfrm>
            <a:off x="1711238" y="2710130"/>
            <a:ext cx="562822" cy="586612"/>
          </a:xfrm>
          <a:prstGeom prst="rect">
            <a:avLst/>
          </a:prstGeom>
          <a:noFill/>
          <a:ln w="38100" cmpd="sng">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57150" cmpd="sng">
                <a:solidFill>
                  <a:schemeClr val="tx1"/>
                </a:solidFill>
              </a:ln>
            </a:endParaRPr>
          </a:p>
        </p:txBody>
      </p:sp>
      <p:sp>
        <p:nvSpPr>
          <p:cNvPr id="125" name="Rectangle 124"/>
          <p:cNvSpPr/>
          <p:nvPr/>
        </p:nvSpPr>
        <p:spPr>
          <a:xfrm>
            <a:off x="279578" y="2710130"/>
            <a:ext cx="562822" cy="586612"/>
          </a:xfrm>
          <a:prstGeom prst="rect">
            <a:avLst/>
          </a:prstGeom>
          <a:noFill/>
          <a:ln w="38100" cmpd="sng">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 name="Rectangle 125"/>
          <p:cNvSpPr/>
          <p:nvPr/>
        </p:nvSpPr>
        <p:spPr>
          <a:xfrm>
            <a:off x="3279687" y="2712169"/>
            <a:ext cx="562822" cy="586612"/>
          </a:xfrm>
          <a:prstGeom prst="rect">
            <a:avLst/>
          </a:prstGeom>
          <a:noFill/>
          <a:ln w="38100" cmpd="sng">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57150" cmpd="sng">
                <a:solidFill>
                  <a:schemeClr val="tx1"/>
                </a:solidFill>
              </a:ln>
            </a:endParaRPr>
          </a:p>
        </p:txBody>
      </p:sp>
      <p:sp>
        <p:nvSpPr>
          <p:cNvPr id="127" name="Rectangle 126"/>
          <p:cNvSpPr/>
          <p:nvPr/>
        </p:nvSpPr>
        <p:spPr>
          <a:xfrm>
            <a:off x="4004369" y="2712169"/>
            <a:ext cx="562822" cy="586612"/>
          </a:xfrm>
          <a:prstGeom prst="rect">
            <a:avLst/>
          </a:prstGeom>
          <a:noFill/>
          <a:ln w="38100" cmpd="sng">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57150" cmpd="sng">
                <a:solidFill>
                  <a:schemeClr val="tx1"/>
                </a:solidFill>
              </a:ln>
            </a:endParaRPr>
          </a:p>
        </p:txBody>
      </p:sp>
      <p:sp>
        <p:nvSpPr>
          <p:cNvPr id="129" name="Rectangle 128"/>
          <p:cNvSpPr/>
          <p:nvPr/>
        </p:nvSpPr>
        <p:spPr>
          <a:xfrm>
            <a:off x="6303351" y="1218830"/>
            <a:ext cx="562822" cy="586612"/>
          </a:xfrm>
          <a:prstGeom prst="rect">
            <a:avLst/>
          </a:prstGeom>
          <a:noFill/>
          <a:ln w="38100" cmpd="sng">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57150" cmpd="sng">
                <a:solidFill>
                  <a:schemeClr val="tx1"/>
                </a:solidFill>
              </a:ln>
            </a:endParaRPr>
          </a:p>
        </p:txBody>
      </p:sp>
      <p:sp>
        <p:nvSpPr>
          <p:cNvPr id="130" name="Rectangle 129"/>
          <p:cNvSpPr/>
          <p:nvPr/>
        </p:nvSpPr>
        <p:spPr>
          <a:xfrm>
            <a:off x="7039373" y="1218830"/>
            <a:ext cx="562822" cy="586612"/>
          </a:xfrm>
          <a:prstGeom prst="rect">
            <a:avLst/>
          </a:prstGeom>
          <a:noFill/>
          <a:ln w="38100" cmpd="sng">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57150" cmpd="sng">
                <a:solidFill>
                  <a:schemeClr val="tx1"/>
                </a:solidFill>
              </a:ln>
            </a:endParaRPr>
          </a:p>
        </p:txBody>
      </p:sp>
      <p:sp>
        <p:nvSpPr>
          <p:cNvPr id="131" name="Rectangle 130"/>
          <p:cNvSpPr/>
          <p:nvPr/>
        </p:nvSpPr>
        <p:spPr>
          <a:xfrm>
            <a:off x="3243263" y="1218830"/>
            <a:ext cx="562822" cy="586612"/>
          </a:xfrm>
          <a:prstGeom prst="rect">
            <a:avLst/>
          </a:prstGeom>
          <a:noFill/>
          <a:ln w="38100" cmpd="sng">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 name="Rectangle 131"/>
          <p:cNvSpPr/>
          <p:nvPr/>
        </p:nvSpPr>
        <p:spPr>
          <a:xfrm>
            <a:off x="4005562" y="1218830"/>
            <a:ext cx="562822" cy="586612"/>
          </a:xfrm>
          <a:prstGeom prst="rect">
            <a:avLst/>
          </a:prstGeom>
          <a:noFill/>
          <a:ln w="38100" cmpd="sng">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57150" cmpd="sng">
                <a:solidFill>
                  <a:schemeClr val="tx1"/>
                </a:solidFill>
              </a:ln>
            </a:endParaRPr>
          </a:p>
        </p:txBody>
      </p:sp>
      <p:sp>
        <p:nvSpPr>
          <p:cNvPr id="133" name="Rectangle 132"/>
          <p:cNvSpPr/>
          <p:nvPr/>
        </p:nvSpPr>
        <p:spPr>
          <a:xfrm>
            <a:off x="4786944" y="1218830"/>
            <a:ext cx="562822" cy="586612"/>
          </a:xfrm>
          <a:prstGeom prst="rect">
            <a:avLst/>
          </a:prstGeom>
          <a:noFill/>
          <a:ln w="38100" cmpd="sng">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57150" cmpd="sng">
                <a:solidFill>
                  <a:schemeClr val="tx1"/>
                </a:solidFill>
              </a:ln>
            </a:endParaRPr>
          </a:p>
        </p:txBody>
      </p:sp>
      <p:sp>
        <p:nvSpPr>
          <p:cNvPr id="135" name="Rectangle 134"/>
          <p:cNvSpPr/>
          <p:nvPr/>
        </p:nvSpPr>
        <p:spPr>
          <a:xfrm>
            <a:off x="1747539" y="1216193"/>
            <a:ext cx="562822" cy="586612"/>
          </a:xfrm>
          <a:prstGeom prst="rect">
            <a:avLst/>
          </a:prstGeom>
          <a:noFill/>
          <a:ln w="38100" cmpd="sng">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57150" cmpd="sng">
                <a:solidFill>
                  <a:schemeClr val="tx1"/>
                </a:solidFill>
              </a:ln>
            </a:endParaRPr>
          </a:p>
        </p:txBody>
      </p:sp>
      <p:sp>
        <p:nvSpPr>
          <p:cNvPr id="136" name="Rectangle 135"/>
          <p:cNvSpPr/>
          <p:nvPr/>
        </p:nvSpPr>
        <p:spPr>
          <a:xfrm>
            <a:off x="2483561" y="1216193"/>
            <a:ext cx="562822" cy="586612"/>
          </a:xfrm>
          <a:prstGeom prst="rect">
            <a:avLst/>
          </a:prstGeom>
          <a:noFill/>
          <a:ln w="38100" cmpd="sng">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57150" cmpd="sng">
                <a:solidFill>
                  <a:schemeClr val="tx1"/>
                </a:solidFill>
              </a:ln>
            </a:endParaRPr>
          </a:p>
        </p:txBody>
      </p:sp>
      <p:sp>
        <p:nvSpPr>
          <p:cNvPr id="137" name="Rectangle 136"/>
          <p:cNvSpPr/>
          <p:nvPr/>
        </p:nvSpPr>
        <p:spPr>
          <a:xfrm>
            <a:off x="289350" y="1220893"/>
            <a:ext cx="562822" cy="586612"/>
          </a:xfrm>
          <a:prstGeom prst="rect">
            <a:avLst/>
          </a:prstGeom>
          <a:noFill/>
          <a:ln w="38100" cmpd="sng">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TextBox 28"/>
          <p:cNvSpPr txBox="1"/>
          <p:nvPr/>
        </p:nvSpPr>
        <p:spPr>
          <a:xfrm>
            <a:off x="578322" y="113402"/>
            <a:ext cx="7733632" cy="830997"/>
          </a:xfrm>
          <a:prstGeom prst="rect">
            <a:avLst/>
          </a:prstGeom>
          <a:noFill/>
        </p:spPr>
        <p:txBody>
          <a:bodyPr wrap="square" rtlCol="0">
            <a:spAutoFit/>
          </a:bodyPr>
          <a:lstStyle/>
          <a:p>
            <a:pPr algn="ctr"/>
            <a:r>
              <a:rPr lang="en-US" sz="2400" dirty="0">
                <a:cs typeface="Lucida Sans Unicode"/>
              </a:rPr>
              <a:t> </a:t>
            </a:r>
            <a:r>
              <a:rPr lang="en-US" sz="2400" dirty="0" smtClean="0">
                <a:cs typeface="Lucida Sans Unicode"/>
              </a:rPr>
              <a:t>The 24</a:t>
            </a:r>
            <a:r>
              <a:rPr lang="en-US" sz="2400" dirty="0">
                <a:cs typeface="Lucida Sans Unicode"/>
              </a:rPr>
              <a:t>+ cr</a:t>
            </a:r>
            <a:r>
              <a:rPr lang="en-US" sz="2400" dirty="0" smtClean="0">
                <a:cs typeface="Lucida Sans Unicode"/>
              </a:rPr>
              <a:t>. hr. GE curriculum embedded </a:t>
            </a:r>
            <a:r>
              <a:rPr lang="en-US" sz="2400" dirty="0">
                <a:cs typeface="Lucida Sans Unicode"/>
              </a:rPr>
              <a:t>within </a:t>
            </a:r>
          </a:p>
          <a:p>
            <a:pPr algn="ctr"/>
            <a:r>
              <a:rPr lang="en-US" sz="2400" dirty="0">
                <a:cs typeface="Lucida Sans Unicode"/>
              </a:rPr>
              <a:t>120 cr. hr. Bachelor’s </a:t>
            </a:r>
            <a:r>
              <a:rPr lang="en-US" sz="2400" dirty="0" smtClean="0">
                <a:cs typeface="Lucida Sans Unicode"/>
              </a:rPr>
              <a:t>Degree</a:t>
            </a:r>
            <a:endParaRPr lang="en-US" sz="2400" dirty="0">
              <a:cs typeface="Lucida Sans Unicode"/>
            </a:endParaRPr>
          </a:p>
        </p:txBody>
      </p:sp>
      <p:sp>
        <p:nvSpPr>
          <p:cNvPr id="83" name="5-Point Star 82"/>
          <p:cNvSpPr/>
          <p:nvPr/>
        </p:nvSpPr>
        <p:spPr>
          <a:xfrm>
            <a:off x="88066" y="4095027"/>
            <a:ext cx="830813" cy="724354"/>
          </a:xfrm>
          <a:prstGeom prst="star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7" name="Rectangle 86"/>
          <p:cNvSpPr/>
          <p:nvPr/>
        </p:nvSpPr>
        <p:spPr>
          <a:xfrm>
            <a:off x="1015430" y="1216193"/>
            <a:ext cx="562822" cy="586612"/>
          </a:xfrm>
          <a:prstGeom prst="rect">
            <a:avLst/>
          </a:prstGeom>
          <a:noFill/>
          <a:ln w="38100" cmpd="sng">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57150" cmpd="sng">
                <a:solidFill>
                  <a:schemeClr val="tx1"/>
                </a:solidFill>
              </a:ln>
            </a:endParaRPr>
          </a:p>
        </p:txBody>
      </p:sp>
      <p:grpSp>
        <p:nvGrpSpPr>
          <p:cNvPr id="88" name="Group 87"/>
          <p:cNvGrpSpPr/>
          <p:nvPr/>
        </p:nvGrpSpPr>
        <p:grpSpPr>
          <a:xfrm>
            <a:off x="823136" y="1111618"/>
            <a:ext cx="1005831" cy="1020456"/>
            <a:chOff x="901870" y="2207067"/>
            <a:chExt cx="1168374" cy="1185363"/>
          </a:xfrm>
        </p:grpSpPr>
        <p:sp>
          <p:nvSpPr>
            <p:cNvPr id="89" name="5-Point Star 88"/>
            <p:cNvSpPr/>
            <p:nvPr/>
          </p:nvSpPr>
          <p:spPr>
            <a:xfrm>
              <a:off x="1013268" y="2207067"/>
              <a:ext cx="965073" cy="841411"/>
            </a:xfrm>
            <a:prstGeom prst="star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 name="TextBox 89"/>
            <p:cNvSpPr txBox="1"/>
            <p:nvPr/>
          </p:nvSpPr>
          <p:spPr>
            <a:xfrm>
              <a:off x="901870" y="3070668"/>
              <a:ext cx="1168374" cy="321762"/>
            </a:xfrm>
            <a:prstGeom prst="rect">
              <a:avLst/>
            </a:prstGeom>
            <a:noFill/>
          </p:spPr>
          <p:txBody>
            <a:bodyPr wrap="square" rtlCol="0">
              <a:spAutoFit/>
            </a:bodyPr>
            <a:lstStyle/>
            <a:p>
              <a:pPr algn="ctr"/>
              <a:r>
                <a:rPr lang="en-US" sz="1200" dirty="0" smtClean="0">
                  <a:latin typeface="Century Gothic"/>
                  <a:cs typeface="Century Gothic"/>
                </a:rPr>
                <a:t>WIC</a:t>
              </a:r>
              <a:endParaRPr lang="en-US" sz="1200" dirty="0">
                <a:latin typeface="Century Gothic"/>
                <a:cs typeface="Century Gothic"/>
              </a:endParaRPr>
            </a:p>
          </p:txBody>
        </p:sp>
      </p:grpSp>
      <p:sp>
        <p:nvSpPr>
          <p:cNvPr id="9" name="5-Point Star 8"/>
          <p:cNvSpPr/>
          <p:nvPr/>
        </p:nvSpPr>
        <p:spPr>
          <a:xfrm>
            <a:off x="4692741" y="2635099"/>
            <a:ext cx="830813" cy="724354"/>
          </a:xfrm>
          <a:prstGeom prst="star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 name="Rectangle 127"/>
          <p:cNvSpPr/>
          <p:nvPr/>
        </p:nvSpPr>
        <p:spPr>
          <a:xfrm>
            <a:off x="5541052" y="1218830"/>
            <a:ext cx="562822" cy="586612"/>
          </a:xfrm>
          <a:prstGeom prst="rect">
            <a:avLst/>
          </a:prstGeom>
          <a:noFill/>
          <a:ln w="38100" cmpd="sng">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0" name="Group 19"/>
          <p:cNvGrpSpPr/>
          <p:nvPr/>
        </p:nvGrpSpPr>
        <p:grpSpPr>
          <a:xfrm>
            <a:off x="5002412" y="1180827"/>
            <a:ext cx="1629822" cy="925934"/>
            <a:chOff x="-395492" y="620079"/>
            <a:chExt cx="1987147" cy="1128936"/>
          </a:xfrm>
        </p:grpSpPr>
        <p:sp>
          <p:nvSpPr>
            <p:cNvPr id="4" name="Isosceles Triangle 3"/>
            <p:cNvSpPr/>
            <p:nvPr/>
          </p:nvSpPr>
          <p:spPr>
            <a:xfrm>
              <a:off x="191759" y="620079"/>
              <a:ext cx="839688" cy="689536"/>
            </a:xfrm>
            <a:prstGeom prst="triangle">
              <a:avLst/>
            </a:prstGeom>
            <a:solidFill>
              <a:srgbClr val="EBAFFD"/>
            </a:solid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395492" y="1411287"/>
              <a:ext cx="1987147" cy="337728"/>
            </a:xfrm>
            <a:prstGeom prst="rect">
              <a:avLst/>
            </a:prstGeom>
            <a:noFill/>
          </p:spPr>
          <p:txBody>
            <a:bodyPr wrap="square" rtlCol="0">
              <a:spAutoFit/>
            </a:bodyPr>
            <a:lstStyle/>
            <a:p>
              <a:pPr algn="ctr"/>
              <a:r>
                <a:rPr lang="en-US" sz="1200" dirty="0" smtClean="0">
                  <a:latin typeface="Century Gothic"/>
                  <a:cs typeface="Century Gothic"/>
                </a:rPr>
                <a:t>Capstone </a:t>
              </a:r>
            </a:p>
          </p:txBody>
        </p:sp>
      </p:grpSp>
      <p:sp>
        <p:nvSpPr>
          <p:cNvPr id="77" name="TextBox 76"/>
          <p:cNvSpPr txBox="1"/>
          <p:nvPr/>
        </p:nvSpPr>
        <p:spPr>
          <a:xfrm>
            <a:off x="7597556" y="1323733"/>
            <a:ext cx="1349417" cy="461665"/>
          </a:xfrm>
          <a:prstGeom prst="rect">
            <a:avLst/>
          </a:prstGeom>
          <a:noFill/>
        </p:spPr>
        <p:txBody>
          <a:bodyPr wrap="square" rtlCol="0">
            <a:spAutoFit/>
          </a:bodyPr>
          <a:lstStyle/>
          <a:p>
            <a:pPr algn="ctr"/>
            <a:r>
              <a:rPr lang="en-US" sz="2400" dirty="0" smtClean="0">
                <a:latin typeface="Century Gothic"/>
                <a:cs typeface="Century Gothic"/>
              </a:rPr>
              <a:t>4</a:t>
            </a:r>
            <a:r>
              <a:rPr lang="en-US" sz="2400" baseline="30000" dirty="0" smtClean="0">
                <a:latin typeface="Century Gothic"/>
                <a:cs typeface="Century Gothic"/>
              </a:rPr>
              <a:t>th</a:t>
            </a:r>
            <a:r>
              <a:rPr lang="en-US" sz="2400" dirty="0" smtClean="0">
                <a:latin typeface="Century Gothic"/>
                <a:cs typeface="Century Gothic"/>
              </a:rPr>
              <a:t> Year</a:t>
            </a:r>
            <a:endParaRPr lang="en-US" sz="2400" dirty="0">
              <a:latin typeface="Century Gothic"/>
              <a:cs typeface="Century Gothic"/>
            </a:endParaRPr>
          </a:p>
        </p:txBody>
      </p:sp>
      <p:sp>
        <p:nvSpPr>
          <p:cNvPr id="78" name="TextBox 77"/>
          <p:cNvSpPr txBox="1"/>
          <p:nvPr/>
        </p:nvSpPr>
        <p:spPr>
          <a:xfrm>
            <a:off x="7619802" y="2779660"/>
            <a:ext cx="1327172" cy="461665"/>
          </a:xfrm>
          <a:prstGeom prst="rect">
            <a:avLst/>
          </a:prstGeom>
          <a:noFill/>
        </p:spPr>
        <p:txBody>
          <a:bodyPr wrap="square" rtlCol="0">
            <a:spAutoFit/>
          </a:bodyPr>
          <a:lstStyle/>
          <a:p>
            <a:pPr algn="ctr"/>
            <a:r>
              <a:rPr lang="en-US" sz="2400" dirty="0" smtClean="0">
                <a:latin typeface="Century Gothic"/>
                <a:cs typeface="Century Gothic"/>
              </a:rPr>
              <a:t>3</a:t>
            </a:r>
            <a:r>
              <a:rPr lang="en-US" sz="2400" baseline="30000" dirty="0" smtClean="0">
                <a:latin typeface="Century Gothic"/>
                <a:cs typeface="Century Gothic"/>
              </a:rPr>
              <a:t>rd</a:t>
            </a:r>
            <a:r>
              <a:rPr lang="en-US" sz="2400" dirty="0" smtClean="0">
                <a:latin typeface="Century Gothic"/>
                <a:cs typeface="Century Gothic"/>
              </a:rPr>
              <a:t> Year</a:t>
            </a:r>
            <a:endParaRPr lang="en-US" sz="2400" dirty="0">
              <a:latin typeface="Century Gothic"/>
              <a:cs typeface="Century Gothic"/>
            </a:endParaRPr>
          </a:p>
        </p:txBody>
      </p:sp>
      <p:sp>
        <p:nvSpPr>
          <p:cNvPr id="79" name="TextBox 78"/>
          <p:cNvSpPr txBox="1"/>
          <p:nvPr/>
        </p:nvSpPr>
        <p:spPr>
          <a:xfrm>
            <a:off x="7619802" y="4199603"/>
            <a:ext cx="1349418" cy="461665"/>
          </a:xfrm>
          <a:prstGeom prst="rect">
            <a:avLst/>
          </a:prstGeom>
          <a:noFill/>
        </p:spPr>
        <p:txBody>
          <a:bodyPr wrap="square" rtlCol="0">
            <a:spAutoFit/>
          </a:bodyPr>
          <a:lstStyle/>
          <a:p>
            <a:pPr algn="ctr"/>
            <a:r>
              <a:rPr lang="en-US" sz="2400" dirty="0" smtClean="0">
                <a:latin typeface="Century Gothic"/>
                <a:cs typeface="Century Gothic"/>
              </a:rPr>
              <a:t>2</a:t>
            </a:r>
            <a:r>
              <a:rPr lang="en-US" sz="2400" baseline="30000" dirty="0" smtClean="0">
                <a:latin typeface="Century Gothic"/>
                <a:cs typeface="Century Gothic"/>
              </a:rPr>
              <a:t>nd</a:t>
            </a:r>
            <a:r>
              <a:rPr lang="en-US" sz="2400" dirty="0" smtClean="0">
                <a:latin typeface="Century Gothic"/>
                <a:cs typeface="Century Gothic"/>
              </a:rPr>
              <a:t> Year</a:t>
            </a:r>
            <a:endParaRPr lang="en-US" sz="2400" dirty="0">
              <a:latin typeface="Century Gothic"/>
              <a:cs typeface="Century Gothic"/>
            </a:endParaRPr>
          </a:p>
        </p:txBody>
      </p:sp>
      <p:sp>
        <p:nvSpPr>
          <p:cNvPr id="80" name="TextBox 79"/>
          <p:cNvSpPr txBox="1"/>
          <p:nvPr/>
        </p:nvSpPr>
        <p:spPr>
          <a:xfrm>
            <a:off x="7619802" y="5784091"/>
            <a:ext cx="1247360" cy="461665"/>
          </a:xfrm>
          <a:prstGeom prst="rect">
            <a:avLst/>
          </a:prstGeom>
          <a:noFill/>
        </p:spPr>
        <p:txBody>
          <a:bodyPr wrap="square" rtlCol="0">
            <a:spAutoFit/>
          </a:bodyPr>
          <a:lstStyle/>
          <a:p>
            <a:pPr algn="ctr"/>
            <a:r>
              <a:rPr lang="en-US" sz="2400" dirty="0" smtClean="0">
                <a:latin typeface="Century Gothic"/>
                <a:cs typeface="Century Gothic"/>
              </a:rPr>
              <a:t>1</a:t>
            </a:r>
            <a:r>
              <a:rPr lang="en-US" sz="2400" baseline="30000" dirty="0" smtClean="0">
                <a:latin typeface="Century Gothic"/>
                <a:cs typeface="Century Gothic"/>
              </a:rPr>
              <a:t>st</a:t>
            </a:r>
            <a:r>
              <a:rPr lang="en-US" sz="2400" dirty="0" smtClean="0">
                <a:latin typeface="Century Gothic"/>
                <a:cs typeface="Century Gothic"/>
              </a:rPr>
              <a:t> Year</a:t>
            </a:r>
            <a:endParaRPr lang="en-US" sz="2400" dirty="0">
              <a:latin typeface="Century Gothic"/>
              <a:cs typeface="Century Gothic"/>
            </a:endParaRPr>
          </a:p>
        </p:txBody>
      </p:sp>
    </p:spTree>
    <p:extLst>
      <p:ext uri="{BB962C8B-B14F-4D97-AF65-F5344CB8AC3E}">
        <p14:creationId xmlns:p14="http://schemas.microsoft.com/office/powerpoint/2010/main" val="163528019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bg>
      <p:bgPr>
        <a:solidFill>
          <a:schemeClr val="bg1">
            <a:alpha val="34000"/>
          </a:schemeClr>
        </a:solidFill>
        <a:effectLst/>
      </p:bgPr>
    </p:bg>
    <p:spTree>
      <p:nvGrpSpPr>
        <p:cNvPr id="1" name=""/>
        <p:cNvGrpSpPr/>
        <p:nvPr/>
      </p:nvGrpSpPr>
      <p:grpSpPr>
        <a:xfrm>
          <a:off x="0" y="0"/>
          <a:ext cx="0" cy="0"/>
          <a:chOff x="0" y="0"/>
          <a:chExt cx="0" cy="0"/>
        </a:xfrm>
      </p:grpSpPr>
      <p:grpSp>
        <p:nvGrpSpPr>
          <p:cNvPr id="24" name="Group 23"/>
          <p:cNvGrpSpPr/>
          <p:nvPr/>
        </p:nvGrpSpPr>
        <p:grpSpPr>
          <a:xfrm>
            <a:off x="23413" y="5636670"/>
            <a:ext cx="8843749" cy="1461356"/>
            <a:chOff x="23413" y="5636670"/>
            <a:chExt cx="8843749" cy="1461356"/>
          </a:xfrm>
        </p:grpSpPr>
        <p:sp>
          <p:nvSpPr>
            <p:cNvPr id="65" name="TextBox 64"/>
            <p:cNvSpPr txBox="1"/>
            <p:nvPr/>
          </p:nvSpPr>
          <p:spPr>
            <a:xfrm>
              <a:off x="7619802" y="5784091"/>
              <a:ext cx="1247360" cy="461665"/>
            </a:xfrm>
            <a:prstGeom prst="rect">
              <a:avLst/>
            </a:prstGeom>
            <a:noFill/>
          </p:spPr>
          <p:txBody>
            <a:bodyPr wrap="square" rtlCol="0">
              <a:spAutoFit/>
            </a:bodyPr>
            <a:lstStyle/>
            <a:p>
              <a:pPr algn="ctr"/>
              <a:r>
                <a:rPr lang="en-US" sz="2400" dirty="0" smtClean="0">
                  <a:latin typeface="Century Gothic"/>
                  <a:cs typeface="Century Gothic"/>
                </a:rPr>
                <a:t>1</a:t>
              </a:r>
              <a:r>
                <a:rPr lang="en-US" sz="2400" baseline="30000" dirty="0" smtClean="0">
                  <a:latin typeface="Century Gothic"/>
                  <a:cs typeface="Century Gothic"/>
                </a:rPr>
                <a:t>st</a:t>
              </a:r>
              <a:r>
                <a:rPr lang="en-US" sz="2400" dirty="0" smtClean="0">
                  <a:latin typeface="Century Gothic"/>
                  <a:cs typeface="Century Gothic"/>
                </a:rPr>
                <a:t> Year</a:t>
              </a:r>
              <a:endParaRPr lang="en-US" sz="2400" dirty="0">
                <a:latin typeface="Century Gothic"/>
                <a:cs typeface="Century Gothic"/>
              </a:endParaRPr>
            </a:p>
          </p:txBody>
        </p:sp>
        <p:sp>
          <p:nvSpPr>
            <p:cNvPr id="58" name="Rectangle 57"/>
            <p:cNvSpPr/>
            <p:nvPr/>
          </p:nvSpPr>
          <p:spPr>
            <a:xfrm>
              <a:off x="1770825" y="5716051"/>
              <a:ext cx="562822" cy="586612"/>
            </a:xfrm>
            <a:prstGeom prst="rect">
              <a:avLst/>
            </a:prstGeom>
            <a:noFill/>
            <a:ln w="38100" cmpd="sng">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Rectangle 75"/>
            <p:cNvSpPr/>
            <p:nvPr/>
          </p:nvSpPr>
          <p:spPr>
            <a:xfrm>
              <a:off x="2453744" y="5716051"/>
              <a:ext cx="562822" cy="586612"/>
            </a:xfrm>
            <a:prstGeom prst="rect">
              <a:avLst/>
            </a:prstGeom>
            <a:noFill/>
            <a:ln w="38100" cmpd="sng">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57150" cmpd="sng">
                  <a:solidFill>
                    <a:schemeClr val="tx1"/>
                  </a:solidFill>
                </a:ln>
              </a:endParaRPr>
            </a:p>
          </p:txBody>
        </p:sp>
        <p:grpSp>
          <p:nvGrpSpPr>
            <p:cNvPr id="14" name="Group 13"/>
            <p:cNvGrpSpPr/>
            <p:nvPr/>
          </p:nvGrpSpPr>
          <p:grpSpPr>
            <a:xfrm>
              <a:off x="788470" y="5636671"/>
              <a:ext cx="935439" cy="1461355"/>
              <a:chOff x="845170" y="5455231"/>
              <a:chExt cx="935439" cy="1461355"/>
            </a:xfrm>
          </p:grpSpPr>
          <p:sp>
            <p:nvSpPr>
              <p:cNvPr id="70" name="Oval 69"/>
              <p:cNvSpPr/>
              <p:nvPr/>
            </p:nvSpPr>
            <p:spPr>
              <a:xfrm>
                <a:off x="990587" y="5455231"/>
                <a:ext cx="680448" cy="665991"/>
              </a:xfrm>
              <a:prstGeom prst="ellipse">
                <a:avLst/>
              </a:prstGeom>
              <a:solidFill>
                <a:srgbClr val="009D00"/>
              </a:solidFill>
              <a:effectLst>
                <a:glow rad="88900">
                  <a:schemeClr val="accent3">
                    <a:lumMod val="20000"/>
                    <a:lumOff val="80000"/>
                    <a:alpha val="47000"/>
                  </a:schemeClr>
                </a:glow>
                <a:outerShdw blurRad="40000" dist="23000" dir="5400000" rotWithShape="0">
                  <a:srgbClr val="000000">
                    <a:alpha val="35000"/>
                  </a:srgbClr>
                </a:outerShdw>
                <a:softEdge rad="1143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 name="TextBox 109"/>
              <p:cNvSpPr txBox="1"/>
              <p:nvPr/>
            </p:nvSpPr>
            <p:spPr>
              <a:xfrm>
                <a:off x="845170" y="6177922"/>
                <a:ext cx="935439" cy="738664"/>
              </a:xfrm>
              <a:prstGeom prst="rect">
                <a:avLst/>
              </a:prstGeom>
              <a:noFill/>
            </p:spPr>
            <p:txBody>
              <a:bodyPr wrap="square" rtlCol="0">
                <a:spAutoFit/>
              </a:bodyPr>
              <a:lstStyle/>
              <a:p>
                <a:pPr algn="ctr"/>
                <a:r>
                  <a:rPr lang="en-US" sz="1200" dirty="0" smtClean="0">
                    <a:latin typeface="Century Gothic"/>
                    <a:cs typeface="Century Gothic"/>
                  </a:rPr>
                  <a:t>English</a:t>
                </a:r>
              </a:p>
              <a:p>
                <a:pPr algn="ctr"/>
                <a:r>
                  <a:rPr lang="en-US" sz="1200" dirty="0" smtClean="0">
                    <a:latin typeface="Century Gothic"/>
                    <a:cs typeface="Century Gothic"/>
                  </a:rPr>
                  <a:t>1310 </a:t>
                </a:r>
              </a:p>
              <a:p>
                <a:pPr algn="ctr"/>
                <a:endParaRPr lang="en-US" dirty="0">
                  <a:latin typeface="Century Gothic"/>
                  <a:cs typeface="Century Gothic"/>
                </a:endParaRPr>
              </a:p>
            </p:txBody>
          </p:sp>
        </p:grpSp>
        <p:grpSp>
          <p:nvGrpSpPr>
            <p:cNvPr id="11" name="Group 10"/>
            <p:cNvGrpSpPr/>
            <p:nvPr/>
          </p:nvGrpSpPr>
          <p:grpSpPr>
            <a:xfrm>
              <a:off x="3441640" y="5636670"/>
              <a:ext cx="1572758" cy="1163870"/>
              <a:chOff x="1403676" y="5455231"/>
              <a:chExt cx="1572758" cy="1163870"/>
            </a:xfrm>
          </p:grpSpPr>
          <p:sp>
            <p:nvSpPr>
              <p:cNvPr id="71" name="Oval 70"/>
              <p:cNvSpPr/>
              <p:nvPr/>
            </p:nvSpPr>
            <p:spPr>
              <a:xfrm>
                <a:off x="1840721" y="5455231"/>
                <a:ext cx="680448" cy="665991"/>
              </a:xfrm>
              <a:prstGeom prst="ellipse">
                <a:avLst/>
              </a:prstGeom>
              <a:solidFill>
                <a:srgbClr val="009D00"/>
              </a:solidFill>
              <a:effectLst>
                <a:glow rad="88900">
                  <a:schemeClr val="accent3">
                    <a:lumMod val="20000"/>
                    <a:lumOff val="80000"/>
                    <a:alpha val="47000"/>
                  </a:schemeClr>
                </a:glow>
                <a:outerShdw blurRad="40000" dist="23000" dir="5400000" rotWithShape="0">
                  <a:srgbClr val="000000">
                    <a:alpha val="35000"/>
                  </a:srgbClr>
                </a:outerShdw>
                <a:softEdge rad="1143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 name="Rectangle 110"/>
              <p:cNvSpPr/>
              <p:nvPr/>
            </p:nvSpPr>
            <p:spPr>
              <a:xfrm>
                <a:off x="1403676" y="6157436"/>
                <a:ext cx="1572758" cy="461665"/>
              </a:xfrm>
              <a:prstGeom prst="rect">
                <a:avLst/>
              </a:prstGeom>
            </p:spPr>
            <p:txBody>
              <a:bodyPr wrap="square">
                <a:spAutoFit/>
              </a:bodyPr>
              <a:lstStyle/>
              <a:p>
                <a:pPr algn="ctr"/>
                <a:r>
                  <a:rPr lang="en-US" sz="1200" dirty="0" smtClean="0">
                    <a:solidFill>
                      <a:srgbClr val="000000"/>
                    </a:solidFill>
                    <a:latin typeface="Century Gothic"/>
                    <a:cs typeface="Century Gothic"/>
                  </a:rPr>
                  <a:t>2</a:t>
                </a:r>
                <a:r>
                  <a:rPr lang="en-US" sz="1200" baseline="30000" dirty="0" smtClean="0">
                    <a:solidFill>
                      <a:srgbClr val="000000"/>
                    </a:solidFill>
                    <a:latin typeface="Century Gothic"/>
                    <a:cs typeface="Century Gothic"/>
                  </a:rPr>
                  <a:t>nd</a:t>
                </a:r>
                <a:r>
                  <a:rPr lang="en-US" sz="1200" dirty="0" smtClean="0">
                    <a:solidFill>
                      <a:srgbClr val="000000"/>
                    </a:solidFill>
                    <a:latin typeface="Century Gothic"/>
                    <a:cs typeface="Century Gothic"/>
                  </a:rPr>
                  <a:t> </a:t>
                </a:r>
              </a:p>
              <a:p>
                <a:pPr algn="ctr"/>
                <a:r>
                  <a:rPr lang="en-US" sz="1200" dirty="0" smtClean="0">
                    <a:solidFill>
                      <a:srgbClr val="000000"/>
                    </a:solidFill>
                    <a:latin typeface="Century Gothic"/>
                    <a:cs typeface="Century Gothic"/>
                  </a:rPr>
                  <a:t>Writing</a:t>
                </a:r>
              </a:p>
            </p:txBody>
          </p:sp>
        </p:grpSp>
        <p:grpSp>
          <p:nvGrpSpPr>
            <p:cNvPr id="8" name="Group 7"/>
            <p:cNvGrpSpPr/>
            <p:nvPr/>
          </p:nvGrpSpPr>
          <p:grpSpPr>
            <a:xfrm>
              <a:off x="5657816" y="5636670"/>
              <a:ext cx="1719994" cy="1187191"/>
              <a:chOff x="2227001" y="5455231"/>
              <a:chExt cx="1719994" cy="1187191"/>
            </a:xfrm>
          </p:grpSpPr>
          <p:sp>
            <p:nvSpPr>
              <p:cNvPr id="72" name="Oval 71"/>
              <p:cNvSpPr/>
              <p:nvPr/>
            </p:nvSpPr>
            <p:spPr>
              <a:xfrm>
                <a:off x="2729672" y="5455231"/>
                <a:ext cx="680448" cy="665991"/>
              </a:xfrm>
              <a:prstGeom prst="ellipse">
                <a:avLst/>
              </a:prstGeom>
              <a:solidFill>
                <a:srgbClr val="009D00"/>
              </a:solidFill>
              <a:effectLst>
                <a:glow rad="88900">
                  <a:schemeClr val="accent3">
                    <a:lumMod val="20000"/>
                    <a:lumOff val="80000"/>
                    <a:alpha val="47000"/>
                  </a:schemeClr>
                </a:glow>
                <a:outerShdw blurRad="40000" dist="23000" dir="5400000" rotWithShape="0">
                  <a:srgbClr val="000000">
                    <a:alpha val="35000"/>
                  </a:srgbClr>
                </a:outerShdw>
                <a:softEdge rad="1143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 name="TextBox 111"/>
              <p:cNvSpPr txBox="1"/>
              <p:nvPr/>
            </p:nvSpPr>
            <p:spPr>
              <a:xfrm>
                <a:off x="2227001" y="6180757"/>
                <a:ext cx="1719994" cy="461665"/>
              </a:xfrm>
              <a:prstGeom prst="rect">
                <a:avLst/>
              </a:prstGeom>
              <a:noFill/>
            </p:spPr>
            <p:txBody>
              <a:bodyPr wrap="square" rtlCol="0">
                <a:spAutoFit/>
              </a:bodyPr>
              <a:lstStyle/>
              <a:p>
                <a:pPr algn="ctr"/>
                <a:r>
                  <a:rPr lang="en-US" sz="1200" dirty="0" smtClean="0">
                    <a:solidFill>
                      <a:srgbClr val="000000"/>
                    </a:solidFill>
                    <a:latin typeface="Century Gothic"/>
                    <a:cs typeface="Century Gothic"/>
                  </a:rPr>
                  <a:t>Quantitative </a:t>
                </a:r>
              </a:p>
              <a:p>
                <a:pPr algn="ctr"/>
                <a:r>
                  <a:rPr lang="en-US" sz="1200" dirty="0" smtClean="0">
                    <a:solidFill>
                      <a:srgbClr val="000000"/>
                    </a:solidFill>
                    <a:latin typeface="Century Gothic"/>
                    <a:cs typeface="Century Gothic"/>
                  </a:rPr>
                  <a:t>Reasoning</a:t>
                </a:r>
                <a:endParaRPr lang="en-US" sz="1200" dirty="0">
                  <a:solidFill>
                    <a:srgbClr val="000000"/>
                  </a:solidFill>
                  <a:latin typeface="Century Gothic"/>
                  <a:cs typeface="Century Gothic"/>
                </a:endParaRPr>
              </a:p>
            </p:txBody>
          </p:sp>
        </p:grpSp>
        <p:sp>
          <p:nvSpPr>
            <p:cNvPr id="61" name="Rectangle 60"/>
            <p:cNvSpPr/>
            <p:nvPr/>
          </p:nvSpPr>
          <p:spPr>
            <a:xfrm>
              <a:off x="4732987" y="5716051"/>
              <a:ext cx="562822" cy="586612"/>
            </a:xfrm>
            <a:prstGeom prst="rect">
              <a:avLst/>
            </a:prstGeom>
            <a:noFill/>
            <a:ln w="38100" cmpd="sng">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57150" cmpd="sng">
                  <a:solidFill>
                    <a:schemeClr val="tx1"/>
                  </a:solidFill>
                </a:ln>
              </a:endParaRPr>
            </a:p>
          </p:txBody>
        </p:sp>
        <p:sp>
          <p:nvSpPr>
            <p:cNvPr id="62" name="Rectangle 61"/>
            <p:cNvSpPr/>
            <p:nvPr/>
          </p:nvSpPr>
          <p:spPr>
            <a:xfrm>
              <a:off x="5436176" y="5716050"/>
              <a:ext cx="562822" cy="586612"/>
            </a:xfrm>
            <a:prstGeom prst="rect">
              <a:avLst/>
            </a:prstGeom>
            <a:noFill/>
            <a:ln w="38100" cmpd="sng">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57150" cmpd="sng">
                  <a:solidFill>
                    <a:schemeClr val="tx1"/>
                  </a:solidFill>
                </a:ln>
              </a:endParaRPr>
            </a:p>
          </p:txBody>
        </p:sp>
        <p:sp>
          <p:nvSpPr>
            <p:cNvPr id="66" name="Rectangle 65"/>
            <p:cNvSpPr/>
            <p:nvPr/>
          </p:nvSpPr>
          <p:spPr>
            <a:xfrm>
              <a:off x="7014161" y="5716050"/>
              <a:ext cx="562822" cy="586612"/>
            </a:xfrm>
            <a:prstGeom prst="rect">
              <a:avLst/>
            </a:prstGeom>
            <a:noFill/>
            <a:ln w="38100" cmpd="sng">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57150" cmpd="sng">
                  <a:solidFill>
                    <a:schemeClr val="tx1"/>
                  </a:solidFill>
                </a:ln>
              </a:endParaRPr>
            </a:p>
          </p:txBody>
        </p:sp>
        <p:sp>
          <p:nvSpPr>
            <p:cNvPr id="67" name="Rectangle 66"/>
            <p:cNvSpPr/>
            <p:nvPr/>
          </p:nvSpPr>
          <p:spPr>
            <a:xfrm>
              <a:off x="3144406" y="5716051"/>
              <a:ext cx="562822" cy="586612"/>
            </a:xfrm>
            <a:prstGeom prst="rect">
              <a:avLst/>
            </a:prstGeom>
            <a:noFill/>
            <a:ln w="38100" cmpd="sng">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57150" cmpd="sng">
                  <a:solidFill>
                    <a:schemeClr val="tx1"/>
                  </a:solidFill>
                </a:ln>
              </a:endParaRPr>
            </a:p>
          </p:txBody>
        </p:sp>
        <p:grpSp>
          <p:nvGrpSpPr>
            <p:cNvPr id="23" name="Group 22"/>
            <p:cNvGrpSpPr/>
            <p:nvPr/>
          </p:nvGrpSpPr>
          <p:grpSpPr>
            <a:xfrm>
              <a:off x="23413" y="5636670"/>
              <a:ext cx="923817" cy="1173467"/>
              <a:chOff x="23413" y="5455230"/>
              <a:chExt cx="923817" cy="1173467"/>
            </a:xfrm>
          </p:grpSpPr>
          <p:sp>
            <p:nvSpPr>
              <p:cNvPr id="109" name="Rectangle 108"/>
              <p:cNvSpPr/>
              <p:nvPr/>
            </p:nvSpPr>
            <p:spPr>
              <a:xfrm>
                <a:off x="23413" y="6167032"/>
                <a:ext cx="923817" cy="461665"/>
              </a:xfrm>
              <a:prstGeom prst="rect">
                <a:avLst/>
              </a:prstGeom>
            </p:spPr>
            <p:txBody>
              <a:bodyPr wrap="square">
                <a:spAutoFit/>
              </a:bodyPr>
              <a:lstStyle/>
              <a:p>
                <a:pPr algn="ctr"/>
                <a:r>
                  <a:rPr lang="en-US" sz="1200" dirty="0" smtClean="0">
                    <a:solidFill>
                      <a:srgbClr val="000000"/>
                    </a:solidFill>
                    <a:latin typeface="Century Gothic"/>
                    <a:cs typeface="Century Gothic"/>
                  </a:rPr>
                  <a:t>Freshman</a:t>
                </a:r>
              </a:p>
              <a:p>
                <a:pPr algn="ctr"/>
                <a:r>
                  <a:rPr lang="en-US" sz="1200" dirty="0" smtClean="0">
                    <a:solidFill>
                      <a:srgbClr val="000000"/>
                    </a:solidFill>
                    <a:latin typeface="Century Gothic"/>
                    <a:cs typeface="Century Gothic"/>
                  </a:rPr>
                  <a:t>Seminar</a:t>
                </a:r>
                <a:endParaRPr lang="en-US" sz="1200" dirty="0">
                  <a:solidFill>
                    <a:srgbClr val="000000"/>
                  </a:solidFill>
                  <a:latin typeface="Century Gothic"/>
                  <a:cs typeface="Century Gothic"/>
                </a:endParaRPr>
              </a:p>
            </p:txBody>
          </p:sp>
          <p:sp>
            <p:nvSpPr>
              <p:cNvPr id="68" name="Diamond 67"/>
              <p:cNvSpPr/>
              <p:nvPr/>
            </p:nvSpPr>
            <p:spPr>
              <a:xfrm>
                <a:off x="105136" y="5455230"/>
                <a:ext cx="716248" cy="702205"/>
              </a:xfrm>
              <a:prstGeom prst="diamond">
                <a:avLst/>
              </a:prstGeom>
              <a:solidFill>
                <a:srgbClr val="00B050"/>
              </a:solidFill>
              <a:ln w="3175"/>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 name="Group 25"/>
          <p:cNvGrpSpPr/>
          <p:nvPr/>
        </p:nvGrpSpPr>
        <p:grpSpPr>
          <a:xfrm>
            <a:off x="-148556" y="4190743"/>
            <a:ext cx="9117776" cy="1074613"/>
            <a:chOff x="-148556" y="3884563"/>
            <a:chExt cx="9117776" cy="1074613"/>
          </a:xfrm>
        </p:grpSpPr>
        <p:sp>
          <p:nvSpPr>
            <p:cNvPr id="64" name="TextBox 63"/>
            <p:cNvSpPr txBox="1"/>
            <p:nvPr/>
          </p:nvSpPr>
          <p:spPr>
            <a:xfrm>
              <a:off x="7619802" y="3893423"/>
              <a:ext cx="1349418" cy="461665"/>
            </a:xfrm>
            <a:prstGeom prst="rect">
              <a:avLst/>
            </a:prstGeom>
            <a:noFill/>
          </p:spPr>
          <p:txBody>
            <a:bodyPr wrap="square" rtlCol="0">
              <a:spAutoFit/>
            </a:bodyPr>
            <a:lstStyle/>
            <a:p>
              <a:pPr algn="ctr"/>
              <a:r>
                <a:rPr lang="en-US" sz="2400" dirty="0" smtClean="0">
                  <a:latin typeface="Century Gothic"/>
                  <a:cs typeface="Century Gothic"/>
                </a:rPr>
                <a:t>2</a:t>
              </a:r>
              <a:r>
                <a:rPr lang="en-US" sz="2400" baseline="30000" dirty="0" smtClean="0">
                  <a:latin typeface="Century Gothic"/>
                  <a:cs typeface="Century Gothic"/>
                </a:rPr>
                <a:t>nd</a:t>
              </a:r>
              <a:r>
                <a:rPr lang="en-US" sz="2400" dirty="0" smtClean="0">
                  <a:latin typeface="Century Gothic"/>
                  <a:cs typeface="Century Gothic"/>
                </a:rPr>
                <a:t> Year</a:t>
              </a:r>
              <a:endParaRPr lang="en-US" sz="2400" dirty="0">
                <a:latin typeface="Century Gothic"/>
                <a:cs typeface="Century Gothic"/>
              </a:endParaRPr>
            </a:p>
          </p:txBody>
        </p:sp>
        <p:grpSp>
          <p:nvGrpSpPr>
            <p:cNvPr id="7" name="Group 6"/>
            <p:cNvGrpSpPr/>
            <p:nvPr/>
          </p:nvGrpSpPr>
          <p:grpSpPr>
            <a:xfrm>
              <a:off x="-148556" y="3893422"/>
              <a:ext cx="1304058" cy="1065754"/>
              <a:chOff x="-148556" y="3893422"/>
              <a:chExt cx="1304058" cy="1065754"/>
            </a:xfrm>
          </p:grpSpPr>
          <p:sp>
            <p:nvSpPr>
              <p:cNvPr id="34" name="Teardrop 33"/>
              <p:cNvSpPr/>
              <p:nvPr/>
            </p:nvSpPr>
            <p:spPr>
              <a:xfrm>
                <a:off x="149414" y="3893422"/>
                <a:ext cx="718436" cy="609582"/>
              </a:xfrm>
              <a:prstGeom prst="teardrop">
                <a:avLst/>
              </a:prstGeom>
              <a:solidFill>
                <a:srgbClr val="FF9D3B"/>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 name="TextBox 112"/>
              <p:cNvSpPr txBox="1"/>
              <p:nvPr/>
            </p:nvSpPr>
            <p:spPr>
              <a:xfrm>
                <a:off x="-148556" y="4497511"/>
                <a:ext cx="1304058" cy="461665"/>
              </a:xfrm>
              <a:prstGeom prst="rect">
                <a:avLst/>
              </a:prstGeom>
              <a:noFill/>
            </p:spPr>
            <p:txBody>
              <a:bodyPr wrap="square" rtlCol="0">
                <a:spAutoFit/>
              </a:bodyPr>
              <a:lstStyle/>
              <a:p>
                <a:pPr algn="ctr"/>
                <a:r>
                  <a:rPr lang="en-US" sz="1200" dirty="0" smtClean="0">
                    <a:latin typeface="Century Gothic"/>
                    <a:cs typeface="Century Gothic"/>
                  </a:rPr>
                  <a:t>Explore</a:t>
                </a:r>
              </a:p>
              <a:p>
                <a:pPr algn="ctr"/>
                <a:r>
                  <a:rPr lang="en-US" sz="1200" dirty="0" smtClean="0">
                    <a:latin typeface="Century Gothic"/>
                    <a:cs typeface="Century Gothic"/>
                  </a:rPr>
                  <a:t>Course</a:t>
                </a:r>
                <a:endParaRPr lang="en-US" sz="1200" dirty="0">
                  <a:latin typeface="Century Gothic"/>
                  <a:cs typeface="Century Gothic"/>
                </a:endParaRPr>
              </a:p>
            </p:txBody>
          </p:sp>
        </p:grpSp>
        <p:grpSp>
          <p:nvGrpSpPr>
            <p:cNvPr id="6" name="Group 5"/>
            <p:cNvGrpSpPr/>
            <p:nvPr/>
          </p:nvGrpSpPr>
          <p:grpSpPr>
            <a:xfrm>
              <a:off x="2189799" y="3884563"/>
              <a:ext cx="1304058" cy="1071886"/>
              <a:chOff x="751647" y="3893422"/>
              <a:chExt cx="1304058" cy="1071886"/>
            </a:xfrm>
          </p:grpSpPr>
          <p:sp>
            <p:nvSpPr>
              <p:cNvPr id="81" name="Teardrop 80"/>
              <p:cNvSpPr/>
              <p:nvPr/>
            </p:nvSpPr>
            <p:spPr>
              <a:xfrm>
                <a:off x="1004942" y="3893422"/>
                <a:ext cx="718436" cy="609582"/>
              </a:xfrm>
              <a:prstGeom prst="teardrop">
                <a:avLst/>
              </a:prstGeom>
              <a:solidFill>
                <a:srgbClr val="FF9D3B"/>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 name="TextBox 115"/>
              <p:cNvSpPr txBox="1"/>
              <p:nvPr/>
            </p:nvSpPr>
            <p:spPr>
              <a:xfrm>
                <a:off x="751647" y="4503643"/>
                <a:ext cx="1304058" cy="461665"/>
              </a:xfrm>
              <a:prstGeom prst="rect">
                <a:avLst/>
              </a:prstGeom>
              <a:noFill/>
            </p:spPr>
            <p:txBody>
              <a:bodyPr wrap="square" rtlCol="0">
                <a:spAutoFit/>
              </a:bodyPr>
              <a:lstStyle/>
              <a:p>
                <a:pPr algn="ctr"/>
                <a:r>
                  <a:rPr lang="en-US" sz="1200" dirty="0" smtClean="0">
                    <a:latin typeface="Century Gothic"/>
                    <a:cs typeface="Century Gothic"/>
                  </a:rPr>
                  <a:t>Explore</a:t>
                </a:r>
              </a:p>
              <a:p>
                <a:pPr algn="ctr"/>
                <a:r>
                  <a:rPr lang="en-US" sz="1200" dirty="0" smtClean="0">
                    <a:latin typeface="Century Gothic"/>
                    <a:cs typeface="Century Gothic"/>
                  </a:rPr>
                  <a:t>Course</a:t>
                </a:r>
                <a:endParaRPr lang="en-US" sz="1200" dirty="0">
                  <a:latin typeface="Century Gothic"/>
                  <a:cs typeface="Century Gothic"/>
                </a:endParaRPr>
              </a:p>
            </p:txBody>
          </p:sp>
        </p:grpSp>
        <p:grpSp>
          <p:nvGrpSpPr>
            <p:cNvPr id="5" name="Group 4"/>
            <p:cNvGrpSpPr/>
            <p:nvPr/>
          </p:nvGrpSpPr>
          <p:grpSpPr>
            <a:xfrm>
              <a:off x="5156099" y="3890695"/>
              <a:ext cx="1304058" cy="1065754"/>
              <a:chOff x="1606796" y="3893422"/>
              <a:chExt cx="1304058" cy="1065754"/>
            </a:xfrm>
          </p:grpSpPr>
          <p:sp>
            <p:nvSpPr>
              <p:cNvPr id="82" name="Teardrop 81"/>
              <p:cNvSpPr/>
              <p:nvPr/>
            </p:nvSpPr>
            <p:spPr>
              <a:xfrm>
                <a:off x="1870773" y="3893422"/>
                <a:ext cx="718436" cy="609582"/>
              </a:xfrm>
              <a:prstGeom prst="teardrop">
                <a:avLst/>
              </a:prstGeom>
              <a:solidFill>
                <a:srgbClr val="FF9D3B"/>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 name="TextBox 116"/>
              <p:cNvSpPr txBox="1"/>
              <p:nvPr/>
            </p:nvSpPr>
            <p:spPr>
              <a:xfrm>
                <a:off x="1606796" y="4497511"/>
                <a:ext cx="1304058" cy="461665"/>
              </a:xfrm>
              <a:prstGeom prst="rect">
                <a:avLst/>
              </a:prstGeom>
              <a:noFill/>
            </p:spPr>
            <p:txBody>
              <a:bodyPr wrap="square" rtlCol="0">
                <a:spAutoFit/>
              </a:bodyPr>
              <a:lstStyle/>
              <a:p>
                <a:pPr algn="ctr"/>
                <a:r>
                  <a:rPr lang="en-US" sz="1200" dirty="0" smtClean="0">
                    <a:latin typeface="Century Gothic"/>
                    <a:cs typeface="Century Gothic"/>
                  </a:rPr>
                  <a:t>Explore</a:t>
                </a:r>
              </a:p>
              <a:p>
                <a:pPr algn="ctr"/>
                <a:r>
                  <a:rPr lang="en-US" sz="1200" dirty="0" smtClean="0">
                    <a:latin typeface="Century Gothic"/>
                    <a:cs typeface="Century Gothic"/>
                  </a:rPr>
                  <a:t>Course</a:t>
                </a:r>
                <a:endParaRPr lang="en-US" sz="1200" dirty="0">
                  <a:latin typeface="Century Gothic"/>
                  <a:cs typeface="Century Gothic"/>
                </a:endParaRPr>
              </a:p>
            </p:txBody>
          </p:sp>
        </p:grpSp>
        <p:sp>
          <p:nvSpPr>
            <p:cNvPr id="69" name="Rectangle 68"/>
            <p:cNvSpPr/>
            <p:nvPr/>
          </p:nvSpPr>
          <p:spPr>
            <a:xfrm>
              <a:off x="3351884" y="3893423"/>
              <a:ext cx="562822" cy="586612"/>
            </a:xfrm>
            <a:prstGeom prst="rect">
              <a:avLst/>
            </a:prstGeom>
            <a:noFill/>
            <a:ln w="38100" cmpd="sng">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Rectangle 73"/>
            <p:cNvSpPr/>
            <p:nvPr/>
          </p:nvSpPr>
          <p:spPr>
            <a:xfrm>
              <a:off x="4034803" y="3893423"/>
              <a:ext cx="562822" cy="586612"/>
            </a:xfrm>
            <a:prstGeom prst="rect">
              <a:avLst/>
            </a:prstGeom>
            <a:noFill/>
            <a:ln w="38100" cmpd="sng">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57150" cmpd="sng">
                  <a:solidFill>
                    <a:schemeClr val="tx1"/>
                  </a:solidFill>
                </a:ln>
              </a:endParaRPr>
            </a:p>
          </p:txBody>
        </p:sp>
        <p:sp>
          <p:nvSpPr>
            <p:cNvPr id="75" name="Rectangle 74"/>
            <p:cNvSpPr/>
            <p:nvPr/>
          </p:nvSpPr>
          <p:spPr>
            <a:xfrm>
              <a:off x="1744976" y="3907533"/>
              <a:ext cx="562822" cy="586612"/>
            </a:xfrm>
            <a:prstGeom prst="rect">
              <a:avLst/>
            </a:prstGeom>
            <a:noFill/>
            <a:ln w="38100" cmpd="sng">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57150" cmpd="sng">
                  <a:solidFill>
                    <a:schemeClr val="tx1"/>
                  </a:solidFill>
                </a:ln>
              </a:endParaRPr>
            </a:p>
          </p:txBody>
        </p:sp>
        <p:sp>
          <p:nvSpPr>
            <p:cNvPr id="84" name="Rectangle 83"/>
            <p:cNvSpPr/>
            <p:nvPr/>
          </p:nvSpPr>
          <p:spPr>
            <a:xfrm>
              <a:off x="6298981" y="3893422"/>
              <a:ext cx="562822" cy="586612"/>
            </a:xfrm>
            <a:prstGeom prst="rect">
              <a:avLst/>
            </a:prstGeom>
            <a:noFill/>
            <a:ln w="38100" cmpd="sng">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57150" cmpd="sng">
                  <a:solidFill>
                    <a:schemeClr val="tx1"/>
                  </a:solidFill>
                </a:ln>
              </a:endParaRPr>
            </a:p>
          </p:txBody>
        </p:sp>
        <p:sp>
          <p:nvSpPr>
            <p:cNvPr id="85" name="Rectangle 84"/>
            <p:cNvSpPr/>
            <p:nvPr/>
          </p:nvSpPr>
          <p:spPr>
            <a:xfrm>
              <a:off x="6994021" y="3893422"/>
              <a:ext cx="562822" cy="586612"/>
            </a:xfrm>
            <a:prstGeom prst="rect">
              <a:avLst/>
            </a:prstGeom>
            <a:noFill/>
            <a:ln w="38100" cmpd="sng">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57150" cmpd="sng">
                  <a:solidFill>
                    <a:schemeClr val="tx1"/>
                  </a:solidFill>
                </a:ln>
              </a:endParaRPr>
            </a:p>
          </p:txBody>
        </p:sp>
        <p:sp>
          <p:nvSpPr>
            <p:cNvPr id="114" name="Rectangle 113"/>
            <p:cNvSpPr/>
            <p:nvPr/>
          </p:nvSpPr>
          <p:spPr>
            <a:xfrm>
              <a:off x="4725465" y="3893423"/>
              <a:ext cx="562822" cy="586612"/>
            </a:xfrm>
            <a:prstGeom prst="rect">
              <a:avLst/>
            </a:prstGeom>
            <a:noFill/>
            <a:ln w="38100" cmpd="sng">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57150" cmpd="sng">
                  <a:solidFill>
                    <a:schemeClr val="tx1"/>
                  </a:solidFill>
                </a:ln>
              </a:endParaRPr>
            </a:p>
          </p:txBody>
        </p:sp>
        <p:sp>
          <p:nvSpPr>
            <p:cNvPr id="115" name="Rectangle 114"/>
            <p:cNvSpPr/>
            <p:nvPr/>
          </p:nvSpPr>
          <p:spPr>
            <a:xfrm>
              <a:off x="1015430" y="3899389"/>
              <a:ext cx="562822" cy="586612"/>
            </a:xfrm>
            <a:prstGeom prst="rect">
              <a:avLst/>
            </a:prstGeom>
            <a:noFill/>
            <a:ln w="38100" cmpd="sng">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63" name="TextBox 62"/>
          <p:cNvSpPr txBox="1"/>
          <p:nvPr/>
        </p:nvSpPr>
        <p:spPr>
          <a:xfrm>
            <a:off x="7619802" y="2779660"/>
            <a:ext cx="1327172" cy="461665"/>
          </a:xfrm>
          <a:prstGeom prst="rect">
            <a:avLst/>
          </a:prstGeom>
          <a:noFill/>
        </p:spPr>
        <p:txBody>
          <a:bodyPr wrap="square" rtlCol="0">
            <a:spAutoFit/>
          </a:bodyPr>
          <a:lstStyle/>
          <a:p>
            <a:pPr algn="ctr"/>
            <a:r>
              <a:rPr lang="en-US" sz="2400" dirty="0" smtClean="0">
                <a:latin typeface="Century Gothic"/>
                <a:cs typeface="Century Gothic"/>
              </a:rPr>
              <a:t>3</a:t>
            </a:r>
            <a:r>
              <a:rPr lang="en-US" sz="2400" baseline="30000" dirty="0" smtClean="0">
                <a:latin typeface="Century Gothic"/>
                <a:cs typeface="Century Gothic"/>
              </a:rPr>
              <a:t>rd</a:t>
            </a:r>
            <a:r>
              <a:rPr lang="en-US" sz="2400" dirty="0" smtClean="0">
                <a:latin typeface="Century Gothic"/>
                <a:cs typeface="Century Gothic"/>
              </a:rPr>
              <a:t> Year</a:t>
            </a:r>
            <a:endParaRPr lang="en-US" sz="2400" dirty="0">
              <a:latin typeface="Century Gothic"/>
              <a:cs typeface="Century Gothic"/>
            </a:endParaRPr>
          </a:p>
        </p:txBody>
      </p:sp>
      <p:grpSp>
        <p:nvGrpSpPr>
          <p:cNvPr id="19" name="Group 18"/>
          <p:cNvGrpSpPr/>
          <p:nvPr/>
        </p:nvGrpSpPr>
        <p:grpSpPr>
          <a:xfrm>
            <a:off x="4433081" y="2710131"/>
            <a:ext cx="1350134" cy="938506"/>
            <a:chOff x="-119136" y="2173564"/>
            <a:chExt cx="1446036" cy="1005169"/>
          </a:xfrm>
        </p:grpSpPr>
        <p:pic>
          <p:nvPicPr>
            <p:cNvPr id="73" name="Picture 72"/>
            <p:cNvPicPr>
              <a:picLocks noChangeAspect="1"/>
            </p:cNvPicPr>
            <p:nvPr/>
          </p:nvPicPr>
          <p:blipFill>
            <a:blip r:embed="rId2"/>
            <a:stretch>
              <a:fillRect/>
            </a:stretch>
          </p:blipFill>
          <p:spPr>
            <a:xfrm>
              <a:off x="191759" y="2173564"/>
              <a:ext cx="801529" cy="695444"/>
            </a:xfrm>
            <a:prstGeom prst="rect">
              <a:avLst/>
            </a:prstGeom>
          </p:spPr>
        </p:pic>
        <p:sp>
          <p:nvSpPr>
            <p:cNvPr id="118" name="TextBox 117"/>
            <p:cNvSpPr txBox="1"/>
            <p:nvPr/>
          </p:nvSpPr>
          <p:spPr>
            <a:xfrm>
              <a:off x="-119136" y="2901734"/>
              <a:ext cx="1446036" cy="276999"/>
            </a:xfrm>
            <a:prstGeom prst="rect">
              <a:avLst/>
            </a:prstGeom>
            <a:noFill/>
          </p:spPr>
          <p:txBody>
            <a:bodyPr wrap="square" rtlCol="0">
              <a:spAutoFit/>
            </a:bodyPr>
            <a:lstStyle/>
            <a:p>
              <a:pPr algn="ctr"/>
              <a:r>
                <a:rPr lang="en-US" sz="1200" dirty="0" smtClean="0">
                  <a:latin typeface="Century Gothic"/>
                  <a:cs typeface="Century Gothic"/>
                </a:rPr>
                <a:t>Core</a:t>
              </a:r>
            </a:p>
          </p:txBody>
        </p:sp>
      </p:grpSp>
      <p:sp>
        <p:nvSpPr>
          <p:cNvPr id="119" name="Rectangle 118"/>
          <p:cNvSpPr/>
          <p:nvPr/>
        </p:nvSpPr>
        <p:spPr>
          <a:xfrm>
            <a:off x="5626086" y="2713484"/>
            <a:ext cx="562822" cy="586612"/>
          </a:xfrm>
          <a:prstGeom prst="rect">
            <a:avLst/>
          </a:prstGeom>
          <a:noFill/>
          <a:ln w="38100" cmpd="sng">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 name="Rectangle 119"/>
          <p:cNvSpPr/>
          <p:nvPr/>
        </p:nvSpPr>
        <p:spPr>
          <a:xfrm>
            <a:off x="6331685" y="2713484"/>
            <a:ext cx="562822" cy="586612"/>
          </a:xfrm>
          <a:prstGeom prst="rect">
            <a:avLst/>
          </a:prstGeom>
          <a:noFill/>
          <a:ln w="38100" cmpd="sng">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57150" cmpd="sng">
                <a:solidFill>
                  <a:schemeClr val="tx1"/>
                </a:solidFill>
              </a:ln>
            </a:endParaRPr>
          </a:p>
        </p:txBody>
      </p:sp>
      <p:sp>
        <p:nvSpPr>
          <p:cNvPr id="121" name="Rectangle 120"/>
          <p:cNvSpPr/>
          <p:nvPr/>
        </p:nvSpPr>
        <p:spPr>
          <a:xfrm>
            <a:off x="7033687" y="2713484"/>
            <a:ext cx="562822" cy="586612"/>
          </a:xfrm>
          <a:prstGeom prst="rect">
            <a:avLst/>
          </a:prstGeom>
          <a:noFill/>
          <a:ln w="38100" cmpd="sng">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57150" cmpd="sng">
                <a:solidFill>
                  <a:schemeClr val="tx1"/>
                </a:solidFill>
              </a:ln>
            </a:endParaRPr>
          </a:p>
        </p:txBody>
      </p:sp>
      <p:sp>
        <p:nvSpPr>
          <p:cNvPr id="10" name="TextBox 9"/>
          <p:cNvSpPr txBox="1"/>
          <p:nvPr/>
        </p:nvSpPr>
        <p:spPr>
          <a:xfrm>
            <a:off x="2240040" y="3347939"/>
            <a:ext cx="1005831" cy="276999"/>
          </a:xfrm>
          <a:prstGeom prst="rect">
            <a:avLst/>
          </a:prstGeom>
          <a:noFill/>
        </p:spPr>
        <p:txBody>
          <a:bodyPr wrap="square" rtlCol="0">
            <a:spAutoFit/>
          </a:bodyPr>
          <a:lstStyle/>
          <a:p>
            <a:pPr algn="ctr"/>
            <a:r>
              <a:rPr lang="en-US" sz="1200" dirty="0" smtClean="0">
                <a:latin typeface="Century Gothic"/>
                <a:cs typeface="Century Gothic"/>
              </a:rPr>
              <a:t>WIC</a:t>
            </a:r>
            <a:endParaRPr lang="en-US" sz="1200" dirty="0">
              <a:latin typeface="Century Gothic"/>
              <a:cs typeface="Century Gothic"/>
            </a:endParaRPr>
          </a:p>
        </p:txBody>
      </p:sp>
      <p:sp>
        <p:nvSpPr>
          <p:cNvPr id="122" name="Rectangle 121"/>
          <p:cNvSpPr/>
          <p:nvPr/>
        </p:nvSpPr>
        <p:spPr>
          <a:xfrm>
            <a:off x="2451867" y="2712169"/>
            <a:ext cx="562822" cy="586612"/>
          </a:xfrm>
          <a:prstGeom prst="rect">
            <a:avLst/>
          </a:prstGeom>
          <a:noFill/>
          <a:ln w="38100" cmpd="sng">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 name="Rectangle 122"/>
          <p:cNvSpPr/>
          <p:nvPr/>
        </p:nvSpPr>
        <p:spPr>
          <a:xfrm>
            <a:off x="997896" y="2710130"/>
            <a:ext cx="562822" cy="586612"/>
          </a:xfrm>
          <a:prstGeom prst="rect">
            <a:avLst/>
          </a:prstGeom>
          <a:noFill/>
          <a:ln w="38100" cmpd="sng">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57150" cmpd="sng">
                <a:solidFill>
                  <a:schemeClr val="tx1"/>
                </a:solidFill>
              </a:ln>
            </a:endParaRPr>
          </a:p>
        </p:txBody>
      </p:sp>
      <p:sp>
        <p:nvSpPr>
          <p:cNvPr id="124" name="Rectangle 123"/>
          <p:cNvSpPr/>
          <p:nvPr/>
        </p:nvSpPr>
        <p:spPr>
          <a:xfrm>
            <a:off x="1711238" y="2710130"/>
            <a:ext cx="562822" cy="586612"/>
          </a:xfrm>
          <a:prstGeom prst="rect">
            <a:avLst/>
          </a:prstGeom>
          <a:noFill/>
          <a:ln w="38100" cmpd="sng">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57150" cmpd="sng">
                <a:solidFill>
                  <a:schemeClr val="tx1"/>
                </a:solidFill>
              </a:ln>
            </a:endParaRPr>
          </a:p>
        </p:txBody>
      </p:sp>
      <p:sp>
        <p:nvSpPr>
          <p:cNvPr id="125" name="Rectangle 124"/>
          <p:cNvSpPr/>
          <p:nvPr/>
        </p:nvSpPr>
        <p:spPr>
          <a:xfrm>
            <a:off x="279578" y="2710130"/>
            <a:ext cx="562822" cy="586612"/>
          </a:xfrm>
          <a:prstGeom prst="rect">
            <a:avLst/>
          </a:prstGeom>
          <a:noFill/>
          <a:ln w="38100" cmpd="sng">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 name="Rectangle 125"/>
          <p:cNvSpPr/>
          <p:nvPr/>
        </p:nvSpPr>
        <p:spPr>
          <a:xfrm>
            <a:off x="3279687" y="2712169"/>
            <a:ext cx="562822" cy="586612"/>
          </a:xfrm>
          <a:prstGeom prst="rect">
            <a:avLst/>
          </a:prstGeom>
          <a:noFill/>
          <a:ln w="38100" cmpd="sng">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57150" cmpd="sng">
                <a:solidFill>
                  <a:schemeClr val="tx1"/>
                </a:solidFill>
              </a:ln>
            </a:endParaRPr>
          </a:p>
        </p:txBody>
      </p:sp>
      <p:sp>
        <p:nvSpPr>
          <p:cNvPr id="127" name="Rectangle 126"/>
          <p:cNvSpPr/>
          <p:nvPr/>
        </p:nvSpPr>
        <p:spPr>
          <a:xfrm>
            <a:off x="4004369" y="2712169"/>
            <a:ext cx="562822" cy="586612"/>
          </a:xfrm>
          <a:prstGeom prst="rect">
            <a:avLst/>
          </a:prstGeom>
          <a:noFill/>
          <a:ln w="38100" cmpd="sng">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57150" cmpd="sng">
                <a:solidFill>
                  <a:schemeClr val="tx1"/>
                </a:solidFill>
              </a:ln>
            </a:endParaRPr>
          </a:p>
        </p:txBody>
      </p:sp>
      <p:sp>
        <p:nvSpPr>
          <p:cNvPr id="2" name="TextBox 1"/>
          <p:cNvSpPr txBox="1"/>
          <p:nvPr/>
        </p:nvSpPr>
        <p:spPr>
          <a:xfrm>
            <a:off x="7597556" y="1323733"/>
            <a:ext cx="1349417" cy="461665"/>
          </a:xfrm>
          <a:prstGeom prst="rect">
            <a:avLst/>
          </a:prstGeom>
          <a:noFill/>
        </p:spPr>
        <p:txBody>
          <a:bodyPr wrap="square" rtlCol="0">
            <a:spAutoFit/>
          </a:bodyPr>
          <a:lstStyle/>
          <a:p>
            <a:pPr algn="ctr"/>
            <a:r>
              <a:rPr lang="en-US" sz="2400" dirty="0" smtClean="0">
                <a:latin typeface="Century Gothic"/>
                <a:cs typeface="Century Gothic"/>
              </a:rPr>
              <a:t>4</a:t>
            </a:r>
            <a:r>
              <a:rPr lang="en-US" sz="2400" baseline="30000" dirty="0" smtClean="0">
                <a:latin typeface="Century Gothic"/>
                <a:cs typeface="Century Gothic"/>
              </a:rPr>
              <a:t>th</a:t>
            </a:r>
            <a:r>
              <a:rPr lang="en-US" sz="2400" dirty="0" smtClean="0">
                <a:latin typeface="Century Gothic"/>
                <a:cs typeface="Century Gothic"/>
              </a:rPr>
              <a:t> Year</a:t>
            </a:r>
            <a:endParaRPr lang="en-US" sz="2400" dirty="0">
              <a:latin typeface="Century Gothic"/>
              <a:cs typeface="Century Gothic"/>
            </a:endParaRPr>
          </a:p>
        </p:txBody>
      </p:sp>
      <p:sp>
        <p:nvSpPr>
          <p:cNvPr id="128" name="Rectangle 127"/>
          <p:cNvSpPr/>
          <p:nvPr/>
        </p:nvSpPr>
        <p:spPr>
          <a:xfrm>
            <a:off x="5541052" y="1218830"/>
            <a:ext cx="562822" cy="586612"/>
          </a:xfrm>
          <a:prstGeom prst="rect">
            <a:avLst/>
          </a:prstGeom>
          <a:noFill/>
          <a:ln w="38100" cmpd="sng">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 name="Rectangle 128"/>
          <p:cNvSpPr/>
          <p:nvPr/>
        </p:nvSpPr>
        <p:spPr>
          <a:xfrm>
            <a:off x="6303351" y="1218830"/>
            <a:ext cx="562822" cy="586612"/>
          </a:xfrm>
          <a:prstGeom prst="rect">
            <a:avLst/>
          </a:prstGeom>
          <a:noFill/>
          <a:ln w="38100" cmpd="sng">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57150" cmpd="sng">
                <a:solidFill>
                  <a:schemeClr val="tx1"/>
                </a:solidFill>
              </a:ln>
            </a:endParaRPr>
          </a:p>
        </p:txBody>
      </p:sp>
      <p:sp>
        <p:nvSpPr>
          <p:cNvPr id="130" name="Rectangle 129"/>
          <p:cNvSpPr/>
          <p:nvPr/>
        </p:nvSpPr>
        <p:spPr>
          <a:xfrm>
            <a:off x="7039373" y="1218830"/>
            <a:ext cx="562822" cy="586612"/>
          </a:xfrm>
          <a:prstGeom prst="rect">
            <a:avLst/>
          </a:prstGeom>
          <a:noFill/>
          <a:ln w="38100" cmpd="sng">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57150" cmpd="sng">
                <a:solidFill>
                  <a:schemeClr val="tx1"/>
                </a:solidFill>
              </a:ln>
            </a:endParaRPr>
          </a:p>
        </p:txBody>
      </p:sp>
      <p:sp>
        <p:nvSpPr>
          <p:cNvPr id="131" name="Rectangle 130"/>
          <p:cNvSpPr/>
          <p:nvPr/>
        </p:nvSpPr>
        <p:spPr>
          <a:xfrm>
            <a:off x="3243263" y="1218830"/>
            <a:ext cx="562822" cy="586612"/>
          </a:xfrm>
          <a:prstGeom prst="rect">
            <a:avLst/>
          </a:prstGeom>
          <a:noFill/>
          <a:ln w="38100" cmpd="sng">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 name="Rectangle 131"/>
          <p:cNvSpPr/>
          <p:nvPr/>
        </p:nvSpPr>
        <p:spPr>
          <a:xfrm>
            <a:off x="4005562" y="1218830"/>
            <a:ext cx="562822" cy="586612"/>
          </a:xfrm>
          <a:prstGeom prst="rect">
            <a:avLst/>
          </a:prstGeom>
          <a:noFill/>
          <a:ln w="38100" cmpd="sng">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57150" cmpd="sng">
                <a:solidFill>
                  <a:schemeClr val="tx1"/>
                </a:solidFill>
              </a:ln>
            </a:endParaRPr>
          </a:p>
        </p:txBody>
      </p:sp>
      <p:sp>
        <p:nvSpPr>
          <p:cNvPr id="133" name="Rectangle 132"/>
          <p:cNvSpPr/>
          <p:nvPr/>
        </p:nvSpPr>
        <p:spPr>
          <a:xfrm>
            <a:off x="4786944" y="1218830"/>
            <a:ext cx="562822" cy="586612"/>
          </a:xfrm>
          <a:prstGeom prst="rect">
            <a:avLst/>
          </a:prstGeom>
          <a:noFill/>
          <a:ln w="38100" cmpd="sng">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57150" cmpd="sng">
                <a:solidFill>
                  <a:schemeClr val="tx1"/>
                </a:solidFill>
              </a:ln>
            </a:endParaRPr>
          </a:p>
        </p:txBody>
      </p:sp>
      <p:sp>
        <p:nvSpPr>
          <p:cNvPr id="134" name="Rectangle 133"/>
          <p:cNvSpPr/>
          <p:nvPr/>
        </p:nvSpPr>
        <p:spPr>
          <a:xfrm>
            <a:off x="1019260" y="1216193"/>
            <a:ext cx="562822" cy="586612"/>
          </a:xfrm>
          <a:prstGeom prst="rect">
            <a:avLst/>
          </a:prstGeom>
          <a:noFill/>
          <a:ln w="38100" cmpd="sng">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 name="Rectangle 134"/>
          <p:cNvSpPr/>
          <p:nvPr/>
        </p:nvSpPr>
        <p:spPr>
          <a:xfrm>
            <a:off x="1747539" y="1216193"/>
            <a:ext cx="562822" cy="586612"/>
          </a:xfrm>
          <a:prstGeom prst="rect">
            <a:avLst/>
          </a:prstGeom>
          <a:noFill/>
          <a:ln w="38100" cmpd="sng">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57150" cmpd="sng">
                <a:solidFill>
                  <a:schemeClr val="tx1"/>
                </a:solidFill>
              </a:ln>
            </a:endParaRPr>
          </a:p>
        </p:txBody>
      </p:sp>
      <p:sp>
        <p:nvSpPr>
          <p:cNvPr id="136" name="Rectangle 135"/>
          <p:cNvSpPr/>
          <p:nvPr/>
        </p:nvSpPr>
        <p:spPr>
          <a:xfrm>
            <a:off x="2483561" y="1216193"/>
            <a:ext cx="562822" cy="586612"/>
          </a:xfrm>
          <a:prstGeom prst="rect">
            <a:avLst/>
          </a:prstGeom>
          <a:noFill/>
          <a:ln w="38100" cmpd="sng">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57150" cmpd="sng">
                <a:solidFill>
                  <a:schemeClr val="tx1"/>
                </a:solidFill>
              </a:ln>
            </a:endParaRPr>
          </a:p>
        </p:txBody>
      </p:sp>
      <p:sp>
        <p:nvSpPr>
          <p:cNvPr id="137" name="Rectangle 136"/>
          <p:cNvSpPr/>
          <p:nvPr/>
        </p:nvSpPr>
        <p:spPr>
          <a:xfrm>
            <a:off x="289350" y="1220893"/>
            <a:ext cx="562822" cy="586612"/>
          </a:xfrm>
          <a:prstGeom prst="rect">
            <a:avLst/>
          </a:prstGeom>
          <a:noFill/>
          <a:ln w="38100" cmpd="sng">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0" name="Group 19"/>
          <p:cNvGrpSpPr/>
          <p:nvPr/>
        </p:nvGrpSpPr>
        <p:grpSpPr>
          <a:xfrm>
            <a:off x="5002412" y="1180827"/>
            <a:ext cx="1629822" cy="925934"/>
            <a:chOff x="-395492" y="620079"/>
            <a:chExt cx="1987147" cy="1128936"/>
          </a:xfrm>
        </p:grpSpPr>
        <p:sp>
          <p:nvSpPr>
            <p:cNvPr id="4" name="Isosceles Triangle 3"/>
            <p:cNvSpPr/>
            <p:nvPr/>
          </p:nvSpPr>
          <p:spPr>
            <a:xfrm>
              <a:off x="191759" y="620079"/>
              <a:ext cx="839688" cy="689536"/>
            </a:xfrm>
            <a:prstGeom prst="triangle">
              <a:avLst/>
            </a:prstGeom>
            <a:solidFill>
              <a:srgbClr val="EBAFFD"/>
            </a:solid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395492" y="1411287"/>
              <a:ext cx="1987147" cy="337728"/>
            </a:xfrm>
            <a:prstGeom prst="rect">
              <a:avLst/>
            </a:prstGeom>
            <a:noFill/>
          </p:spPr>
          <p:txBody>
            <a:bodyPr wrap="square" rtlCol="0">
              <a:spAutoFit/>
            </a:bodyPr>
            <a:lstStyle/>
            <a:p>
              <a:pPr algn="ctr"/>
              <a:r>
                <a:rPr lang="en-US" sz="1200" dirty="0" smtClean="0">
                  <a:latin typeface="Century Gothic"/>
                  <a:cs typeface="Century Gothic"/>
                </a:rPr>
                <a:t>Capstone </a:t>
              </a:r>
            </a:p>
          </p:txBody>
        </p:sp>
      </p:grpSp>
      <p:sp>
        <p:nvSpPr>
          <p:cNvPr id="9" name="5-Point Star 8"/>
          <p:cNvSpPr/>
          <p:nvPr/>
        </p:nvSpPr>
        <p:spPr>
          <a:xfrm>
            <a:off x="2335940" y="2604481"/>
            <a:ext cx="830813" cy="724354"/>
          </a:xfrm>
          <a:prstGeom prst="star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5-Point Star 78"/>
          <p:cNvSpPr/>
          <p:nvPr/>
        </p:nvSpPr>
        <p:spPr>
          <a:xfrm>
            <a:off x="2400260" y="4050720"/>
            <a:ext cx="830813" cy="724354"/>
          </a:xfrm>
          <a:prstGeom prst="star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TextBox 76"/>
          <p:cNvSpPr txBox="1"/>
          <p:nvPr/>
        </p:nvSpPr>
        <p:spPr>
          <a:xfrm>
            <a:off x="578322" y="113402"/>
            <a:ext cx="7733632" cy="830997"/>
          </a:xfrm>
          <a:prstGeom prst="rect">
            <a:avLst/>
          </a:prstGeom>
          <a:noFill/>
        </p:spPr>
        <p:txBody>
          <a:bodyPr wrap="square" rtlCol="0">
            <a:spAutoFit/>
          </a:bodyPr>
          <a:lstStyle/>
          <a:p>
            <a:pPr algn="ctr"/>
            <a:r>
              <a:rPr lang="en-US" sz="2400" dirty="0">
                <a:cs typeface="Lucida Sans Unicode"/>
              </a:rPr>
              <a:t> </a:t>
            </a:r>
            <a:r>
              <a:rPr lang="en-US" sz="2400" dirty="0" smtClean="0">
                <a:cs typeface="Lucida Sans Unicode"/>
              </a:rPr>
              <a:t>The 24</a:t>
            </a:r>
            <a:r>
              <a:rPr lang="en-US" sz="2400" dirty="0">
                <a:cs typeface="Lucida Sans Unicode"/>
              </a:rPr>
              <a:t>+ cr</a:t>
            </a:r>
            <a:r>
              <a:rPr lang="en-US" sz="2400" dirty="0" smtClean="0">
                <a:cs typeface="Lucida Sans Unicode"/>
              </a:rPr>
              <a:t>. hr. GE curriculum embedded </a:t>
            </a:r>
            <a:r>
              <a:rPr lang="en-US" sz="2400" dirty="0">
                <a:cs typeface="Lucida Sans Unicode"/>
              </a:rPr>
              <a:t>within </a:t>
            </a:r>
          </a:p>
          <a:p>
            <a:pPr algn="ctr"/>
            <a:r>
              <a:rPr lang="en-US" sz="2400" dirty="0">
                <a:cs typeface="Lucida Sans Unicode"/>
              </a:rPr>
              <a:t>120 cr. hr. Bachelor’s </a:t>
            </a:r>
            <a:r>
              <a:rPr lang="en-US" sz="2400" dirty="0" smtClean="0">
                <a:cs typeface="Lucida Sans Unicode"/>
              </a:rPr>
              <a:t>Degree</a:t>
            </a:r>
            <a:endParaRPr lang="en-US" sz="2400" dirty="0">
              <a:cs typeface="Lucida Sans Unicode"/>
            </a:endParaRPr>
          </a:p>
        </p:txBody>
      </p:sp>
    </p:spTree>
    <p:extLst>
      <p:ext uri="{BB962C8B-B14F-4D97-AF65-F5344CB8AC3E}">
        <p14:creationId xmlns:p14="http://schemas.microsoft.com/office/powerpoint/2010/main" val="8583390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4" name="Group 23"/>
          <p:cNvGrpSpPr/>
          <p:nvPr/>
        </p:nvGrpSpPr>
        <p:grpSpPr>
          <a:xfrm>
            <a:off x="23413" y="5636670"/>
            <a:ext cx="8843749" cy="1461356"/>
            <a:chOff x="23413" y="5636670"/>
            <a:chExt cx="8843749" cy="1461356"/>
          </a:xfrm>
        </p:grpSpPr>
        <p:sp>
          <p:nvSpPr>
            <p:cNvPr id="65" name="TextBox 64"/>
            <p:cNvSpPr txBox="1"/>
            <p:nvPr/>
          </p:nvSpPr>
          <p:spPr>
            <a:xfrm>
              <a:off x="7619802" y="5784091"/>
              <a:ext cx="1247360" cy="461665"/>
            </a:xfrm>
            <a:prstGeom prst="rect">
              <a:avLst/>
            </a:prstGeom>
            <a:noFill/>
          </p:spPr>
          <p:txBody>
            <a:bodyPr wrap="square" rtlCol="0">
              <a:spAutoFit/>
            </a:bodyPr>
            <a:lstStyle/>
            <a:p>
              <a:pPr algn="ctr"/>
              <a:r>
                <a:rPr lang="en-US" sz="2400" dirty="0" smtClean="0">
                  <a:latin typeface="Century Gothic"/>
                  <a:cs typeface="Century Gothic"/>
                </a:rPr>
                <a:t>1</a:t>
              </a:r>
              <a:r>
                <a:rPr lang="en-US" sz="2400" baseline="30000" dirty="0" smtClean="0">
                  <a:latin typeface="Century Gothic"/>
                  <a:cs typeface="Century Gothic"/>
                </a:rPr>
                <a:t>st</a:t>
              </a:r>
              <a:r>
                <a:rPr lang="en-US" sz="2400" dirty="0" smtClean="0">
                  <a:latin typeface="Century Gothic"/>
                  <a:cs typeface="Century Gothic"/>
                </a:rPr>
                <a:t> Year</a:t>
              </a:r>
              <a:endParaRPr lang="en-US" sz="2400" dirty="0">
                <a:latin typeface="Century Gothic"/>
                <a:cs typeface="Century Gothic"/>
              </a:endParaRPr>
            </a:p>
          </p:txBody>
        </p:sp>
        <p:sp>
          <p:nvSpPr>
            <p:cNvPr id="58" name="Rectangle 57"/>
            <p:cNvSpPr/>
            <p:nvPr/>
          </p:nvSpPr>
          <p:spPr>
            <a:xfrm>
              <a:off x="1770825" y="5716051"/>
              <a:ext cx="562822" cy="586612"/>
            </a:xfrm>
            <a:prstGeom prst="rect">
              <a:avLst/>
            </a:prstGeom>
            <a:noFill/>
            <a:ln w="38100" cmpd="sng">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Rectangle 75"/>
            <p:cNvSpPr/>
            <p:nvPr/>
          </p:nvSpPr>
          <p:spPr>
            <a:xfrm>
              <a:off x="2453744" y="5716051"/>
              <a:ext cx="562822" cy="586612"/>
            </a:xfrm>
            <a:prstGeom prst="rect">
              <a:avLst/>
            </a:prstGeom>
            <a:noFill/>
            <a:ln w="38100" cmpd="sng">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57150" cmpd="sng">
                  <a:solidFill>
                    <a:schemeClr val="tx1"/>
                  </a:solidFill>
                </a:ln>
              </a:endParaRPr>
            </a:p>
          </p:txBody>
        </p:sp>
        <p:grpSp>
          <p:nvGrpSpPr>
            <p:cNvPr id="14" name="Group 13"/>
            <p:cNvGrpSpPr/>
            <p:nvPr/>
          </p:nvGrpSpPr>
          <p:grpSpPr>
            <a:xfrm>
              <a:off x="788470" y="5636671"/>
              <a:ext cx="935439" cy="1461355"/>
              <a:chOff x="845170" y="5455231"/>
              <a:chExt cx="935439" cy="1461355"/>
            </a:xfrm>
          </p:grpSpPr>
          <p:sp>
            <p:nvSpPr>
              <p:cNvPr id="70" name="Oval 69"/>
              <p:cNvSpPr/>
              <p:nvPr/>
            </p:nvSpPr>
            <p:spPr>
              <a:xfrm>
                <a:off x="990587" y="5455231"/>
                <a:ext cx="680448" cy="665991"/>
              </a:xfrm>
              <a:prstGeom prst="ellipse">
                <a:avLst/>
              </a:prstGeom>
              <a:solidFill>
                <a:srgbClr val="009D00"/>
              </a:solidFill>
              <a:effectLst>
                <a:glow rad="88900">
                  <a:schemeClr val="accent3">
                    <a:lumMod val="20000"/>
                    <a:lumOff val="80000"/>
                    <a:alpha val="47000"/>
                  </a:schemeClr>
                </a:glow>
                <a:outerShdw blurRad="40000" dist="23000" dir="5400000" rotWithShape="0">
                  <a:srgbClr val="000000">
                    <a:alpha val="35000"/>
                  </a:srgbClr>
                </a:outerShdw>
                <a:softEdge rad="1143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 name="TextBox 109"/>
              <p:cNvSpPr txBox="1"/>
              <p:nvPr/>
            </p:nvSpPr>
            <p:spPr>
              <a:xfrm>
                <a:off x="845170" y="6177922"/>
                <a:ext cx="935439" cy="738664"/>
              </a:xfrm>
              <a:prstGeom prst="rect">
                <a:avLst/>
              </a:prstGeom>
              <a:noFill/>
            </p:spPr>
            <p:txBody>
              <a:bodyPr wrap="square" rtlCol="0">
                <a:spAutoFit/>
              </a:bodyPr>
              <a:lstStyle/>
              <a:p>
                <a:pPr algn="ctr"/>
                <a:r>
                  <a:rPr lang="en-US" sz="1200" dirty="0" smtClean="0">
                    <a:latin typeface="Century Gothic"/>
                    <a:cs typeface="Century Gothic"/>
                  </a:rPr>
                  <a:t>English</a:t>
                </a:r>
              </a:p>
              <a:p>
                <a:pPr algn="ctr"/>
                <a:r>
                  <a:rPr lang="en-US" sz="1200" dirty="0" smtClean="0">
                    <a:latin typeface="Century Gothic"/>
                    <a:cs typeface="Century Gothic"/>
                  </a:rPr>
                  <a:t>1310 </a:t>
                </a:r>
              </a:p>
              <a:p>
                <a:pPr algn="ctr"/>
                <a:endParaRPr lang="en-US" dirty="0">
                  <a:latin typeface="Century Gothic"/>
                  <a:cs typeface="Century Gothic"/>
                </a:endParaRPr>
              </a:p>
            </p:txBody>
          </p:sp>
        </p:grpSp>
        <p:grpSp>
          <p:nvGrpSpPr>
            <p:cNvPr id="11" name="Group 10"/>
            <p:cNvGrpSpPr/>
            <p:nvPr/>
          </p:nvGrpSpPr>
          <p:grpSpPr>
            <a:xfrm>
              <a:off x="3441640" y="5636670"/>
              <a:ext cx="1572758" cy="1163870"/>
              <a:chOff x="1403676" y="5455231"/>
              <a:chExt cx="1572758" cy="1163870"/>
            </a:xfrm>
          </p:grpSpPr>
          <p:sp>
            <p:nvSpPr>
              <p:cNvPr id="71" name="Oval 70"/>
              <p:cNvSpPr/>
              <p:nvPr/>
            </p:nvSpPr>
            <p:spPr>
              <a:xfrm>
                <a:off x="1840721" y="5455231"/>
                <a:ext cx="680448" cy="665991"/>
              </a:xfrm>
              <a:prstGeom prst="ellipse">
                <a:avLst/>
              </a:prstGeom>
              <a:solidFill>
                <a:srgbClr val="009D00"/>
              </a:solidFill>
              <a:effectLst>
                <a:glow rad="88900">
                  <a:schemeClr val="accent3">
                    <a:lumMod val="20000"/>
                    <a:lumOff val="80000"/>
                    <a:alpha val="47000"/>
                  </a:schemeClr>
                </a:glow>
                <a:outerShdw blurRad="40000" dist="23000" dir="5400000" rotWithShape="0">
                  <a:srgbClr val="000000">
                    <a:alpha val="35000"/>
                  </a:srgbClr>
                </a:outerShdw>
                <a:softEdge rad="1143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 name="Rectangle 110"/>
              <p:cNvSpPr/>
              <p:nvPr/>
            </p:nvSpPr>
            <p:spPr>
              <a:xfrm>
                <a:off x="1403676" y="6157436"/>
                <a:ext cx="1572758" cy="461665"/>
              </a:xfrm>
              <a:prstGeom prst="rect">
                <a:avLst/>
              </a:prstGeom>
            </p:spPr>
            <p:txBody>
              <a:bodyPr wrap="square">
                <a:spAutoFit/>
              </a:bodyPr>
              <a:lstStyle/>
              <a:p>
                <a:pPr algn="ctr"/>
                <a:r>
                  <a:rPr lang="en-US" sz="1200" dirty="0" smtClean="0">
                    <a:solidFill>
                      <a:srgbClr val="000000"/>
                    </a:solidFill>
                    <a:latin typeface="Century Gothic"/>
                    <a:cs typeface="Century Gothic"/>
                  </a:rPr>
                  <a:t>2</a:t>
                </a:r>
                <a:r>
                  <a:rPr lang="en-US" sz="1200" baseline="30000" dirty="0" smtClean="0">
                    <a:solidFill>
                      <a:srgbClr val="000000"/>
                    </a:solidFill>
                    <a:latin typeface="Century Gothic"/>
                    <a:cs typeface="Century Gothic"/>
                  </a:rPr>
                  <a:t>nd</a:t>
                </a:r>
                <a:r>
                  <a:rPr lang="en-US" sz="1200" dirty="0" smtClean="0">
                    <a:solidFill>
                      <a:srgbClr val="000000"/>
                    </a:solidFill>
                    <a:latin typeface="Century Gothic"/>
                    <a:cs typeface="Century Gothic"/>
                  </a:rPr>
                  <a:t> </a:t>
                </a:r>
              </a:p>
              <a:p>
                <a:pPr algn="ctr"/>
                <a:r>
                  <a:rPr lang="en-US" sz="1200" dirty="0" smtClean="0">
                    <a:solidFill>
                      <a:srgbClr val="000000"/>
                    </a:solidFill>
                    <a:latin typeface="Century Gothic"/>
                    <a:cs typeface="Century Gothic"/>
                  </a:rPr>
                  <a:t>Writing</a:t>
                </a:r>
              </a:p>
            </p:txBody>
          </p:sp>
        </p:grpSp>
        <p:grpSp>
          <p:nvGrpSpPr>
            <p:cNvPr id="8" name="Group 7"/>
            <p:cNvGrpSpPr/>
            <p:nvPr/>
          </p:nvGrpSpPr>
          <p:grpSpPr>
            <a:xfrm>
              <a:off x="5657816" y="5636670"/>
              <a:ext cx="1719994" cy="1187191"/>
              <a:chOff x="2227001" y="5455231"/>
              <a:chExt cx="1719994" cy="1187191"/>
            </a:xfrm>
          </p:grpSpPr>
          <p:sp>
            <p:nvSpPr>
              <p:cNvPr id="72" name="Oval 71"/>
              <p:cNvSpPr/>
              <p:nvPr/>
            </p:nvSpPr>
            <p:spPr>
              <a:xfrm>
                <a:off x="2729672" y="5455231"/>
                <a:ext cx="680448" cy="665991"/>
              </a:xfrm>
              <a:prstGeom prst="ellipse">
                <a:avLst/>
              </a:prstGeom>
              <a:solidFill>
                <a:srgbClr val="009D00"/>
              </a:solidFill>
              <a:effectLst>
                <a:glow rad="88900">
                  <a:schemeClr val="accent3">
                    <a:lumMod val="20000"/>
                    <a:lumOff val="80000"/>
                    <a:alpha val="47000"/>
                  </a:schemeClr>
                </a:glow>
                <a:outerShdw blurRad="40000" dist="23000" dir="5400000" rotWithShape="0">
                  <a:srgbClr val="000000">
                    <a:alpha val="35000"/>
                  </a:srgbClr>
                </a:outerShdw>
                <a:softEdge rad="1143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 name="TextBox 111"/>
              <p:cNvSpPr txBox="1"/>
              <p:nvPr/>
            </p:nvSpPr>
            <p:spPr>
              <a:xfrm>
                <a:off x="2227001" y="6180757"/>
                <a:ext cx="1719994" cy="461665"/>
              </a:xfrm>
              <a:prstGeom prst="rect">
                <a:avLst/>
              </a:prstGeom>
              <a:noFill/>
            </p:spPr>
            <p:txBody>
              <a:bodyPr wrap="square" rtlCol="0">
                <a:spAutoFit/>
              </a:bodyPr>
              <a:lstStyle/>
              <a:p>
                <a:pPr algn="ctr"/>
                <a:r>
                  <a:rPr lang="en-US" sz="1200" dirty="0" smtClean="0">
                    <a:solidFill>
                      <a:srgbClr val="000000"/>
                    </a:solidFill>
                    <a:latin typeface="Century Gothic"/>
                    <a:cs typeface="Century Gothic"/>
                  </a:rPr>
                  <a:t>Quantitative </a:t>
                </a:r>
              </a:p>
              <a:p>
                <a:pPr algn="ctr"/>
                <a:r>
                  <a:rPr lang="en-US" sz="1200" dirty="0" smtClean="0">
                    <a:solidFill>
                      <a:srgbClr val="000000"/>
                    </a:solidFill>
                    <a:latin typeface="Century Gothic"/>
                    <a:cs typeface="Century Gothic"/>
                  </a:rPr>
                  <a:t>Reasoning</a:t>
                </a:r>
                <a:endParaRPr lang="en-US" sz="1200" dirty="0">
                  <a:solidFill>
                    <a:srgbClr val="000000"/>
                  </a:solidFill>
                  <a:latin typeface="Century Gothic"/>
                  <a:cs typeface="Century Gothic"/>
                </a:endParaRPr>
              </a:p>
            </p:txBody>
          </p:sp>
        </p:grpSp>
        <p:sp>
          <p:nvSpPr>
            <p:cNvPr id="61" name="Rectangle 60"/>
            <p:cNvSpPr/>
            <p:nvPr/>
          </p:nvSpPr>
          <p:spPr>
            <a:xfrm>
              <a:off x="4732987" y="5716051"/>
              <a:ext cx="562822" cy="586612"/>
            </a:xfrm>
            <a:prstGeom prst="rect">
              <a:avLst/>
            </a:prstGeom>
            <a:noFill/>
            <a:ln w="38100" cmpd="sng">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57150" cmpd="sng">
                  <a:solidFill>
                    <a:schemeClr val="tx1"/>
                  </a:solidFill>
                </a:ln>
              </a:endParaRPr>
            </a:p>
          </p:txBody>
        </p:sp>
        <p:sp>
          <p:nvSpPr>
            <p:cNvPr id="62" name="Rectangle 61"/>
            <p:cNvSpPr/>
            <p:nvPr/>
          </p:nvSpPr>
          <p:spPr>
            <a:xfrm>
              <a:off x="5436176" y="5716050"/>
              <a:ext cx="562822" cy="586612"/>
            </a:xfrm>
            <a:prstGeom prst="rect">
              <a:avLst/>
            </a:prstGeom>
            <a:noFill/>
            <a:ln w="38100" cmpd="sng">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57150" cmpd="sng">
                  <a:solidFill>
                    <a:schemeClr val="tx1"/>
                  </a:solidFill>
                </a:ln>
              </a:endParaRPr>
            </a:p>
          </p:txBody>
        </p:sp>
        <p:sp>
          <p:nvSpPr>
            <p:cNvPr id="66" name="Rectangle 65"/>
            <p:cNvSpPr/>
            <p:nvPr/>
          </p:nvSpPr>
          <p:spPr>
            <a:xfrm>
              <a:off x="7014161" y="5716050"/>
              <a:ext cx="562822" cy="586612"/>
            </a:xfrm>
            <a:prstGeom prst="rect">
              <a:avLst/>
            </a:prstGeom>
            <a:noFill/>
            <a:ln w="38100" cmpd="sng">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57150" cmpd="sng">
                  <a:solidFill>
                    <a:schemeClr val="tx1"/>
                  </a:solidFill>
                </a:ln>
              </a:endParaRPr>
            </a:p>
          </p:txBody>
        </p:sp>
        <p:sp>
          <p:nvSpPr>
            <p:cNvPr id="67" name="Rectangle 66"/>
            <p:cNvSpPr/>
            <p:nvPr/>
          </p:nvSpPr>
          <p:spPr>
            <a:xfrm>
              <a:off x="3144406" y="5716051"/>
              <a:ext cx="562822" cy="586612"/>
            </a:xfrm>
            <a:prstGeom prst="rect">
              <a:avLst/>
            </a:prstGeom>
            <a:noFill/>
            <a:ln w="38100" cmpd="sng">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57150" cmpd="sng">
                  <a:solidFill>
                    <a:schemeClr val="tx1"/>
                  </a:solidFill>
                </a:ln>
              </a:endParaRPr>
            </a:p>
          </p:txBody>
        </p:sp>
        <p:grpSp>
          <p:nvGrpSpPr>
            <p:cNvPr id="23" name="Group 22"/>
            <p:cNvGrpSpPr/>
            <p:nvPr/>
          </p:nvGrpSpPr>
          <p:grpSpPr>
            <a:xfrm>
              <a:off x="23413" y="5636670"/>
              <a:ext cx="923817" cy="1173467"/>
              <a:chOff x="23413" y="5455230"/>
              <a:chExt cx="923817" cy="1173467"/>
            </a:xfrm>
          </p:grpSpPr>
          <p:sp>
            <p:nvSpPr>
              <p:cNvPr id="109" name="Rectangle 108"/>
              <p:cNvSpPr/>
              <p:nvPr/>
            </p:nvSpPr>
            <p:spPr>
              <a:xfrm>
                <a:off x="23413" y="6167032"/>
                <a:ext cx="923817" cy="461665"/>
              </a:xfrm>
              <a:prstGeom prst="rect">
                <a:avLst/>
              </a:prstGeom>
            </p:spPr>
            <p:txBody>
              <a:bodyPr wrap="square">
                <a:spAutoFit/>
              </a:bodyPr>
              <a:lstStyle/>
              <a:p>
                <a:pPr algn="ctr"/>
                <a:r>
                  <a:rPr lang="en-US" sz="1200" dirty="0" smtClean="0">
                    <a:solidFill>
                      <a:srgbClr val="000000"/>
                    </a:solidFill>
                    <a:latin typeface="Century Gothic"/>
                    <a:cs typeface="Century Gothic"/>
                  </a:rPr>
                  <a:t>Freshman</a:t>
                </a:r>
              </a:p>
              <a:p>
                <a:pPr algn="ctr"/>
                <a:r>
                  <a:rPr lang="en-US" sz="1200" dirty="0" smtClean="0">
                    <a:solidFill>
                      <a:srgbClr val="000000"/>
                    </a:solidFill>
                    <a:latin typeface="Century Gothic"/>
                    <a:cs typeface="Century Gothic"/>
                  </a:rPr>
                  <a:t>Seminar</a:t>
                </a:r>
                <a:endParaRPr lang="en-US" sz="1200" dirty="0">
                  <a:solidFill>
                    <a:srgbClr val="000000"/>
                  </a:solidFill>
                  <a:latin typeface="Century Gothic"/>
                  <a:cs typeface="Century Gothic"/>
                </a:endParaRPr>
              </a:p>
            </p:txBody>
          </p:sp>
          <p:sp>
            <p:nvSpPr>
              <p:cNvPr id="68" name="Diamond 67"/>
              <p:cNvSpPr/>
              <p:nvPr/>
            </p:nvSpPr>
            <p:spPr>
              <a:xfrm>
                <a:off x="105136" y="5455230"/>
                <a:ext cx="716248" cy="702205"/>
              </a:xfrm>
              <a:prstGeom prst="diamond">
                <a:avLst/>
              </a:prstGeom>
              <a:solidFill>
                <a:srgbClr val="00B050"/>
              </a:solidFill>
              <a:ln w="3175"/>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4" name="TextBox 63"/>
          <p:cNvSpPr txBox="1"/>
          <p:nvPr/>
        </p:nvSpPr>
        <p:spPr>
          <a:xfrm>
            <a:off x="7619802" y="4199603"/>
            <a:ext cx="1349418" cy="461665"/>
          </a:xfrm>
          <a:prstGeom prst="rect">
            <a:avLst/>
          </a:prstGeom>
          <a:noFill/>
        </p:spPr>
        <p:txBody>
          <a:bodyPr wrap="square" rtlCol="0">
            <a:spAutoFit/>
          </a:bodyPr>
          <a:lstStyle/>
          <a:p>
            <a:pPr algn="ctr"/>
            <a:r>
              <a:rPr lang="en-US" sz="2400" dirty="0" smtClean="0">
                <a:latin typeface="Century Gothic"/>
                <a:cs typeface="Century Gothic"/>
              </a:rPr>
              <a:t>2</a:t>
            </a:r>
            <a:r>
              <a:rPr lang="en-US" sz="2400" baseline="30000" dirty="0" smtClean="0">
                <a:latin typeface="Century Gothic"/>
                <a:cs typeface="Century Gothic"/>
              </a:rPr>
              <a:t>nd</a:t>
            </a:r>
            <a:r>
              <a:rPr lang="en-US" sz="2400" dirty="0" smtClean="0">
                <a:latin typeface="Century Gothic"/>
                <a:cs typeface="Century Gothic"/>
              </a:rPr>
              <a:t> Year</a:t>
            </a:r>
            <a:endParaRPr lang="en-US" sz="2400" dirty="0">
              <a:latin typeface="Century Gothic"/>
              <a:cs typeface="Century Gothic"/>
            </a:endParaRPr>
          </a:p>
        </p:txBody>
      </p:sp>
      <p:grpSp>
        <p:nvGrpSpPr>
          <p:cNvPr id="7" name="Group 6"/>
          <p:cNvGrpSpPr/>
          <p:nvPr/>
        </p:nvGrpSpPr>
        <p:grpSpPr>
          <a:xfrm>
            <a:off x="-148556" y="4199602"/>
            <a:ext cx="1304058" cy="1065754"/>
            <a:chOff x="-148556" y="3893422"/>
            <a:chExt cx="1304058" cy="1065754"/>
          </a:xfrm>
        </p:grpSpPr>
        <p:sp>
          <p:nvSpPr>
            <p:cNvPr id="34" name="Teardrop 33"/>
            <p:cNvSpPr/>
            <p:nvPr/>
          </p:nvSpPr>
          <p:spPr>
            <a:xfrm>
              <a:off x="149414" y="3893422"/>
              <a:ext cx="718436" cy="609582"/>
            </a:xfrm>
            <a:prstGeom prst="teardrop">
              <a:avLst/>
            </a:prstGeom>
            <a:solidFill>
              <a:srgbClr val="FF9D3B"/>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 name="TextBox 112"/>
            <p:cNvSpPr txBox="1"/>
            <p:nvPr/>
          </p:nvSpPr>
          <p:spPr>
            <a:xfrm>
              <a:off x="-148556" y="4497511"/>
              <a:ext cx="1304058" cy="461665"/>
            </a:xfrm>
            <a:prstGeom prst="rect">
              <a:avLst/>
            </a:prstGeom>
            <a:noFill/>
          </p:spPr>
          <p:txBody>
            <a:bodyPr wrap="square" rtlCol="0">
              <a:spAutoFit/>
            </a:bodyPr>
            <a:lstStyle/>
            <a:p>
              <a:pPr algn="ctr"/>
              <a:r>
                <a:rPr lang="en-US" sz="1200" dirty="0" smtClean="0">
                  <a:latin typeface="Century Gothic"/>
                  <a:cs typeface="Century Gothic"/>
                </a:rPr>
                <a:t>Explore</a:t>
              </a:r>
            </a:p>
            <a:p>
              <a:pPr algn="ctr"/>
              <a:r>
                <a:rPr lang="en-US" sz="1200" dirty="0" smtClean="0">
                  <a:latin typeface="Century Gothic"/>
                  <a:cs typeface="Century Gothic"/>
                </a:rPr>
                <a:t>Course</a:t>
              </a:r>
              <a:endParaRPr lang="en-US" sz="1200" dirty="0">
                <a:latin typeface="Century Gothic"/>
                <a:cs typeface="Century Gothic"/>
              </a:endParaRPr>
            </a:p>
          </p:txBody>
        </p:sp>
      </p:grpSp>
      <p:grpSp>
        <p:nvGrpSpPr>
          <p:cNvPr id="6" name="Group 5"/>
          <p:cNvGrpSpPr/>
          <p:nvPr/>
        </p:nvGrpSpPr>
        <p:grpSpPr>
          <a:xfrm>
            <a:off x="2189799" y="4190743"/>
            <a:ext cx="1304058" cy="1071886"/>
            <a:chOff x="751647" y="3893422"/>
            <a:chExt cx="1304058" cy="1071886"/>
          </a:xfrm>
        </p:grpSpPr>
        <p:sp>
          <p:nvSpPr>
            <p:cNvPr id="81" name="Teardrop 80"/>
            <p:cNvSpPr/>
            <p:nvPr/>
          </p:nvSpPr>
          <p:spPr>
            <a:xfrm>
              <a:off x="1004942" y="3893422"/>
              <a:ext cx="718436" cy="609582"/>
            </a:xfrm>
            <a:prstGeom prst="teardrop">
              <a:avLst/>
            </a:prstGeom>
            <a:solidFill>
              <a:srgbClr val="FF9D3B"/>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 name="TextBox 115"/>
            <p:cNvSpPr txBox="1"/>
            <p:nvPr/>
          </p:nvSpPr>
          <p:spPr>
            <a:xfrm>
              <a:off x="751647" y="4503643"/>
              <a:ext cx="1304058" cy="461665"/>
            </a:xfrm>
            <a:prstGeom prst="rect">
              <a:avLst/>
            </a:prstGeom>
            <a:noFill/>
          </p:spPr>
          <p:txBody>
            <a:bodyPr wrap="square" rtlCol="0">
              <a:spAutoFit/>
            </a:bodyPr>
            <a:lstStyle/>
            <a:p>
              <a:pPr algn="ctr"/>
              <a:r>
                <a:rPr lang="en-US" sz="1200" dirty="0" smtClean="0">
                  <a:latin typeface="Century Gothic"/>
                  <a:cs typeface="Century Gothic"/>
                </a:rPr>
                <a:t>Explore</a:t>
              </a:r>
            </a:p>
            <a:p>
              <a:pPr algn="ctr"/>
              <a:r>
                <a:rPr lang="en-US" sz="1200" dirty="0" smtClean="0">
                  <a:latin typeface="Century Gothic"/>
                  <a:cs typeface="Century Gothic"/>
                </a:rPr>
                <a:t>Course</a:t>
              </a:r>
              <a:endParaRPr lang="en-US" sz="1200" dirty="0">
                <a:latin typeface="Century Gothic"/>
                <a:cs typeface="Century Gothic"/>
              </a:endParaRPr>
            </a:p>
          </p:txBody>
        </p:sp>
      </p:grpSp>
      <p:grpSp>
        <p:nvGrpSpPr>
          <p:cNvPr id="5" name="Group 4"/>
          <p:cNvGrpSpPr/>
          <p:nvPr/>
        </p:nvGrpSpPr>
        <p:grpSpPr>
          <a:xfrm>
            <a:off x="5156099" y="4196875"/>
            <a:ext cx="1304058" cy="1065754"/>
            <a:chOff x="1606796" y="3893422"/>
            <a:chExt cx="1304058" cy="1065754"/>
          </a:xfrm>
        </p:grpSpPr>
        <p:sp>
          <p:nvSpPr>
            <p:cNvPr id="82" name="Teardrop 81"/>
            <p:cNvSpPr/>
            <p:nvPr/>
          </p:nvSpPr>
          <p:spPr>
            <a:xfrm>
              <a:off x="1870773" y="3893422"/>
              <a:ext cx="718436" cy="609582"/>
            </a:xfrm>
            <a:prstGeom prst="teardrop">
              <a:avLst/>
            </a:prstGeom>
            <a:solidFill>
              <a:srgbClr val="FF9D3B"/>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 name="TextBox 116"/>
            <p:cNvSpPr txBox="1"/>
            <p:nvPr/>
          </p:nvSpPr>
          <p:spPr>
            <a:xfrm>
              <a:off x="1606796" y="4497511"/>
              <a:ext cx="1304058" cy="461665"/>
            </a:xfrm>
            <a:prstGeom prst="rect">
              <a:avLst/>
            </a:prstGeom>
            <a:noFill/>
          </p:spPr>
          <p:txBody>
            <a:bodyPr wrap="square" rtlCol="0">
              <a:spAutoFit/>
            </a:bodyPr>
            <a:lstStyle/>
            <a:p>
              <a:pPr algn="ctr"/>
              <a:r>
                <a:rPr lang="en-US" sz="1200" dirty="0" smtClean="0">
                  <a:latin typeface="Century Gothic"/>
                  <a:cs typeface="Century Gothic"/>
                </a:rPr>
                <a:t>Explore</a:t>
              </a:r>
            </a:p>
            <a:p>
              <a:pPr algn="ctr"/>
              <a:r>
                <a:rPr lang="en-US" sz="1200" dirty="0" smtClean="0">
                  <a:latin typeface="Century Gothic"/>
                  <a:cs typeface="Century Gothic"/>
                </a:rPr>
                <a:t>Course</a:t>
              </a:r>
              <a:endParaRPr lang="en-US" sz="1200" dirty="0">
                <a:latin typeface="Century Gothic"/>
                <a:cs typeface="Century Gothic"/>
              </a:endParaRPr>
            </a:p>
          </p:txBody>
        </p:sp>
      </p:grpSp>
      <p:sp>
        <p:nvSpPr>
          <p:cNvPr id="69" name="Rectangle 68"/>
          <p:cNvSpPr/>
          <p:nvPr/>
        </p:nvSpPr>
        <p:spPr>
          <a:xfrm>
            <a:off x="3351884" y="4199603"/>
            <a:ext cx="562822" cy="586612"/>
          </a:xfrm>
          <a:prstGeom prst="rect">
            <a:avLst/>
          </a:prstGeom>
          <a:noFill/>
          <a:ln w="38100" cmpd="sng">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Rectangle 73"/>
          <p:cNvSpPr/>
          <p:nvPr/>
        </p:nvSpPr>
        <p:spPr>
          <a:xfrm>
            <a:off x="4034803" y="4199603"/>
            <a:ext cx="562822" cy="586612"/>
          </a:xfrm>
          <a:prstGeom prst="rect">
            <a:avLst/>
          </a:prstGeom>
          <a:noFill/>
          <a:ln w="38100" cmpd="sng">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57150" cmpd="sng">
                <a:solidFill>
                  <a:schemeClr val="tx1"/>
                </a:solidFill>
              </a:ln>
            </a:endParaRPr>
          </a:p>
        </p:txBody>
      </p:sp>
      <p:sp>
        <p:nvSpPr>
          <p:cNvPr id="75" name="Rectangle 74"/>
          <p:cNvSpPr/>
          <p:nvPr/>
        </p:nvSpPr>
        <p:spPr>
          <a:xfrm>
            <a:off x="1744976" y="4213713"/>
            <a:ext cx="562822" cy="586612"/>
          </a:xfrm>
          <a:prstGeom prst="rect">
            <a:avLst/>
          </a:prstGeom>
          <a:noFill/>
          <a:ln w="38100" cmpd="sng">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57150" cmpd="sng">
                <a:solidFill>
                  <a:schemeClr val="tx1"/>
                </a:solidFill>
              </a:ln>
            </a:endParaRPr>
          </a:p>
        </p:txBody>
      </p:sp>
      <p:sp>
        <p:nvSpPr>
          <p:cNvPr id="84" name="Rectangle 83"/>
          <p:cNvSpPr/>
          <p:nvPr/>
        </p:nvSpPr>
        <p:spPr>
          <a:xfrm>
            <a:off x="6298981" y="4199602"/>
            <a:ext cx="562822" cy="586612"/>
          </a:xfrm>
          <a:prstGeom prst="rect">
            <a:avLst/>
          </a:prstGeom>
          <a:noFill/>
          <a:ln w="38100" cmpd="sng">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57150" cmpd="sng">
                <a:solidFill>
                  <a:schemeClr val="tx1"/>
                </a:solidFill>
              </a:ln>
            </a:endParaRPr>
          </a:p>
        </p:txBody>
      </p:sp>
      <p:sp>
        <p:nvSpPr>
          <p:cNvPr id="85" name="Rectangle 84"/>
          <p:cNvSpPr/>
          <p:nvPr/>
        </p:nvSpPr>
        <p:spPr>
          <a:xfrm>
            <a:off x="6994021" y="4199602"/>
            <a:ext cx="562822" cy="586612"/>
          </a:xfrm>
          <a:prstGeom prst="rect">
            <a:avLst/>
          </a:prstGeom>
          <a:noFill/>
          <a:ln w="38100" cmpd="sng">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57150" cmpd="sng">
                <a:solidFill>
                  <a:schemeClr val="tx1"/>
                </a:solidFill>
              </a:ln>
            </a:endParaRPr>
          </a:p>
        </p:txBody>
      </p:sp>
      <p:sp>
        <p:nvSpPr>
          <p:cNvPr id="114" name="Rectangle 113"/>
          <p:cNvSpPr/>
          <p:nvPr/>
        </p:nvSpPr>
        <p:spPr>
          <a:xfrm>
            <a:off x="4725465" y="4199603"/>
            <a:ext cx="562822" cy="586612"/>
          </a:xfrm>
          <a:prstGeom prst="rect">
            <a:avLst/>
          </a:prstGeom>
          <a:noFill/>
          <a:ln w="38100" cmpd="sng">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57150" cmpd="sng">
                <a:solidFill>
                  <a:schemeClr val="tx1"/>
                </a:solidFill>
              </a:ln>
            </a:endParaRPr>
          </a:p>
        </p:txBody>
      </p:sp>
      <p:sp>
        <p:nvSpPr>
          <p:cNvPr id="115" name="Rectangle 114"/>
          <p:cNvSpPr/>
          <p:nvPr/>
        </p:nvSpPr>
        <p:spPr>
          <a:xfrm>
            <a:off x="1015430" y="4205569"/>
            <a:ext cx="562822" cy="586612"/>
          </a:xfrm>
          <a:prstGeom prst="rect">
            <a:avLst/>
          </a:prstGeom>
          <a:noFill/>
          <a:ln w="38100" cmpd="sng">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TextBox 62"/>
          <p:cNvSpPr txBox="1"/>
          <p:nvPr/>
        </p:nvSpPr>
        <p:spPr>
          <a:xfrm>
            <a:off x="7619802" y="2779660"/>
            <a:ext cx="1327172" cy="461665"/>
          </a:xfrm>
          <a:prstGeom prst="rect">
            <a:avLst/>
          </a:prstGeom>
          <a:noFill/>
        </p:spPr>
        <p:txBody>
          <a:bodyPr wrap="square" rtlCol="0">
            <a:spAutoFit/>
          </a:bodyPr>
          <a:lstStyle/>
          <a:p>
            <a:pPr algn="ctr"/>
            <a:r>
              <a:rPr lang="en-US" sz="2400" dirty="0" smtClean="0">
                <a:latin typeface="Century Gothic"/>
                <a:cs typeface="Century Gothic"/>
              </a:rPr>
              <a:t>3</a:t>
            </a:r>
            <a:r>
              <a:rPr lang="en-US" sz="2400" baseline="30000" dirty="0" smtClean="0">
                <a:latin typeface="Century Gothic"/>
                <a:cs typeface="Century Gothic"/>
              </a:rPr>
              <a:t>rd</a:t>
            </a:r>
            <a:r>
              <a:rPr lang="en-US" sz="2400" dirty="0" smtClean="0">
                <a:latin typeface="Century Gothic"/>
                <a:cs typeface="Century Gothic"/>
              </a:rPr>
              <a:t> Year</a:t>
            </a:r>
            <a:endParaRPr lang="en-US" sz="2400" dirty="0">
              <a:latin typeface="Century Gothic"/>
              <a:cs typeface="Century Gothic"/>
            </a:endParaRPr>
          </a:p>
        </p:txBody>
      </p:sp>
      <p:grpSp>
        <p:nvGrpSpPr>
          <p:cNvPr id="19" name="Group 18"/>
          <p:cNvGrpSpPr/>
          <p:nvPr/>
        </p:nvGrpSpPr>
        <p:grpSpPr>
          <a:xfrm>
            <a:off x="4433081" y="2710131"/>
            <a:ext cx="1350134" cy="938506"/>
            <a:chOff x="-119136" y="2173564"/>
            <a:chExt cx="1446036" cy="1005169"/>
          </a:xfrm>
        </p:grpSpPr>
        <p:pic>
          <p:nvPicPr>
            <p:cNvPr id="73" name="Picture 72"/>
            <p:cNvPicPr>
              <a:picLocks noChangeAspect="1"/>
            </p:cNvPicPr>
            <p:nvPr/>
          </p:nvPicPr>
          <p:blipFill>
            <a:blip r:embed="rId2"/>
            <a:stretch>
              <a:fillRect/>
            </a:stretch>
          </p:blipFill>
          <p:spPr>
            <a:xfrm>
              <a:off x="191759" y="2173564"/>
              <a:ext cx="801529" cy="695444"/>
            </a:xfrm>
            <a:prstGeom prst="rect">
              <a:avLst/>
            </a:prstGeom>
          </p:spPr>
        </p:pic>
        <p:sp>
          <p:nvSpPr>
            <p:cNvPr id="118" name="TextBox 117"/>
            <p:cNvSpPr txBox="1"/>
            <p:nvPr/>
          </p:nvSpPr>
          <p:spPr>
            <a:xfrm>
              <a:off x="-119136" y="2901734"/>
              <a:ext cx="1446036" cy="276999"/>
            </a:xfrm>
            <a:prstGeom prst="rect">
              <a:avLst/>
            </a:prstGeom>
            <a:noFill/>
          </p:spPr>
          <p:txBody>
            <a:bodyPr wrap="square" rtlCol="0">
              <a:spAutoFit/>
            </a:bodyPr>
            <a:lstStyle/>
            <a:p>
              <a:pPr algn="ctr"/>
              <a:r>
                <a:rPr lang="en-US" sz="1200" dirty="0" smtClean="0">
                  <a:latin typeface="Century Gothic"/>
                  <a:cs typeface="Century Gothic"/>
                </a:rPr>
                <a:t>Core</a:t>
              </a:r>
            </a:p>
          </p:txBody>
        </p:sp>
      </p:grpSp>
      <p:sp>
        <p:nvSpPr>
          <p:cNvPr id="119" name="Rectangle 118"/>
          <p:cNvSpPr/>
          <p:nvPr/>
        </p:nvSpPr>
        <p:spPr>
          <a:xfrm>
            <a:off x="5626086" y="2713484"/>
            <a:ext cx="562822" cy="586612"/>
          </a:xfrm>
          <a:prstGeom prst="rect">
            <a:avLst/>
          </a:prstGeom>
          <a:noFill/>
          <a:ln w="38100" cmpd="sng">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 name="Rectangle 119"/>
          <p:cNvSpPr/>
          <p:nvPr/>
        </p:nvSpPr>
        <p:spPr>
          <a:xfrm>
            <a:off x="6331685" y="2713484"/>
            <a:ext cx="562822" cy="586612"/>
          </a:xfrm>
          <a:prstGeom prst="rect">
            <a:avLst/>
          </a:prstGeom>
          <a:noFill/>
          <a:ln w="38100" cmpd="sng">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57150" cmpd="sng">
                <a:solidFill>
                  <a:schemeClr val="tx1"/>
                </a:solidFill>
              </a:ln>
            </a:endParaRPr>
          </a:p>
        </p:txBody>
      </p:sp>
      <p:sp>
        <p:nvSpPr>
          <p:cNvPr id="121" name="Rectangle 120"/>
          <p:cNvSpPr/>
          <p:nvPr/>
        </p:nvSpPr>
        <p:spPr>
          <a:xfrm>
            <a:off x="7033687" y="2713484"/>
            <a:ext cx="562822" cy="586612"/>
          </a:xfrm>
          <a:prstGeom prst="rect">
            <a:avLst/>
          </a:prstGeom>
          <a:noFill/>
          <a:ln w="38100" cmpd="sng">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57150" cmpd="sng">
                <a:solidFill>
                  <a:schemeClr val="tx1"/>
                </a:solidFill>
              </a:ln>
            </a:endParaRPr>
          </a:p>
        </p:txBody>
      </p:sp>
      <p:sp>
        <p:nvSpPr>
          <p:cNvPr id="122" name="Rectangle 121"/>
          <p:cNvSpPr/>
          <p:nvPr/>
        </p:nvSpPr>
        <p:spPr>
          <a:xfrm>
            <a:off x="2451867" y="2712169"/>
            <a:ext cx="562822" cy="586612"/>
          </a:xfrm>
          <a:prstGeom prst="rect">
            <a:avLst/>
          </a:prstGeom>
          <a:noFill/>
          <a:ln w="38100" cmpd="sng">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 name="Rectangle 122"/>
          <p:cNvSpPr/>
          <p:nvPr/>
        </p:nvSpPr>
        <p:spPr>
          <a:xfrm>
            <a:off x="997896" y="2710130"/>
            <a:ext cx="562822" cy="586612"/>
          </a:xfrm>
          <a:prstGeom prst="rect">
            <a:avLst/>
          </a:prstGeom>
          <a:noFill/>
          <a:ln w="38100" cmpd="sng">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57150" cmpd="sng">
                <a:solidFill>
                  <a:schemeClr val="tx1"/>
                </a:solidFill>
              </a:ln>
            </a:endParaRPr>
          </a:p>
        </p:txBody>
      </p:sp>
      <p:sp>
        <p:nvSpPr>
          <p:cNvPr id="124" name="Rectangle 123"/>
          <p:cNvSpPr/>
          <p:nvPr/>
        </p:nvSpPr>
        <p:spPr>
          <a:xfrm>
            <a:off x="1711238" y="2710130"/>
            <a:ext cx="562822" cy="586612"/>
          </a:xfrm>
          <a:prstGeom prst="rect">
            <a:avLst/>
          </a:prstGeom>
          <a:noFill/>
          <a:ln w="38100" cmpd="sng">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57150" cmpd="sng">
                <a:solidFill>
                  <a:schemeClr val="tx1"/>
                </a:solidFill>
              </a:ln>
            </a:endParaRPr>
          </a:p>
        </p:txBody>
      </p:sp>
      <p:sp>
        <p:nvSpPr>
          <p:cNvPr id="125" name="Rectangle 124"/>
          <p:cNvSpPr/>
          <p:nvPr/>
        </p:nvSpPr>
        <p:spPr>
          <a:xfrm>
            <a:off x="279578" y="2710130"/>
            <a:ext cx="562822" cy="586612"/>
          </a:xfrm>
          <a:prstGeom prst="rect">
            <a:avLst/>
          </a:prstGeom>
          <a:noFill/>
          <a:ln w="38100" cmpd="sng">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 name="Rectangle 125"/>
          <p:cNvSpPr/>
          <p:nvPr/>
        </p:nvSpPr>
        <p:spPr>
          <a:xfrm>
            <a:off x="3279687" y="2712169"/>
            <a:ext cx="562822" cy="586612"/>
          </a:xfrm>
          <a:prstGeom prst="rect">
            <a:avLst/>
          </a:prstGeom>
          <a:noFill/>
          <a:ln w="38100" cmpd="sng">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57150" cmpd="sng">
                <a:solidFill>
                  <a:schemeClr val="tx1"/>
                </a:solidFill>
              </a:ln>
            </a:endParaRPr>
          </a:p>
        </p:txBody>
      </p:sp>
      <p:sp>
        <p:nvSpPr>
          <p:cNvPr id="127" name="Rectangle 126"/>
          <p:cNvSpPr/>
          <p:nvPr/>
        </p:nvSpPr>
        <p:spPr>
          <a:xfrm>
            <a:off x="4004369" y="2712169"/>
            <a:ext cx="562822" cy="586612"/>
          </a:xfrm>
          <a:prstGeom prst="rect">
            <a:avLst/>
          </a:prstGeom>
          <a:noFill/>
          <a:ln w="38100" cmpd="sng">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57150" cmpd="sng">
                <a:solidFill>
                  <a:schemeClr val="tx1"/>
                </a:solidFill>
              </a:ln>
            </a:endParaRPr>
          </a:p>
        </p:txBody>
      </p:sp>
      <p:sp>
        <p:nvSpPr>
          <p:cNvPr id="2" name="TextBox 1"/>
          <p:cNvSpPr txBox="1"/>
          <p:nvPr/>
        </p:nvSpPr>
        <p:spPr>
          <a:xfrm>
            <a:off x="7597556" y="1323733"/>
            <a:ext cx="1349417" cy="461665"/>
          </a:xfrm>
          <a:prstGeom prst="rect">
            <a:avLst/>
          </a:prstGeom>
          <a:noFill/>
        </p:spPr>
        <p:txBody>
          <a:bodyPr wrap="square" rtlCol="0">
            <a:spAutoFit/>
          </a:bodyPr>
          <a:lstStyle/>
          <a:p>
            <a:pPr algn="ctr"/>
            <a:r>
              <a:rPr lang="en-US" sz="2400" dirty="0" smtClean="0">
                <a:latin typeface="Century Gothic"/>
                <a:cs typeface="Century Gothic"/>
              </a:rPr>
              <a:t>4</a:t>
            </a:r>
            <a:r>
              <a:rPr lang="en-US" sz="2400" baseline="30000" dirty="0" smtClean="0">
                <a:latin typeface="Century Gothic"/>
                <a:cs typeface="Century Gothic"/>
              </a:rPr>
              <a:t>th</a:t>
            </a:r>
            <a:r>
              <a:rPr lang="en-US" sz="2400" dirty="0" smtClean="0">
                <a:latin typeface="Century Gothic"/>
                <a:cs typeface="Century Gothic"/>
              </a:rPr>
              <a:t> Year</a:t>
            </a:r>
            <a:endParaRPr lang="en-US" sz="2400" dirty="0">
              <a:latin typeface="Century Gothic"/>
              <a:cs typeface="Century Gothic"/>
            </a:endParaRPr>
          </a:p>
        </p:txBody>
      </p:sp>
      <p:sp>
        <p:nvSpPr>
          <p:cNvPr id="129" name="Rectangle 128"/>
          <p:cNvSpPr/>
          <p:nvPr/>
        </p:nvSpPr>
        <p:spPr>
          <a:xfrm>
            <a:off x="6303351" y="1218830"/>
            <a:ext cx="562822" cy="586612"/>
          </a:xfrm>
          <a:prstGeom prst="rect">
            <a:avLst/>
          </a:prstGeom>
          <a:noFill/>
          <a:ln w="38100" cmpd="sng">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57150" cmpd="sng">
                <a:solidFill>
                  <a:schemeClr val="tx1"/>
                </a:solidFill>
              </a:ln>
            </a:endParaRPr>
          </a:p>
        </p:txBody>
      </p:sp>
      <p:sp>
        <p:nvSpPr>
          <p:cNvPr id="130" name="Rectangle 129"/>
          <p:cNvSpPr/>
          <p:nvPr/>
        </p:nvSpPr>
        <p:spPr>
          <a:xfrm>
            <a:off x="7039373" y="1218830"/>
            <a:ext cx="562822" cy="586612"/>
          </a:xfrm>
          <a:prstGeom prst="rect">
            <a:avLst/>
          </a:prstGeom>
          <a:noFill/>
          <a:ln w="38100" cmpd="sng">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57150" cmpd="sng">
                <a:solidFill>
                  <a:schemeClr val="tx1"/>
                </a:solidFill>
              </a:ln>
            </a:endParaRPr>
          </a:p>
        </p:txBody>
      </p:sp>
      <p:sp>
        <p:nvSpPr>
          <p:cNvPr id="131" name="Rectangle 130"/>
          <p:cNvSpPr/>
          <p:nvPr/>
        </p:nvSpPr>
        <p:spPr>
          <a:xfrm>
            <a:off x="3243263" y="1218830"/>
            <a:ext cx="562822" cy="586612"/>
          </a:xfrm>
          <a:prstGeom prst="rect">
            <a:avLst/>
          </a:prstGeom>
          <a:noFill/>
          <a:ln w="38100" cmpd="sng">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 name="Rectangle 131"/>
          <p:cNvSpPr/>
          <p:nvPr/>
        </p:nvSpPr>
        <p:spPr>
          <a:xfrm>
            <a:off x="4005562" y="1218830"/>
            <a:ext cx="562822" cy="586612"/>
          </a:xfrm>
          <a:prstGeom prst="rect">
            <a:avLst/>
          </a:prstGeom>
          <a:noFill/>
          <a:ln w="38100" cmpd="sng">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57150" cmpd="sng">
                <a:solidFill>
                  <a:schemeClr val="tx1"/>
                </a:solidFill>
              </a:ln>
            </a:endParaRPr>
          </a:p>
        </p:txBody>
      </p:sp>
      <p:sp>
        <p:nvSpPr>
          <p:cNvPr id="133" name="Rectangle 132"/>
          <p:cNvSpPr/>
          <p:nvPr/>
        </p:nvSpPr>
        <p:spPr>
          <a:xfrm>
            <a:off x="4786944" y="1218830"/>
            <a:ext cx="562822" cy="586612"/>
          </a:xfrm>
          <a:prstGeom prst="rect">
            <a:avLst/>
          </a:prstGeom>
          <a:noFill/>
          <a:ln w="38100" cmpd="sng">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57150" cmpd="sng">
                <a:solidFill>
                  <a:schemeClr val="tx1"/>
                </a:solidFill>
              </a:ln>
            </a:endParaRPr>
          </a:p>
        </p:txBody>
      </p:sp>
      <p:sp>
        <p:nvSpPr>
          <p:cNvPr id="135" name="Rectangle 134"/>
          <p:cNvSpPr/>
          <p:nvPr/>
        </p:nvSpPr>
        <p:spPr>
          <a:xfrm>
            <a:off x="1747539" y="1216193"/>
            <a:ext cx="562822" cy="586612"/>
          </a:xfrm>
          <a:prstGeom prst="rect">
            <a:avLst/>
          </a:prstGeom>
          <a:noFill/>
          <a:ln w="38100" cmpd="sng">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57150" cmpd="sng">
                <a:solidFill>
                  <a:schemeClr val="tx1"/>
                </a:solidFill>
              </a:ln>
            </a:endParaRPr>
          </a:p>
        </p:txBody>
      </p:sp>
      <p:sp>
        <p:nvSpPr>
          <p:cNvPr id="136" name="Rectangle 135"/>
          <p:cNvSpPr/>
          <p:nvPr/>
        </p:nvSpPr>
        <p:spPr>
          <a:xfrm>
            <a:off x="2483561" y="1216193"/>
            <a:ext cx="562822" cy="586612"/>
          </a:xfrm>
          <a:prstGeom prst="rect">
            <a:avLst/>
          </a:prstGeom>
          <a:noFill/>
          <a:ln w="38100" cmpd="sng">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57150" cmpd="sng">
                <a:solidFill>
                  <a:schemeClr val="tx1"/>
                </a:solidFill>
              </a:ln>
            </a:endParaRPr>
          </a:p>
        </p:txBody>
      </p:sp>
      <p:sp>
        <p:nvSpPr>
          <p:cNvPr id="137" name="Rectangle 136"/>
          <p:cNvSpPr/>
          <p:nvPr/>
        </p:nvSpPr>
        <p:spPr>
          <a:xfrm>
            <a:off x="289350" y="1220893"/>
            <a:ext cx="562822" cy="586612"/>
          </a:xfrm>
          <a:prstGeom prst="rect">
            <a:avLst/>
          </a:prstGeom>
          <a:noFill/>
          <a:ln w="38100" cmpd="sng">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 name="Rectangle 86"/>
          <p:cNvSpPr/>
          <p:nvPr/>
        </p:nvSpPr>
        <p:spPr>
          <a:xfrm>
            <a:off x="1015430" y="1216193"/>
            <a:ext cx="562822" cy="586612"/>
          </a:xfrm>
          <a:prstGeom prst="rect">
            <a:avLst/>
          </a:prstGeom>
          <a:noFill/>
          <a:ln w="38100" cmpd="sng">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57150" cmpd="sng">
                <a:solidFill>
                  <a:schemeClr val="tx1"/>
                </a:solidFill>
              </a:ln>
            </a:endParaRPr>
          </a:p>
        </p:txBody>
      </p:sp>
      <p:sp>
        <p:nvSpPr>
          <p:cNvPr id="128" name="Rectangle 127"/>
          <p:cNvSpPr/>
          <p:nvPr/>
        </p:nvSpPr>
        <p:spPr>
          <a:xfrm>
            <a:off x="5541052" y="1218830"/>
            <a:ext cx="562822" cy="586612"/>
          </a:xfrm>
          <a:prstGeom prst="rect">
            <a:avLst/>
          </a:prstGeom>
          <a:noFill/>
          <a:ln w="38100" cmpd="sng">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0" name="Group 19"/>
          <p:cNvGrpSpPr/>
          <p:nvPr/>
        </p:nvGrpSpPr>
        <p:grpSpPr>
          <a:xfrm>
            <a:off x="5002412" y="1180827"/>
            <a:ext cx="1629822" cy="925934"/>
            <a:chOff x="-395492" y="620079"/>
            <a:chExt cx="1987147" cy="1128936"/>
          </a:xfrm>
        </p:grpSpPr>
        <p:sp>
          <p:nvSpPr>
            <p:cNvPr id="4" name="Isosceles Triangle 3"/>
            <p:cNvSpPr/>
            <p:nvPr/>
          </p:nvSpPr>
          <p:spPr>
            <a:xfrm>
              <a:off x="191759" y="620079"/>
              <a:ext cx="839688" cy="689536"/>
            </a:xfrm>
            <a:prstGeom prst="triangle">
              <a:avLst/>
            </a:prstGeom>
            <a:solidFill>
              <a:srgbClr val="EBAFFD"/>
            </a:solid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395492" y="1411287"/>
              <a:ext cx="1987147" cy="337728"/>
            </a:xfrm>
            <a:prstGeom prst="rect">
              <a:avLst/>
            </a:prstGeom>
            <a:noFill/>
          </p:spPr>
          <p:txBody>
            <a:bodyPr wrap="square" rtlCol="0">
              <a:spAutoFit/>
            </a:bodyPr>
            <a:lstStyle/>
            <a:p>
              <a:pPr algn="ctr"/>
              <a:r>
                <a:rPr lang="en-US" sz="1200" dirty="0" smtClean="0">
                  <a:latin typeface="Century Gothic"/>
                  <a:cs typeface="Century Gothic"/>
                </a:rPr>
                <a:t>Capstone </a:t>
              </a:r>
            </a:p>
          </p:txBody>
        </p:sp>
      </p:grpSp>
      <p:sp>
        <p:nvSpPr>
          <p:cNvPr id="77" name="5-Point Star 76"/>
          <p:cNvSpPr/>
          <p:nvPr/>
        </p:nvSpPr>
        <p:spPr>
          <a:xfrm>
            <a:off x="4664626" y="2650655"/>
            <a:ext cx="830813" cy="724354"/>
          </a:xfrm>
          <a:prstGeom prst="star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 name="5-Point Star 77"/>
          <p:cNvSpPr/>
          <p:nvPr/>
        </p:nvSpPr>
        <p:spPr>
          <a:xfrm>
            <a:off x="5420076" y="858716"/>
            <a:ext cx="830813" cy="724354"/>
          </a:xfrm>
          <a:prstGeom prst="star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5-Point Star 78"/>
          <p:cNvSpPr/>
          <p:nvPr/>
        </p:nvSpPr>
        <p:spPr>
          <a:xfrm>
            <a:off x="2400260" y="4050720"/>
            <a:ext cx="830813" cy="724354"/>
          </a:xfrm>
          <a:prstGeom prst="star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TextBox 82"/>
          <p:cNvSpPr txBox="1"/>
          <p:nvPr/>
        </p:nvSpPr>
        <p:spPr>
          <a:xfrm>
            <a:off x="578322" y="113402"/>
            <a:ext cx="7733632" cy="830997"/>
          </a:xfrm>
          <a:prstGeom prst="rect">
            <a:avLst/>
          </a:prstGeom>
          <a:noFill/>
        </p:spPr>
        <p:txBody>
          <a:bodyPr wrap="square" rtlCol="0">
            <a:spAutoFit/>
          </a:bodyPr>
          <a:lstStyle/>
          <a:p>
            <a:pPr algn="ctr"/>
            <a:r>
              <a:rPr lang="en-US" sz="2400" dirty="0">
                <a:cs typeface="Lucida Sans Unicode"/>
              </a:rPr>
              <a:t> </a:t>
            </a:r>
            <a:r>
              <a:rPr lang="en-US" sz="2400" dirty="0" smtClean="0">
                <a:cs typeface="Lucida Sans Unicode"/>
              </a:rPr>
              <a:t>The 24</a:t>
            </a:r>
            <a:r>
              <a:rPr lang="en-US" sz="2400" dirty="0">
                <a:cs typeface="Lucida Sans Unicode"/>
              </a:rPr>
              <a:t>+ cr</a:t>
            </a:r>
            <a:r>
              <a:rPr lang="en-US" sz="2400" dirty="0" smtClean="0">
                <a:cs typeface="Lucida Sans Unicode"/>
              </a:rPr>
              <a:t>. hr. GE curriculum embedded </a:t>
            </a:r>
            <a:r>
              <a:rPr lang="en-US" sz="2400" dirty="0">
                <a:cs typeface="Lucida Sans Unicode"/>
              </a:rPr>
              <a:t>within </a:t>
            </a:r>
          </a:p>
          <a:p>
            <a:pPr algn="ctr"/>
            <a:r>
              <a:rPr lang="en-US" sz="2400" dirty="0">
                <a:cs typeface="Lucida Sans Unicode"/>
              </a:rPr>
              <a:t>120 cr. hr. Bachelor’s </a:t>
            </a:r>
            <a:r>
              <a:rPr lang="en-US" sz="2400" dirty="0" smtClean="0">
                <a:cs typeface="Lucida Sans Unicode"/>
              </a:rPr>
              <a:t>Degree</a:t>
            </a:r>
            <a:endParaRPr lang="en-US" sz="2400" dirty="0">
              <a:cs typeface="Lucida Sans Unicode"/>
            </a:endParaRPr>
          </a:p>
        </p:txBody>
      </p:sp>
    </p:spTree>
    <p:extLst>
      <p:ext uri="{BB962C8B-B14F-4D97-AF65-F5344CB8AC3E}">
        <p14:creationId xmlns:p14="http://schemas.microsoft.com/office/powerpoint/2010/main" val="13702860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55162"/>
            <a:ext cx="8229600" cy="5214109"/>
          </a:xfrm>
        </p:spPr>
        <p:txBody>
          <a:bodyPr>
            <a:normAutofit fontScale="77500" lnSpcReduction="20000"/>
          </a:bodyPr>
          <a:lstStyle/>
          <a:p>
            <a:pPr marL="0" indent="0">
              <a:lnSpc>
                <a:spcPct val="120000"/>
              </a:lnSpc>
              <a:buNone/>
            </a:pPr>
            <a:r>
              <a:rPr lang="en-US" b="1" dirty="0" smtClean="0"/>
              <a:t>Vision:</a:t>
            </a:r>
            <a:r>
              <a:rPr lang="en-US" dirty="0"/>
              <a:t> </a:t>
            </a:r>
            <a:r>
              <a:rPr lang="en-US" dirty="0" smtClean="0"/>
              <a:t> General </a:t>
            </a:r>
            <a:r>
              <a:rPr lang="en-US" dirty="0"/>
              <a:t>education at UCCS </a:t>
            </a:r>
            <a:r>
              <a:rPr lang="en-US" b="1" dirty="0"/>
              <a:t>prepares students </a:t>
            </a:r>
            <a:r>
              <a:rPr lang="en-US" dirty="0"/>
              <a:t>for success in their majors, professional pursuits, and lives as creative, thoughtful, informed, and engaged members of our diverse, global society</a:t>
            </a:r>
            <a:r>
              <a:rPr lang="en-US" dirty="0" smtClean="0"/>
              <a:t>.</a:t>
            </a:r>
          </a:p>
          <a:p>
            <a:pPr marL="0" indent="0">
              <a:buNone/>
            </a:pPr>
            <a:endParaRPr lang="en-US" sz="1300" dirty="0"/>
          </a:p>
          <a:p>
            <a:pPr marL="0" indent="0">
              <a:lnSpc>
                <a:spcPct val="120000"/>
              </a:lnSpc>
              <a:buNone/>
            </a:pPr>
            <a:r>
              <a:rPr lang="en-US" dirty="0"/>
              <a:t>The goals of our general education program focus on </a:t>
            </a:r>
            <a:r>
              <a:rPr lang="en-US" b="1" dirty="0"/>
              <a:t>three interrelated areas of learning</a:t>
            </a:r>
            <a:r>
              <a:rPr lang="en-US" dirty="0"/>
              <a:t>, all of which are essential to an undergraduate education. Through the general education curriculum, students will </a:t>
            </a:r>
            <a:r>
              <a:rPr lang="en-US" b="1" dirty="0"/>
              <a:t>develop competencies </a:t>
            </a:r>
            <a:r>
              <a:rPr lang="en-US" dirty="0"/>
              <a:t>in each area and </a:t>
            </a:r>
            <a:r>
              <a:rPr lang="en-US" b="1" dirty="0"/>
              <a:t>the ability to integrate </a:t>
            </a:r>
            <a:r>
              <a:rPr lang="en-US" dirty="0"/>
              <a:t>these competencies as a foundation for lifelong </a:t>
            </a:r>
            <a:r>
              <a:rPr lang="en-US" dirty="0" smtClean="0"/>
              <a:t>learning.</a:t>
            </a:r>
          </a:p>
          <a:p>
            <a:pPr marL="0" indent="0">
              <a:buNone/>
            </a:pPr>
            <a:endParaRPr lang="en-US" dirty="0" smtClean="0"/>
          </a:p>
          <a:p>
            <a:pPr marL="770382" lvl="1" indent="-514350">
              <a:buAutoNum type="arabicParenR"/>
            </a:pPr>
            <a:r>
              <a:rPr lang="en-US" sz="2700" b="1" dirty="0" smtClean="0"/>
              <a:t>Evaluate </a:t>
            </a:r>
            <a:r>
              <a:rPr lang="en-US" sz="2700" b="1" dirty="0"/>
              <a:t>and </a:t>
            </a:r>
            <a:r>
              <a:rPr lang="en-US" sz="2700" b="1" dirty="0" smtClean="0"/>
              <a:t>Create</a:t>
            </a:r>
          </a:p>
          <a:p>
            <a:pPr marL="770382" lvl="1" indent="-514350">
              <a:buAutoNum type="arabicParenR"/>
            </a:pPr>
            <a:r>
              <a:rPr lang="en-US" sz="2700" b="1" dirty="0" smtClean="0"/>
              <a:t>Know and Explore</a:t>
            </a:r>
          </a:p>
          <a:p>
            <a:pPr marL="770382" lvl="1" indent="-514350">
              <a:buAutoNum type="arabicParenR"/>
            </a:pPr>
            <a:r>
              <a:rPr lang="en-US" sz="2700" b="1" dirty="0" smtClean="0"/>
              <a:t>Act and Interact</a:t>
            </a:r>
            <a:endParaRPr lang="en-US" sz="2700" dirty="0" smtClean="0"/>
          </a:p>
        </p:txBody>
      </p:sp>
      <p:sp>
        <p:nvSpPr>
          <p:cNvPr id="2" name="Title 1"/>
          <p:cNvSpPr>
            <a:spLocks noGrp="1"/>
          </p:cNvSpPr>
          <p:nvPr>
            <p:ph type="title"/>
          </p:nvPr>
        </p:nvSpPr>
        <p:spPr>
          <a:xfrm>
            <a:off x="457200" y="274638"/>
            <a:ext cx="8229600" cy="887956"/>
          </a:xfrm>
        </p:spPr>
        <p:txBody>
          <a:bodyPr>
            <a:normAutofit/>
          </a:bodyPr>
          <a:lstStyle/>
          <a:p>
            <a:r>
              <a:rPr lang="en-US" sz="3600" b="1" dirty="0"/>
              <a:t>UCCS General Education </a:t>
            </a:r>
            <a:r>
              <a:rPr lang="en-US" sz="3600" b="1" dirty="0" smtClean="0"/>
              <a:t>Goals</a:t>
            </a:r>
            <a:endParaRPr lang="en-US" sz="3600" dirty="0"/>
          </a:p>
        </p:txBody>
      </p:sp>
    </p:spTree>
    <p:extLst>
      <p:ext uri="{BB962C8B-B14F-4D97-AF65-F5344CB8AC3E}">
        <p14:creationId xmlns:p14="http://schemas.microsoft.com/office/powerpoint/2010/main" val="135991502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6411951" cy="4525963"/>
          </a:xfrm>
        </p:spPr>
        <p:txBody>
          <a:bodyPr>
            <a:normAutofit fontScale="92500"/>
          </a:bodyPr>
          <a:lstStyle/>
          <a:p>
            <a:r>
              <a:rPr lang="en-US" dirty="0" smtClean="0"/>
              <a:t>English 1310 – Academic Reading and Analytical Writing</a:t>
            </a:r>
          </a:p>
          <a:p>
            <a:pPr marL="109728" indent="0">
              <a:buNone/>
            </a:pPr>
            <a:endParaRPr lang="en-US" dirty="0" smtClean="0"/>
          </a:p>
          <a:p>
            <a:r>
              <a:rPr lang="en-US" dirty="0" smtClean="0"/>
              <a:t>2</a:t>
            </a:r>
            <a:r>
              <a:rPr lang="en-US" baseline="30000" dirty="0" smtClean="0"/>
              <a:t>nd</a:t>
            </a:r>
            <a:r>
              <a:rPr lang="en-US" dirty="0" smtClean="0"/>
              <a:t> Writing Course – satisfied by ENGL 1410 (LAS, CJ, Beth-El), ENGL 2060 (EAS), ENGL 2080 (COB), or INOV 2100 (BI)</a:t>
            </a:r>
          </a:p>
          <a:p>
            <a:pPr marL="109728" indent="0">
              <a:buNone/>
            </a:pPr>
            <a:endParaRPr lang="en-US" dirty="0" smtClean="0"/>
          </a:p>
          <a:p>
            <a:r>
              <a:rPr lang="en-US" dirty="0" smtClean="0"/>
              <a:t>Quantitative Reasoning – each college or department has a specific course or choice of courses to satisfy</a:t>
            </a:r>
            <a:endParaRPr lang="en-US" dirty="0"/>
          </a:p>
        </p:txBody>
      </p:sp>
      <p:sp>
        <p:nvSpPr>
          <p:cNvPr id="3" name="Title 2"/>
          <p:cNvSpPr>
            <a:spLocks noGrp="1"/>
          </p:cNvSpPr>
          <p:nvPr>
            <p:ph type="title"/>
          </p:nvPr>
        </p:nvSpPr>
        <p:spPr/>
        <p:txBody>
          <a:bodyPr/>
          <a:lstStyle/>
          <a:p>
            <a:r>
              <a:rPr lang="en-US" dirty="0" smtClean="0"/>
              <a:t>Existing common requirements</a:t>
            </a:r>
            <a:endParaRPr lang="en-US" dirty="0"/>
          </a:p>
        </p:txBody>
      </p:sp>
      <p:grpSp>
        <p:nvGrpSpPr>
          <p:cNvPr id="4" name="Group 3"/>
          <p:cNvGrpSpPr/>
          <p:nvPr/>
        </p:nvGrpSpPr>
        <p:grpSpPr>
          <a:xfrm>
            <a:off x="7404761" y="1626058"/>
            <a:ext cx="1077465" cy="1160707"/>
            <a:chOff x="6032771" y="4447075"/>
            <a:chExt cx="1342227" cy="1344519"/>
          </a:xfrm>
        </p:grpSpPr>
        <p:sp>
          <p:nvSpPr>
            <p:cNvPr id="5" name="Oval 4"/>
            <p:cNvSpPr/>
            <p:nvPr/>
          </p:nvSpPr>
          <p:spPr>
            <a:xfrm>
              <a:off x="6032771" y="4447075"/>
              <a:ext cx="1342227" cy="1313710"/>
            </a:xfrm>
            <a:prstGeom prst="ellipse">
              <a:avLst/>
            </a:prstGeom>
            <a:solidFill>
              <a:srgbClr val="009D00"/>
            </a:solidFill>
            <a:effectLst>
              <a:glow rad="88900">
                <a:schemeClr val="accent3">
                  <a:lumMod val="20000"/>
                  <a:lumOff val="80000"/>
                  <a:alpha val="47000"/>
                </a:schemeClr>
              </a:glow>
              <a:outerShdw blurRad="40000" dist="23000" dir="5400000" rotWithShape="0">
                <a:srgbClr val="000000">
                  <a:alpha val="35000"/>
                </a:srgbClr>
              </a:outerShdw>
              <a:softEdge rad="1143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6095605" y="4793348"/>
              <a:ext cx="1194267" cy="998246"/>
            </a:xfrm>
            <a:prstGeom prst="rect">
              <a:avLst/>
            </a:prstGeom>
            <a:noFill/>
          </p:spPr>
          <p:txBody>
            <a:bodyPr wrap="square" rtlCol="0">
              <a:spAutoFit/>
            </a:bodyPr>
            <a:lstStyle/>
            <a:p>
              <a:pPr algn="ctr"/>
              <a:r>
                <a:rPr lang="en-US" sz="1600" dirty="0" smtClean="0">
                  <a:latin typeface="Century Gothic"/>
                  <a:cs typeface="Century Gothic"/>
                </a:rPr>
                <a:t>English</a:t>
              </a:r>
            </a:p>
            <a:p>
              <a:pPr algn="ctr"/>
              <a:r>
                <a:rPr lang="en-US" sz="1600" dirty="0" smtClean="0">
                  <a:latin typeface="Century Gothic"/>
                  <a:cs typeface="Century Gothic"/>
                </a:rPr>
                <a:t>1310 </a:t>
              </a:r>
            </a:p>
            <a:p>
              <a:pPr algn="ctr"/>
              <a:endParaRPr lang="en-US" dirty="0">
                <a:latin typeface="Century Gothic"/>
                <a:cs typeface="Century Gothic"/>
              </a:endParaRPr>
            </a:p>
          </p:txBody>
        </p:sp>
      </p:grpSp>
      <p:grpSp>
        <p:nvGrpSpPr>
          <p:cNvPr id="7" name="Group 6"/>
          <p:cNvGrpSpPr/>
          <p:nvPr/>
        </p:nvGrpSpPr>
        <p:grpSpPr>
          <a:xfrm>
            <a:off x="7312231" y="3286707"/>
            <a:ext cx="1262523" cy="1134110"/>
            <a:chOff x="6860737" y="5430248"/>
            <a:chExt cx="1572758" cy="1313710"/>
          </a:xfrm>
        </p:grpSpPr>
        <p:sp>
          <p:nvSpPr>
            <p:cNvPr id="8" name="Oval 7"/>
            <p:cNvSpPr/>
            <p:nvPr/>
          </p:nvSpPr>
          <p:spPr>
            <a:xfrm>
              <a:off x="6964546" y="5430248"/>
              <a:ext cx="1342227" cy="1313710"/>
            </a:xfrm>
            <a:prstGeom prst="ellipse">
              <a:avLst/>
            </a:prstGeom>
            <a:solidFill>
              <a:srgbClr val="009D00"/>
            </a:solidFill>
            <a:effectLst>
              <a:glow rad="88900">
                <a:schemeClr val="accent3">
                  <a:lumMod val="20000"/>
                  <a:lumOff val="80000"/>
                  <a:alpha val="47000"/>
                </a:schemeClr>
              </a:glow>
              <a:outerShdw blurRad="40000" dist="23000" dir="5400000" rotWithShape="0">
                <a:srgbClr val="000000">
                  <a:alpha val="35000"/>
                </a:srgbClr>
              </a:outerShdw>
              <a:softEdge rad="1143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6860737" y="5596937"/>
              <a:ext cx="1572758" cy="962595"/>
            </a:xfrm>
            <a:prstGeom prst="rect">
              <a:avLst/>
            </a:prstGeom>
          </p:spPr>
          <p:txBody>
            <a:bodyPr wrap="square">
              <a:spAutoFit/>
            </a:bodyPr>
            <a:lstStyle/>
            <a:p>
              <a:pPr algn="ctr"/>
              <a:r>
                <a:rPr lang="en-US" sz="1600" dirty="0" smtClean="0">
                  <a:solidFill>
                    <a:srgbClr val="000000"/>
                  </a:solidFill>
                  <a:latin typeface="Century Gothic"/>
                  <a:cs typeface="Century Gothic"/>
                </a:rPr>
                <a:t>2</a:t>
              </a:r>
              <a:r>
                <a:rPr lang="en-US" sz="1600" baseline="30000" dirty="0" smtClean="0">
                  <a:solidFill>
                    <a:srgbClr val="000000"/>
                  </a:solidFill>
                  <a:latin typeface="Century Gothic"/>
                  <a:cs typeface="Century Gothic"/>
                </a:rPr>
                <a:t>nd</a:t>
              </a:r>
              <a:r>
                <a:rPr lang="en-US" sz="1600" dirty="0" smtClean="0">
                  <a:solidFill>
                    <a:srgbClr val="000000"/>
                  </a:solidFill>
                  <a:latin typeface="Century Gothic"/>
                  <a:cs typeface="Century Gothic"/>
                </a:rPr>
                <a:t> </a:t>
              </a:r>
            </a:p>
            <a:p>
              <a:pPr algn="ctr"/>
              <a:r>
                <a:rPr lang="en-US" sz="1600" dirty="0" smtClean="0">
                  <a:solidFill>
                    <a:srgbClr val="000000"/>
                  </a:solidFill>
                  <a:latin typeface="Century Gothic"/>
                  <a:cs typeface="Century Gothic"/>
                </a:rPr>
                <a:t>Writing</a:t>
              </a:r>
            </a:p>
            <a:p>
              <a:pPr algn="ctr"/>
              <a:r>
                <a:rPr lang="en-US" sz="1600" dirty="0" smtClean="0">
                  <a:solidFill>
                    <a:srgbClr val="000000"/>
                  </a:solidFill>
                  <a:latin typeface="Century Gothic"/>
                  <a:cs typeface="Century Gothic"/>
                </a:rPr>
                <a:t>Course</a:t>
              </a:r>
              <a:endParaRPr lang="en-US" sz="1600" dirty="0">
                <a:solidFill>
                  <a:srgbClr val="000000"/>
                </a:solidFill>
                <a:latin typeface="Century Gothic"/>
                <a:cs typeface="Century Gothic"/>
              </a:endParaRPr>
            </a:p>
          </p:txBody>
        </p:sp>
      </p:grpSp>
      <p:grpSp>
        <p:nvGrpSpPr>
          <p:cNvPr id="10" name="Group 9"/>
          <p:cNvGrpSpPr/>
          <p:nvPr/>
        </p:nvGrpSpPr>
        <p:grpSpPr>
          <a:xfrm>
            <a:off x="7203580" y="4803503"/>
            <a:ext cx="1461430" cy="1134110"/>
            <a:chOff x="3863436" y="5430248"/>
            <a:chExt cx="1820542" cy="1313710"/>
          </a:xfrm>
        </p:grpSpPr>
        <p:sp>
          <p:nvSpPr>
            <p:cNvPr id="11" name="Oval 10"/>
            <p:cNvSpPr/>
            <p:nvPr/>
          </p:nvSpPr>
          <p:spPr>
            <a:xfrm>
              <a:off x="4148934" y="5430248"/>
              <a:ext cx="1342227" cy="1313710"/>
            </a:xfrm>
            <a:prstGeom prst="ellipse">
              <a:avLst/>
            </a:prstGeom>
            <a:solidFill>
              <a:srgbClr val="009D00"/>
            </a:solidFill>
            <a:effectLst>
              <a:glow rad="88900">
                <a:schemeClr val="accent3">
                  <a:lumMod val="20000"/>
                  <a:lumOff val="80000"/>
                  <a:alpha val="47000"/>
                </a:schemeClr>
              </a:glow>
              <a:outerShdw blurRad="40000" dist="23000" dir="5400000" rotWithShape="0">
                <a:srgbClr val="000000">
                  <a:alpha val="35000"/>
                </a:srgbClr>
              </a:outerShdw>
              <a:softEdge rad="1143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3863436" y="5786897"/>
              <a:ext cx="1820542" cy="677381"/>
            </a:xfrm>
            <a:prstGeom prst="rect">
              <a:avLst/>
            </a:prstGeom>
            <a:noFill/>
          </p:spPr>
          <p:txBody>
            <a:bodyPr wrap="square" rtlCol="0">
              <a:spAutoFit/>
            </a:bodyPr>
            <a:lstStyle/>
            <a:p>
              <a:pPr algn="ctr"/>
              <a:r>
                <a:rPr lang="en-US" sz="1600" dirty="0" smtClean="0">
                  <a:solidFill>
                    <a:srgbClr val="000000"/>
                  </a:solidFill>
                  <a:latin typeface="Century Gothic"/>
                  <a:cs typeface="Century Gothic"/>
                </a:rPr>
                <a:t>Quantitative </a:t>
              </a:r>
            </a:p>
            <a:p>
              <a:pPr algn="ctr"/>
              <a:r>
                <a:rPr lang="en-US" sz="1600" dirty="0" smtClean="0">
                  <a:solidFill>
                    <a:srgbClr val="000000"/>
                  </a:solidFill>
                  <a:latin typeface="Century Gothic"/>
                  <a:cs typeface="Century Gothic"/>
                </a:rPr>
                <a:t>Reasoning</a:t>
              </a:r>
              <a:endParaRPr lang="en-US" sz="1600" dirty="0">
                <a:solidFill>
                  <a:srgbClr val="000000"/>
                </a:solidFill>
                <a:latin typeface="Century Gothic"/>
                <a:cs typeface="Century Gothic"/>
              </a:endParaRPr>
            </a:p>
          </p:txBody>
        </p:sp>
      </p:grpSp>
    </p:spTree>
    <p:extLst>
      <p:ext uri="{BB962C8B-B14F-4D97-AF65-F5344CB8AC3E}">
        <p14:creationId xmlns:p14="http://schemas.microsoft.com/office/powerpoint/2010/main" val="331367753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83918"/>
            <a:ext cx="8229600" cy="867474"/>
          </a:xfrm>
        </p:spPr>
        <p:txBody>
          <a:bodyPr>
            <a:normAutofit/>
          </a:bodyPr>
          <a:lstStyle/>
          <a:p>
            <a:pPr algn="ctr"/>
            <a:r>
              <a:rPr lang="en-US" sz="3600" dirty="0" smtClean="0"/>
              <a:t>A New Framework for GE at UCCS</a:t>
            </a:r>
            <a:endParaRPr lang="en-US" sz="3600" dirty="0"/>
          </a:p>
        </p:txBody>
      </p:sp>
      <p:pic>
        <p:nvPicPr>
          <p:cNvPr id="5" name="Picture 4"/>
          <p:cNvPicPr>
            <a:picLocks noChangeAspect="1"/>
          </p:cNvPicPr>
          <p:nvPr/>
        </p:nvPicPr>
        <p:blipFill>
          <a:blip r:embed="rId2"/>
          <a:stretch>
            <a:fillRect/>
          </a:stretch>
        </p:blipFill>
        <p:spPr>
          <a:xfrm>
            <a:off x="4126437" y="2513579"/>
            <a:ext cx="1370721" cy="1105602"/>
          </a:xfrm>
          <a:prstGeom prst="rect">
            <a:avLst/>
          </a:prstGeom>
        </p:spPr>
      </p:pic>
      <p:sp>
        <p:nvSpPr>
          <p:cNvPr id="6" name="TextBox 5"/>
          <p:cNvSpPr txBox="1"/>
          <p:nvPr/>
        </p:nvSpPr>
        <p:spPr>
          <a:xfrm>
            <a:off x="4066202" y="2650881"/>
            <a:ext cx="1460533" cy="830997"/>
          </a:xfrm>
          <a:prstGeom prst="rect">
            <a:avLst/>
          </a:prstGeom>
          <a:noFill/>
        </p:spPr>
        <p:txBody>
          <a:bodyPr wrap="square" rtlCol="0">
            <a:spAutoFit/>
          </a:bodyPr>
          <a:lstStyle/>
          <a:p>
            <a:pPr algn="ctr"/>
            <a:r>
              <a:rPr lang="en-US" sz="1600" dirty="0" smtClean="0">
                <a:solidFill>
                  <a:prstClr val="black"/>
                </a:solidFill>
                <a:latin typeface="Century Gothic"/>
                <a:cs typeface="Century Gothic"/>
              </a:rPr>
              <a:t>Core</a:t>
            </a:r>
          </a:p>
          <a:p>
            <a:pPr algn="ctr"/>
            <a:r>
              <a:rPr lang="en-US" sz="1600" dirty="0" smtClean="0">
                <a:solidFill>
                  <a:prstClr val="black"/>
                </a:solidFill>
                <a:latin typeface="Century Gothic"/>
                <a:cs typeface="Century Gothic"/>
              </a:rPr>
              <a:t>Integrative Course</a:t>
            </a:r>
            <a:endParaRPr lang="en-US" sz="1600" dirty="0">
              <a:solidFill>
                <a:prstClr val="black"/>
              </a:solidFill>
              <a:latin typeface="Century Gothic"/>
              <a:cs typeface="Century Gothic"/>
            </a:endParaRPr>
          </a:p>
        </p:txBody>
      </p:sp>
      <p:grpSp>
        <p:nvGrpSpPr>
          <p:cNvPr id="7" name="Group 6"/>
          <p:cNvGrpSpPr/>
          <p:nvPr/>
        </p:nvGrpSpPr>
        <p:grpSpPr>
          <a:xfrm>
            <a:off x="6545847" y="4803503"/>
            <a:ext cx="1461430" cy="1134110"/>
            <a:chOff x="4013185" y="5430248"/>
            <a:chExt cx="1820542" cy="1313710"/>
          </a:xfrm>
        </p:grpSpPr>
        <p:sp>
          <p:nvSpPr>
            <p:cNvPr id="8" name="Oval 7"/>
            <p:cNvSpPr/>
            <p:nvPr/>
          </p:nvSpPr>
          <p:spPr>
            <a:xfrm>
              <a:off x="4148934" y="5430248"/>
              <a:ext cx="1342227" cy="1313710"/>
            </a:xfrm>
            <a:prstGeom prst="ellipse">
              <a:avLst/>
            </a:prstGeom>
            <a:solidFill>
              <a:srgbClr val="009D00"/>
            </a:solidFill>
            <a:effectLst>
              <a:glow rad="88900">
                <a:schemeClr val="accent3">
                  <a:lumMod val="20000"/>
                  <a:lumOff val="80000"/>
                  <a:alpha val="47000"/>
                </a:schemeClr>
              </a:glow>
              <a:outerShdw blurRad="40000" dist="23000" dir="5400000" rotWithShape="0">
                <a:srgbClr val="000000">
                  <a:alpha val="35000"/>
                </a:srgbClr>
              </a:outerShdw>
              <a:softEdge rad="1143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 name="TextBox 8"/>
            <p:cNvSpPr txBox="1"/>
            <p:nvPr/>
          </p:nvSpPr>
          <p:spPr>
            <a:xfrm>
              <a:off x="4013185" y="5786897"/>
              <a:ext cx="1820542" cy="677381"/>
            </a:xfrm>
            <a:prstGeom prst="rect">
              <a:avLst/>
            </a:prstGeom>
            <a:noFill/>
          </p:spPr>
          <p:txBody>
            <a:bodyPr wrap="square" rtlCol="0">
              <a:spAutoFit/>
            </a:bodyPr>
            <a:lstStyle/>
            <a:p>
              <a:pPr algn="ctr"/>
              <a:r>
                <a:rPr lang="en-US" sz="1600" dirty="0" smtClean="0">
                  <a:solidFill>
                    <a:srgbClr val="000000"/>
                  </a:solidFill>
                  <a:latin typeface="Century Gothic"/>
                  <a:cs typeface="Century Gothic"/>
                </a:rPr>
                <a:t>Quantitative </a:t>
              </a:r>
            </a:p>
            <a:p>
              <a:pPr algn="ctr"/>
              <a:r>
                <a:rPr lang="en-US" sz="1600" dirty="0" smtClean="0">
                  <a:solidFill>
                    <a:srgbClr val="000000"/>
                  </a:solidFill>
                  <a:latin typeface="Century Gothic"/>
                  <a:cs typeface="Century Gothic"/>
                </a:rPr>
                <a:t>Reasoning</a:t>
              </a:r>
              <a:endParaRPr lang="en-US" sz="1600" dirty="0">
                <a:solidFill>
                  <a:srgbClr val="000000"/>
                </a:solidFill>
                <a:latin typeface="Century Gothic"/>
                <a:cs typeface="Century Gothic"/>
              </a:endParaRPr>
            </a:p>
          </p:txBody>
        </p:sp>
      </p:grpSp>
      <p:grpSp>
        <p:nvGrpSpPr>
          <p:cNvPr id="10" name="Group 9"/>
          <p:cNvGrpSpPr/>
          <p:nvPr/>
        </p:nvGrpSpPr>
        <p:grpSpPr>
          <a:xfrm>
            <a:off x="4943931" y="4836726"/>
            <a:ext cx="1262523" cy="1134110"/>
            <a:chOff x="6860737" y="5430248"/>
            <a:chExt cx="1572758" cy="1313710"/>
          </a:xfrm>
        </p:grpSpPr>
        <p:sp>
          <p:nvSpPr>
            <p:cNvPr id="11" name="Oval 10"/>
            <p:cNvSpPr/>
            <p:nvPr/>
          </p:nvSpPr>
          <p:spPr>
            <a:xfrm>
              <a:off x="6964546" y="5430248"/>
              <a:ext cx="1342227" cy="1313710"/>
            </a:xfrm>
            <a:prstGeom prst="ellipse">
              <a:avLst/>
            </a:prstGeom>
            <a:solidFill>
              <a:srgbClr val="009D00"/>
            </a:solidFill>
            <a:effectLst>
              <a:glow rad="88900">
                <a:schemeClr val="accent3">
                  <a:lumMod val="20000"/>
                  <a:lumOff val="80000"/>
                  <a:alpha val="47000"/>
                </a:schemeClr>
              </a:glow>
              <a:outerShdw blurRad="40000" dist="23000" dir="5400000" rotWithShape="0">
                <a:srgbClr val="000000">
                  <a:alpha val="35000"/>
                </a:srgbClr>
              </a:outerShdw>
              <a:softEdge rad="1143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6860737" y="5596937"/>
              <a:ext cx="1572758" cy="962595"/>
            </a:xfrm>
            <a:prstGeom prst="rect">
              <a:avLst/>
            </a:prstGeom>
          </p:spPr>
          <p:txBody>
            <a:bodyPr wrap="square">
              <a:spAutoFit/>
            </a:bodyPr>
            <a:lstStyle/>
            <a:p>
              <a:pPr algn="ctr"/>
              <a:r>
                <a:rPr lang="en-US" sz="1600" dirty="0" smtClean="0">
                  <a:solidFill>
                    <a:srgbClr val="000000"/>
                  </a:solidFill>
                  <a:latin typeface="Century Gothic"/>
                  <a:cs typeface="Century Gothic"/>
                </a:rPr>
                <a:t>2</a:t>
              </a:r>
              <a:r>
                <a:rPr lang="en-US" sz="1600" baseline="30000" dirty="0" smtClean="0">
                  <a:solidFill>
                    <a:srgbClr val="000000"/>
                  </a:solidFill>
                  <a:latin typeface="Century Gothic"/>
                  <a:cs typeface="Century Gothic"/>
                </a:rPr>
                <a:t>nd</a:t>
              </a:r>
              <a:r>
                <a:rPr lang="en-US" sz="1600" dirty="0" smtClean="0">
                  <a:solidFill>
                    <a:srgbClr val="000000"/>
                  </a:solidFill>
                  <a:latin typeface="Century Gothic"/>
                  <a:cs typeface="Century Gothic"/>
                </a:rPr>
                <a:t> </a:t>
              </a:r>
            </a:p>
            <a:p>
              <a:pPr algn="ctr"/>
              <a:r>
                <a:rPr lang="en-US" sz="1600" dirty="0" smtClean="0">
                  <a:solidFill>
                    <a:srgbClr val="000000"/>
                  </a:solidFill>
                  <a:latin typeface="Century Gothic"/>
                  <a:cs typeface="Century Gothic"/>
                </a:rPr>
                <a:t>Writing</a:t>
              </a:r>
            </a:p>
            <a:p>
              <a:pPr algn="ctr"/>
              <a:r>
                <a:rPr lang="en-US" sz="1600" dirty="0" smtClean="0">
                  <a:solidFill>
                    <a:srgbClr val="000000"/>
                  </a:solidFill>
                  <a:latin typeface="Century Gothic"/>
                  <a:cs typeface="Century Gothic"/>
                </a:rPr>
                <a:t>Course</a:t>
              </a:r>
              <a:endParaRPr lang="en-US" sz="1600" dirty="0">
                <a:solidFill>
                  <a:srgbClr val="000000"/>
                </a:solidFill>
                <a:latin typeface="Century Gothic"/>
                <a:cs typeface="Century Gothic"/>
              </a:endParaRPr>
            </a:p>
          </p:txBody>
        </p:sp>
      </p:grpSp>
      <p:grpSp>
        <p:nvGrpSpPr>
          <p:cNvPr id="13" name="Group 12"/>
          <p:cNvGrpSpPr/>
          <p:nvPr/>
        </p:nvGrpSpPr>
        <p:grpSpPr>
          <a:xfrm>
            <a:off x="3446078" y="4871063"/>
            <a:ext cx="1077465" cy="1160707"/>
            <a:chOff x="6032771" y="4447075"/>
            <a:chExt cx="1342227" cy="1344519"/>
          </a:xfrm>
        </p:grpSpPr>
        <p:sp>
          <p:nvSpPr>
            <p:cNvPr id="14" name="Oval 13"/>
            <p:cNvSpPr/>
            <p:nvPr/>
          </p:nvSpPr>
          <p:spPr>
            <a:xfrm>
              <a:off x="6032771" y="4447075"/>
              <a:ext cx="1342227" cy="1313710"/>
            </a:xfrm>
            <a:prstGeom prst="ellipse">
              <a:avLst/>
            </a:prstGeom>
            <a:solidFill>
              <a:srgbClr val="009D00"/>
            </a:solidFill>
            <a:effectLst>
              <a:glow rad="88900">
                <a:schemeClr val="accent3">
                  <a:lumMod val="20000"/>
                  <a:lumOff val="80000"/>
                  <a:alpha val="47000"/>
                </a:schemeClr>
              </a:glow>
              <a:outerShdw blurRad="40000" dist="23000" dir="5400000" rotWithShape="0">
                <a:srgbClr val="000000">
                  <a:alpha val="35000"/>
                </a:srgbClr>
              </a:outerShdw>
              <a:softEdge rad="1143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5" name="TextBox 14"/>
            <p:cNvSpPr txBox="1"/>
            <p:nvPr/>
          </p:nvSpPr>
          <p:spPr>
            <a:xfrm>
              <a:off x="6095605" y="4793348"/>
              <a:ext cx="1194267" cy="998246"/>
            </a:xfrm>
            <a:prstGeom prst="rect">
              <a:avLst/>
            </a:prstGeom>
            <a:noFill/>
          </p:spPr>
          <p:txBody>
            <a:bodyPr wrap="square" rtlCol="0">
              <a:spAutoFit/>
            </a:bodyPr>
            <a:lstStyle/>
            <a:p>
              <a:pPr algn="ctr"/>
              <a:r>
                <a:rPr lang="en-US" sz="1600" dirty="0" smtClean="0">
                  <a:solidFill>
                    <a:prstClr val="black"/>
                  </a:solidFill>
                  <a:latin typeface="Century Gothic"/>
                  <a:cs typeface="Century Gothic"/>
                </a:rPr>
                <a:t>English</a:t>
              </a:r>
            </a:p>
            <a:p>
              <a:pPr algn="ctr"/>
              <a:r>
                <a:rPr lang="en-US" sz="1600" dirty="0" smtClean="0">
                  <a:solidFill>
                    <a:prstClr val="black"/>
                  </a:solidFill>
                  <a:latin typeface="Century Gothic"/>
                  <a:cs typeface="Century Gothic"/>
                </a:rPr>
                <a:t>1310 </a:t>
              </a:r>
            </a:p>
            <a:p>
              <a:pPr algn="ctr"/>
              <a:endParaRPr lang="en-US" dirty="0">
                <a:solidFill>
                  <a:prstClr val="black"/>
                </a:solidFill>
                <a:latin typeface="Century Gothic"/>
                <a:cs typeface="Century Gothic"/>
              </a:endParaRPr>
            </a:p>
          </p:txBody>
        </p:sp>
      </p:grpSp>
      <p:grpSp>
        <p:nvGrpSpPr>
          <p:cNvPr id="16" name="Group 15"/>
          <p:cNvGrpSpPr/>
          <p:nvPr/>
        </p:nvGrpSpPr>
        <p:grpSpPr>
          <a:xfrm>
            <a:off x="6726634" y="1899011"/>
            <a:ext cx="1099857" cy="1241519"/>
            <a:chOff x="1935756" y="270998"/>
            <a:chExt cx="1370120" cy="1438130"/>
          </a:xfrm>
        </p:grpSpPr>
        <p:pic>
          <p:nvPicPr>
            <p:cNvPr id="17" name="Picture 16" descr="spiral-notebook-hi.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8721273">
              <a:off x="2193603" y="291622"/>
              <a:ext cx="854429" cy="813181"/>
            </a:xfrm>
            <a:prstGeom prst="rect">
              <a:avLst/>
            </a:prstGeom>
          </p:spPr>
        </p:pic>
        <p:sp>
          <p:nvSpPr>
            <p:cNvPr id="18" name="TextBox 17"/>
            <p:cNvSpPr txBox="1"/>
            <p:nvPr/>
          </p:nvSpPr>
          <p:spPr>
            <a:xfrm>
              <a:off x="1935756" y="1031746"/>
              <a:ext cx="1370120" cy="677382"/>
            </a:xfrm>
            <a:prstGeom prst="rect">
              <a:avLst/>
            </a:prstGeom>
            <a:noFill/>
          </p:spPr>
          <p:txBody>
            <a:bodyPr wrap="square" rtlCol="0">
              <a:spAutoFit/>
            </a:bodyPr>
            <a:lstStyle/>
            <a:p>
              <a:pPr algn="ctr"/>
              <a:r>
                <a:rPr lang="en-US" sz="1600" dirty="0" smtClean="0">
                  <a:solidFill>
                    <a:prstClr val="black"/>
                  </a:solidFill>
                  <a:latin typeface="Century Gothic"/>
                  <a:cs typeface="Century Gothic"/>
                </a:rPr>
                <a:t>Writing Portfolio</a:t>
              </a:r>
              <a:endParaRPr lang="en-US" sz="1600" dirty="0">
                <a:solidFill>
                  <a:prstClr val="black"/>
                </a:solidFill>
                <a:latin typeface="Century Gothic"/>
                <a:cs typeface="Century Gothic"/>
              </a:endParaRPr>
            </a:p>
          </p:txBody>
        </p:sp>
      </p:grpSp>
      <p:sp>
        <p:nvSpPr>
          <p:cNvPr id="23" name="TextBox 22"/>
          <p:cNvSpPr txBox="1"/>
          <p:nvPr/>
        </p:nvSpPr>
        <p:spPr>
          <a:xfrm>
            <a:off x="328921" y="1518475"/>
            <a:ext cx="1083237" cy="830997"/>
          </a:xfrm>
          <a:prstGeom prst="rect">
            <a:avLst/>
          </a:prstGeom>
          <a:noFill/>
        </p:spPr>
        <p:txBody>
          <a:bodyPr wrap="square" rtlCol="0">
            <a:spAutoFit/>
          </a:bodyPr>
          <a:lstStyle/>
          <a:p>
            <a:pPr algn="ctr"/>
            <a:r>
              <a:rPr lang="en-US" sz="2400" dirty="0" smtClean="0">
                <a:solidFill>
                  <a:prstClr val="black"/>
                </a:solidFill>
                <a:latin typeface="Century Gothic"/>
                <a:cs typeface="Century Gothic"/>
              </a:rPr>
              <a:t>4</a:t>
            </a:r>
            <a:r>
              <a:rPr lang="en-US" sz="2400" baseline="30000" dirty="0" smtClean="0">
                <a:solidFill>
                  <a:prstClr val="black"/>
                </a:solidFill>
                <a:latin typeface="Century Gothic"/>
                <a:cs typeface="Century Gothic"/>
              </a:rPr>
              <a:t>th</a:t>
            </a:r>
            <a:r>
              <a:rPr lang="en-US" sz="2400" dirty="0" smtClean="0">
                <a:solidFill>
                  <a:prstClr val="black"/>
                </a:solidFill>
                <a:latin typeface="Century Gothic"/>
                <a:cs typeface="Century Gothic"/>
              </a:rPr>
              <a:t> Year</a:t>
            </a:r>
            <a:endParaRPr lang="en-US" sz="2400" dirty="0">
              <a:solidFill>
                <a:prstClr val="black"/>
              </a:solidFill>
              <a:latin typeface="Century Gothic"/>
              <a:cs typeface="Century Gothic"/>
            </a:endParaRPr>
          </a:p>
        </p:txBody>
      </p:sp>
      <p:sp>
        <p:nvSpPr>
          <p:cNvPr id="24" name="TextBox 23"/>
          <p:cNvSpPr txBox="1"/>
          <p:nvPr/>
        </p:nvSpPr>
        <p:spPr>
          <a:xfrm>
            <a:off x="328921" y="2789862"/>
            <a:ext cx="1065380" cy="830997"/>
          </a:xfrm>
          <a:prstGeom prst="rect">
            <a:avLst/>
          </a:prstGeom>
          <a:noFill/>
        </p:spPr>
        <p:txBody>
          <a:bodyPr wrap="square" rtlCol="0">
            <a:spAutoFit/>
          </a:bodyPr>
          <a:lstStyle/>
          <a:p>
            <a:pPr algn="ctr"/>
            <a:r>
              <a:rPr lang="en-US" sz="2400" dirty="0" smtClean="0">
                <a:solidFill>
                  <a:prstClr val="black"/>
                </a:solidFill>
                <a:latin typeface="Century Gothic"/>
                <a:cs typeface="Century Gothic"/>
              </a:rPr>
              <a:t>3</a:t>
            </a:r>
            <a:r>
              <a:rPr lang="en-US" sz="2400" baseline="30000" dirty="0" smtClean="0">
                <a:solidFill>
                  <a:prstClr val="black"/>
                </a:solidFill>
                <a:latin typeface="Century Gothic"/>
                <a:cs typeface="Century Gothic"/>
              </a:rPr>
              <a:t>rd</a:t>
            </a:r>
            <a:r>
              <a:rPr lang="en-US" sz="2400" dirty="0" smtClean="0">
                <a:solidFill>
                  <a:prstClr val="black"/>
                </a:solidFill>
                <a:latin typeface="Century Gothic"/>
                <a:cs typeface="Century Gothic"/>
              </a:rPr>
              <a:t> Year</a:t>
            </a:r>
            <a:endParaRPr lang="en-US" sz="2400" dirty="0">
              <a:solidFill>
                <a:prstClr val="black"/>
              </a:solidFill>
              <a:latin typeface="Century Gothic"/>
              <a:cs typeface="Century Gothic"/>
            </a:endParaRPr>
          </a:p>
        </p:txBody>
      </p:sp>
      <p:sp>
        <p:nvSpPr>
          <p:cNvPr id="25" name="TextBox 24"/>
          <p:cNvSpPr txBox="1"/>
          <p:nvPr/>
        </p:nvSpPr>
        <p:spPr>
          <a:xfrm>
            <a:off x="288713" y="3906448"/>
            <a:ext cx="1156060" cy="830997"/>
          </a:xfrm>
          <a:prstGeom prst="rect">
            <a:avLst/>
          </a:prstGeom>
          <a:noFill/>
        </p:spPr>
        <p:txBody>
          <a:bodyPr wrap="square" rtlCol="0">
            <a:spAutoFit/>
          </a:bodyPr>
          <a:lstStyle/>
          <a:p>
            <a:pPr algn="ctr"/>
            <a:r>
              <a:rPr lang="en-US" sz="2400" dirty="0" smtClean="0">
                <a:solidFill>
                  <a:prstClr val="black"/>
                </a:solidFill>
                <a:latin typeface="Century Gothic"/>
                <a:cs typeface="Century Gothic"/>
              </a:rPr>
              <a:t>2</a:t>
            </a:r>
            <a:r>
              <a:rPr lang="en-US" sz="2400" baseline="30000" dirty="0" smtClean="0">
                <a:solidFill>
                  <a:prstClr val="black"/>
                </a:solidFill>
                <a:latin typeface="Century Gothic"/>
                <a:cs typeface="Century Gothic"/>
              </a:rPr>
              <a:t>nd</a:t>
            </a:r>
            <a:r>
              <a:rPr lang="en-US" sz="2400" dirty="0" smtClean="0">
                <a:solidFill>
                  <a:prstClr val="black"/>
                </a:solidFill>
                <a:latin typeface="Century Gothic"/>
                <a:cs typeface="Century Gothic"/>
              </a:rPr>
              <a:t> Year</a:t>
            </a:r>
            <a:endParaRPr lang="en-US" sz="2400" dirty="0">
              <a:solidFill>
                <a:prstClr val="black"/>
              </a:solidFill>
              <a:latin typeface="Century Gothic"/>
              <a:cs typeface="Century Gothic"/>
            </a:endParaRPr>
          </a:p>
        </p:txBody>
      </p:sp>
      <p:sp>
        <p:nvSpPr>
          <p:cNvPr id="26" name="TextBox 25"/>
          <p:cNvSpPr txBox="1"/>
          <p:nvPr/>
        </p:nvSpPr>
        <p:spPr>
          <a:xfrm>
            <a:off x="355141" y="5041560"/>
            <a:ext cx="1001312" cy="830997"/>
          </a:xfrm>
          <a:prstGeom prst="rect">
            <a:avLst/>
          </a:prstGeom>
          <a:noFill/>
        </p:spPr>
        <p:txBody>
          <a:bodyPr wrap="square" rtlCol="0">
            <a:spAutoFit/>
          </a:bodyPr>
          <a:lstStyle/>
          <a:p>
            <a:pPr algn="ctr"/>
            <a:r>
              <a:rPr lang="en-US" sz="2400" dirty="0" smtClean="0">
                <a:solidFill>
                  <a:prstClr val="black"/>
                </a:solidFill>
                <a:latin typeface="Century Gothic"/>
                <a:cs typeface="Century Gothic"/>
              </a:rPr>
              <a:t>1</a:t>
            </a:r>
            <a:r>
              <a:rPr lang="en-US" sz="2400" baseline="30000" dirty="0" smtClean="0">
                <a:solidFill>
                  <a:prstClr val="black"/>
                </a:solidFill>
                <a:latin typeface="Century Gothic"/>
                <a:cs typeface="Century Gothic"/>
              </a:rPr>
              <a:t>st</a:t>
            </a:r>
            <a:r>
              <a:rPr lang="en-US" sz="2400" dirty="0" smtClean="0">
                <a:solidFill>
                  <a:prstClr val="black"/>
                </a:solidFill>
                <a:latin typeface="Century Gothic"/>
                <a:cs typeface="Century Gothic"/>
              </a:rPr>
              <a:t> Year</a:t>
            </a:r>
            <a:endParaRPr lang="en-US" sz="2400" dirty="0">
              <a:solidFill>
                <a:prstClr val="black"/>
              </a:solidFill>
              <a:latin typeface="Century Gothic"/>
              <a:cs typeface="Century Gothic"/>
            </a:endParaRPr>
          </a:p>
        </p:txBody>
      </p:sp>
      <p:sp>
        <p:nvSpPr>
          <p:cNvPr id="27" name="Teardrop 26"/>
          <p:cNvSpPr/>
          <p:nvPr/>
        </p:nvSpPr>
        <p:spPr>
          <a:xfrm>
            <a:off x="2708588" y="3801772"/>
            <a:ext cx="1086332" cy="991255"/>
          </a:xfrm>
          <a:prstGeom prst="teardrop">
            <a:avLst/>
          </a:prstGeom>
          <a:solidFill>
            <a:srgbClr val="FF411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8" name="Teardrop 27"/>
          <p:cNvSpPr/>
          <p:nvPr/>
        </p:nvSpPr>
        <p:spPr>
          <a:xfrm>
            <a:off x="4169121" y="3801771"/>
            <a:ext cx="1086332" cy="991255"/>
          </a:xfrm>
          <a:prstGeom prst="teardrop">
            <a:avLst/>
          </a:prstGeom>
          <a:solidFill>
            <a:srgbClr val="FF411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9" name="Teardrop 28"/>
          <p:cNvSpPr/>
          <p:nvPr/>
        </p:nvSpPr>
        <p:spPr>
          <a:xfrm>
            <a:off x="5719693" y="3777381"/>
            <a:ext cx="1086332" cy="991255"/>
          </a:xfrm>
          <a:prstGeom prst="teardrop">
            <a:avLst/>
          </a:prstGeom>
          <a:solidFill>
            <a:srgbClr val="FF411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0" name="TextBox 29"/>
          <p:cNvSpPr txBox="1"/>
          <p:nvPr/>
        </p:nvSpPr>
        <p:spPr>
          <a:xfrm>
            <a:off x="2708588" y="4103731"/>
            <a:ext cx="1086332" cy="338554"/>
          </a:xfrm>
          <a:prstGeom prst="rect">
            <a:avLst/>
          </a:prstGeom>
          <a:noFill/>
        </p:spPr>
        <p:txBody>
          <a:bodyPr wrap="square" rtlCol="0">
            <a:spAutoFit/>
          </a:bodyPr>
          <a:lstStyle/>
          <a:p>
            <a:pPr algn="ctr"/>
            <a:r>
              <a:rPr lang="en-US" sz="1600" dirty="0" smtClean="0">
                <a:solidFill>
                  <a:prstClr val="black"/>
                </a:solidFill>
                <a:latin typeface="Century Gothic"/>
                <a:cs typeface="Century Gothic"/>
              </a:rPr>
              <a:t>Explore</a:t>
            </a:r>
            <a:endParaRPr lang="en-US" sz="1600" dirty="0">
              <a:solidFill>
                <a:prstClr val="black"/>
              </a:solidFill>
              <a:latin typeface="Century Gothic"/>
              <a:cs typeface="Century Gothic"/>
            </a:endParaRPr>
          </a:p>
        </p:txBody>
      </p:sp>
      <p:sp>
        <p:nvSpPr>
          <p:cNvPr id="31" name="TextBox 30"/>
          <p:cNvSpPr txBox="1"/>
          <p:nvPr/>
        </p:nvSpPr>
        <p:spPr>
          <a:xfrm>
            <a:off x="4169121" y="4103731"/>
            <a:ext cx="1086332" cy="338554"/>
          </a:xfrm>
          <a:prstGeom prst="rect">
            <a:avLst/>
          </a:prstGeom>
          <a:noFill/>
        </p:spPr>
        <p:txBody>
          <a:bodyPr wrap="square" rtlCol="0">
            <a:spAutoFit/>
          </a:bodyPr>
          <a:lstStyle/>
          <a:p>
            <a:pPr algn="ctr"/>
            <a:r>
              <a:rPr lang="en-US" sz="1600" dirty="0" smtClean="0">
                <a:solidFill>
                  <a:prstClr val="black"/>
                </a:solidFill>
                <a:latin typeface="Century Gothic"/>
                <a:cs typeface="Century Gothic"/>
              </a:rPr>
              <a:t>Explore</a:t>
            </a:r>
            <a:endParaRPr lang="en-US" sz="1600" dirty="0">
              <a:solidFill>
                <a:prstClr val="black"/>
              </a:solidFill>
              <a:latin typeface="Century Gothic"/>
              <a:cs typeface="Century Gothic"/>
            </a:endParaRPr>
          </a:p>
        </p:txBody>
      </p:sp>
      <p:sp>
        <p:nvSpPr>
          <p:cNvPr id="32" name="TextBox 31"/>
          <p:cNvSpPr txBox="1"/>
          <p:nvPr/>
        </p:nvSpPr>
        <p:spPr>
          <a:xfrm>
            <a:off x="5719693" y="4103731"/>
            <a:ext cx="1086332" cy="338554"/>
          </a:xfrm>
          <a:prstGeom prst="rect">
            <a:avLst/>
          </a:prstGeom>
          <a:noFill/>
        </p:spPr>
        <p:txBody>
          <a:bodyPr wrap="square" rtlCol="0">
            <a:spAutoFit/>
          </a:bodyPr>
          <a:lstStyle/>
          <a:p>
            <a:pPr algn="ctr"/>
            <a:r>
              <a:rPr lang="en-US" sz="1600" dirty="0" smtClean="0">
                <a:solidFill>
                  <a:prstClr val="black"/>
                </a:solidFill>
                <a:latin typeface="Century Gothic"/>
                <a:cs typeface="Century Gothic"/>
              </a:rPr>
              <a:t>Explore</a:t>
            </a:r>
            <a:endParaRPr lang="en-US" sz="1600" dirty="0">
              <a:solidFill>
                <a:prstClr val="black"/>
              </a:solidFill>
              <a:latin typeface="Century Gothic"/>
              <a:cs typeface="Century Gothic"/>
            </a:endParaRPr>
          </a:p>
        </p:txBody>
      </p:sp>
      <p:sp>
        <p:nvSpPr>
          <p:cNvPr id="34" name="5-Point Star 33"/>
          <p:cNvSpPr/>
          <p:nvPr/>
        </p:nvSpPr>
        <p:spPr>
          <a:xfrm>
            <a:off x="1665889" y="3140530"/>
            <a:ext cx="1241238" cy="1161700"/>
          </a:xfrm>
          <a:prstGeom prst="star5">
            <a:avLst/>
          </a:prstGeom>
          <a:noFill/>
          <a:ln>
            <a:solidFill>
              <a:schemeClr val="accent1">
                <a:shade val="50000"/>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7" name="Isosceles Triangle 36"/>
          <p:cNvSpPr/>
          <p:nvPr/>
        </p:nvSpPr>
        <p:spPr>
          <a:xfrm>
            <a:off x="4126436" y="1063115"/>
            <a:ext cx="1322390" cy="1173267"/>
          </a:xfrm>
          <a:prstGeom prst="triangle">
            <a:avLst/>
          </a:prstGeom>
          <a:solidFill>
            <a:srgbClr val="EBAFFD"/>
          </a:solid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 name="Diamond 1"/>
          <p:cNvSpPr/>
          <p:nvPr/>
        </p:nvSpPr>
        <p:spPr>
          <a:xfrm>
            <a:off x="1665889" y="4871063"/>
            <a:ext cx="1148576" cy="1160707"/>
          </a:xfrm>
          <a:prstGeom prst="diamond">
            <a:avLst/>
          </a:prstGeom>
          <a:solidFill>
            <a:srgbClr val="009D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8" name="Rectangle 37"/>
          <p:cNvSpPr/>
          <p:nvPr/>
        </p:nvSpPr>
        <p:spPr>
          <a:xfrm>
            <a:off x="1665889" y="5106616"/>
            <a:ext cx="1262523" cy="830997"/>
          </a:xfrm>
          <a:prstGeom prst="rect">
            <a:avLst/>
          </a:prstGeom>
        </p:spPr>
        <p:txBody>
          <a:bodyPr wrap="square">
            <a:spAutoFit/>
          </a:bodyPr>
          <a:lstStyle/>
          <a:p>
            <a:pPr algn="ctr"/>
            <a:r>
              <a:rPr lang="en-US" sz="1600" dirty="0" smtClean="0">
                <a:solidFill>
                  <a:srgbClr val="000000"/>
                </a:solidFill>
                <a:latin typeface="Century Gothic"/>
                <a:cs typeface="Century Gothic"/>
              </a:rPr>
              <a:t>Gateway:</a:t>
            </a:r>
          </a:p>
          <a:p>
            <a:pPr algn="ctr"/>
            <a:r>
              <a:rPr lang="en-US" sz="1600" dirty="0" smtClean="0">
                <a:solidFill>
                  <a:srgbClr val="000000"/>
                </a:solidFill>
                <a:latin typeface="Century Gothic"/>
                <a:cs typeface="Century Gothic"/>
              </a:rPr>
              <a:t>Freshman</a:t>
            </a:r>
          </a:p>
          <a:p>
            <a:pPr algn="ctr"/>
            <a:r>
              <a:rPr lang="en-US" sz="1600" dirty="0" smtClean="0">
                <a:solidFill>
                  <a:srgbClr val="000000"/>
                </a:solidFill>
                <a:latin typeface="Century Gothic"/>
                <a:cs typeface="Century Gothic"/>
              </a:rPr>
              <a:t>Seminar</a:t>
            </a:r>
            <a:endParaRPr lang="en-US" sz="1600" dirty="0">
              <a:solidFill>
                <a:srgbClr val="000000"/>
              </a:solidFill>
              <a:latin typeface="Century Gothic"/>
              <a:cs typeface="Century Gothic"/>
            </a:endParaRPr>
          </a:p>
        </p:txBody>
      </p:sp>
      <p:sp>
        <p:nvSpPr>
          <p:cNvPr id="36" name="TextBox 35"/>
          <p:cNvSpPr txBox="1"/>
          <p:nvPr/>
        </p:nvSpPr>
        <p:spPr>
          <a:xfrm>
            <a:off x="4225072" y="1806691"/>
            <a:ext cx="1272085" cy="338554"/>
          </a:xfrm>
          <a:prstGeom prst="rect">
            <a:avLst/>
          </a:prstGeom>
          <a:noFill/>
        </p:spPr>
        <p:txBody>
          <a:bodyPr wrap="square" rtlCol="0">
            <a:spAutoFit/>
          </a:bodyPr>
          <a:lstStyle/>
          <a:p>
            <a:pPr algn="ctr"/>
            <a:r>
              <a:rPr lang="en-US" sz="1600" dirty="0" smtClean="0">
                <a:solidFill>
                  <a:prstClr val="black"/>
                </a:solidFill>
                <a:latin typeface="Century Gothic"/>
                <a:cs typeface="Century Gothic"/>
              </a:rPr>
              <a:t>Capstone</a:t>
            </a:r>
            <a:endParaRPr lang="en-US" sz="1600" dirty="0">
              <a:solidFill>
                <a:prstClr val="black"/>
              </a:solidFill>
              <a:latin typeface="Century Gothic"/>
              <a:cs typeface="Century Gothic"/>
            </a:endParaRPr>
          </a:p>
        </p:txBody>
      </p:sp>
      <p:grpSp>
        <p:nvGrpSpPr>
          <p:cNvPr id="39" name="Group 38"/>
          <p:cNvGrpSpPr/>
          <p:nvPr/>
        </p:nvGrpSpPr>
        <p:grpSpPr>
          <a:xfrm>
            <a:off x="1874159" y="2348481"/>
            <a:ext cx="1455048" cy="1361809"/>
            <a:chOff x="2033201" y="2529692"/>
            <a:chExt cx="1455048" cy="1361809"/>
          </a:xfrm>
        </p:grpSpPr>
        <p:sp>
          <p:nvSpPr>
            <p:cNvPr id="40" name="5-Point Star 39"/>
            <p:cNvSpPr/>
            <p:nvPr/>
          </p:nvSpPr>
          <p:spPr>
            <a:xfrm>
              <a:off x="2033201" y="2529692"/>
              <a:ext cx="1455048" cy="1361809"/>
            </a:xfrm>
            <a:prstGeom prst="star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1" name="TextBox 40"/>
            <p:cNvSpPr txBox="1"/>
            <p:nvPr/>
          </p:nvSpPr>
          <p:spPr>
            <a:xfrm>
              <a:off x="2033201" y="3001322"/>
              <a:ext cx="1455048" cy="830997"/>
            </a:xfrm>
            <a:prstGeom prst="rect">
              <a:avLst/>
            </a:prstGeom>
            <a:noFill/>
          </p:spPr>
          <p:txBody>
            <a:bodyPr wrap="square" rtlCol="0">
              <a:spAutoFit/>
            </a:bodyPr>
            <a:lstStyle/>
            <a:p>
              <a:pPr algn="ctr"/>
              <a:r>
                <a:rPr lang="en-US" sz="1600" dirty="0" smtClean="0">
                  <a:solidFill>
                    <a:prstClr val="black"/>
                  </a:solidFill>
                  <a:latin typeface="Century Gothic"/>
                  <a:cs typeface="Century Gothic"/>
                </a:rPr>
                <a:t>Writing</a:t>
              </a:r>
            </a:p>
            <a:p>
              <a:pPr algn="ctr"/>
              <a:r>
                <a:rPr lang="en-US" sz="1600" dirty="0" smtClean="0">
                  <a:solidFill>
                    <a:prstClr val="black"/>
                  </a:solidFill>
                  <a:latin typeface="Century Gothic"/>
                  <a:cs typeface="Century Gothic"/>
                </a:rPr>
                <a:t>Intensive Designated</a:t>
              </a:r>
              <a:endParaRPr lang="en-US" sz="1600" dirty="0">
                <a:solidFill>
                  <a:prstClr val="black"/>
                </a:solidFill>
                <a:latin typeface="Century Gothic"/>
                <a:cs typeface="Century Gothic"/>
              </a:endParaRPr>
            </a:p>
          </p:txBody>
        </p:sp>
      </p:grpSp>
      <p:sp>
        <p:nvSpPr>
          <p:cNvPr id="43" name="5-Point Star 42"/>
          <p:cNvSpPr/>
          <p:nvPr/>
        </p:nvSpPr>
        <p:spPr>
          <a:xfrm>
            <a:off x="2371751" y="1919524"/>
            <a:ext cx="1241238" cy="1161700"/>
          </a:xfrm>
          <a:prstGeom prst="star5">
            <a:avLst/>
          </a:prstGeom>
          <a:noFill/>
          <a:ln>
            <a:solidFill>
              <a:schemeClr val="accent1">
                <a:shade val="50000"/>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4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9532" y="4871063"/>
            <a:ext cx="1536700" cy="121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436186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9"/>
            <a:ext cx="8229600" cy="3995344"/>
          </a:xfrm>
        </p:spPr>
        <p:txBody>
          <a:bodyPr/>
          <a:lstStyle/>
          <a:p>
            <a:r>
              <a:rPr lang="en-US" dirty="0"/>
              <a:t>Freshmen arrive:</a:t>
            </a:r>
          </a:p>
          <a:p>
            <a:pPr lvl="1"/>
            <a:r>
              <a:rPr lang="en-US" dirty="0"/>
              <a:t>With different expectations about </a:t>
            </a:r>
            <a:r>
              <a:rPr lang="en-US" dirty="0" smtClean="0"/>
              <a:t>college</a:t>
            </a:r>
            <a:endParaRPr lang="en-US" dirty="0"/>
          </a:p>
          <a:p>
            <a:pPr lvl="1"/>
            <a:r>
              <a:rPr lang="en-US" dirty="0"/>
              <a:t>With different levels of </a:t>
            </a:r>
            <a:r>
              <a:rPr lang="en-US" dirty="0" smtClean="0"/>
              <a:t>preparation</a:t>
            </a:r>
            <a:endParaRPr lang="en-US" dirty="0"/>
          </a:p>
          <a:p>
            <a:pPr lvl="1"/>
            <a:r>
              <a:rPr lang="en-US" dirty="0"/>
              <a:t>At different stages of developmental maturity </a:t>
            </a:r>
          </a:p>
          <a:p>
            <a:endParaRPr lang="en-US" dirty="0" smtClean="0"/>
          </a:p>
          <a:p>
            <a:r>
              <a:rPr lang="en-US" dirty="0" smtClean="0"/>
              <a:t>Can </a:t>
            </a:r>
            <a:r>
              <a:rPr lang="en-US" dirty="0"/>
              <a:t>we get them all on the same page?</a:t>
            </a:r>
          </a:p>
          <a:p>
            <a:endParaRPr lang="en-US" dirty="0" smtClean="0"/>
          </a:p>
          <a:p>
            <a:r>
              <a:rPr lang="en-US" dirty="0" smtClean="0"/>
              <a:t>Perhaps </a:t>
            </a:r>
            <a:r>
              <a:rPr lang="en-US" dirty="0"/>
              <a:t>not, but we </a:t>
            </a:r>
            <a:r>
              <a:rPr lang="en-US" i="1" dirty="0"/>
              <a:t>can</a:t>
            </a:r>
            <a:r>
              <a:rPr lang="en-US" dirty="0"/>
              <a:t> do some useful things</a:t>
            </a:r>
            <a:r>
              <a:rPr lang="en-US" dirty="0" smtClean="0"/>
              <a:t>!</a:t>
            </a:r>
            <a:endParaRPr lang="en-US" dirty="0"/>
          </a:p>
        </p:txBody>
      </p:sp>
      <p:sp>
        <p:nvSpPr>
          <p:cNvPr id="3" name="Title 2"/>
          <p:cNvSpPr>
            <a:spLocks noGrp="1"/>
          </p:cNvSpPr>
          <p:nvPr>
            <p:ph type="title"/>
          </p:nvPr>
        </p:nvSpPr>
        <p:spPr>
          <a:xfrm>
            <a:off x="457200" y="274638"/>
            <a:ext cx="7081024" cy="1143000"/>
          </a:xfrm>
        </p:spPr>
        <p:txBody>
          <a:bodyPr>
            <a:normAutofit fontScale="90000"/>
          </a:bodyPr>
          <a:lstStyle/>
          <a:p>
            <a:r>
              <a:rPr lang="en-US" dirty="0"/>
              <a:t>Why Have a Gateway Course?</a:t>
            </a:r>
          </a:p>
        </p:txBody>
      </p:sp>
      <p:sp>
        <p:nvSpPr>
          <p:cNvPr id="7" name="Diamond 6"/>
          <p:cNvSpPr/>
          <p:nvPr/>
        </p:nvSpPr>
        <p:spPr>
          <a:xfrm>
            <a:off x="7538224" y="115133"/>
            <a:ext cx="1148576" cy="1160707"/>
          </a:xfrm>
          <a:prstGeom prst="diamond">
            <a:avLst/>
          </a:prstGeom>
          <a:solidFill>
            <a:srgbClr val="009D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481250" y="279990"/>
            <a:ext cx="1262523" cy="830997"/>
          </a:xfrm>
          <a:prstGeom prst="rect">
            <a:avLst/>
          </a:prstGeom>
        </p:spPr>
        <p:txBody>
          <a:bodyPr wrap="square">
            <a:spAutoFit/>
          </a:bodyPr>
          <a:lstStyle/>
          <a:p>
            <a:pPr algn="ctr"/>
            <a:r>
              <a:rPr lang="en-US" sz="1600" dirty="0" smtClean="0">
                <a:solidFill>
                  <a:srgbClr val="000000"/>
                </a:solidFill>
                <a:latin typeface="Century Gothic"/>
                <a:cs typeface="Century Gothic"/>
              </a:rPr>
              <a:t>Gateway:</a:t>
            </a:r>
          </a:p>
          <a:p>
            <a:pPr algn="ctr"/>
            <a:r>
              <a:rPr lang="en-US" sz="1600" dirty="0" smtClean="0">
                <a:solidFill>
                  <a:srgbClr val="000000"/>
                </a:solidFill>
                <a:latin typeface="Century Gothic"/>
                <a:cs typeface="Century Gothic"/>
              </a:rPr>
              <a:t>Freshman</a:t>
            </a:r>
          </a:p>
          <a:p>
            <a:pPr algn="ctr"/>
            <a:r>
              <a:rPr lang="en-US" sz="1600" dirty="0" smtClean="0">
                <a:solidFill>
                  <a:srgbClr val="000000"/>
                </a:solidFill>
                <a:latin typeface="Century Gothic"/>
                <a:cs typeface="Century Gothic"/>
              </a:rPr>
              <a:t>Seminar</a:t>
            </a:r>
            <a:endParaRPr lang="en-US" sz="1600" dirty="0">
              <a:solidFill>
                <a:srgbClr val="000000"/>
              </a:solidFill>
              <a:latin typeface="Century Gothic"/>
              <a:cs typeface="Century Gothic"/>
            </a:endParaRPr>
          </a:p>
        </p:txBody>
      </p:sp>
    </p:spTree>
    <p:extLst>
      <p:ext uri="{BB962C8B-B14F-4D97-AF65-F5344CB8AC3E}">
        <p14:creationId xmlns:p14="http://schemas.microsoft.com/office/powerpoint/2010/main" val="1002156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800" dirty="0"/>
              <a:t>Welcome them to the university</a:t>
            </a:r>
          </a:p>
          <a:p>
            <a:r>
              <a:rPr lang="en-US" sz="2800" dirty="0"/>
              <a:t>Introduce them to an academic culture through the Core &amp; Explore Goals</a:t>
            </a:r>
          </a:p>
          <a:p>
            <a:r>
              <a:rPr lang="en-US" sz="2800" dirty="0" smtClean="0"/>
              <a:t>Review </a:t>
            </a:r>
            <a:r>
              <a:rPr lang="en-US" sz="2800" dirty="0"/>
              <a:t>and expand upon the academic skills needed for </a:t>
            </a:r>
            <a:r>
              <a:rPr lang="en-US" sz="2800" dirty="0" smtClean="0"/>
              <a:t>success</a:t>
            </a:r>
          </a:p>
          <a:p>
            <a:r>
              <a:rPr lang="en-US" sz="2800" dirty="0" smtClean="0"/>
              <a:t>Get them started on achieving the Core &amp; Explore goals</a:t>
            </a:r>
            <a:endParaRPr lang="en-US" sz="2800" dirty="0"/>
          </a:p>
          <a:p>
            <a:r>
              <a:rPr lang="en-US" sz="2800" dirty="0" smtClean="0"/>
              <a:t>Generate </a:t>
            </a:r>
            <a:r>
              <a:rPr lang="en-US" sz="2800" dirty="0"/>
              <a:t>enthusiasm for </a:t>
            </a:r>
            <a:r>
              <a:rPr lang="en-US" sz="2800" dirty="0" smtClean="0"/>
              <a:t>the rest </a:t>
            </a:r>
            <a:r>
              <a:rPr lang="en-US" sz="2800" dirty="0"/>
              <a:t>of their Core &amp; Explore curriculum</a:t>
            </a:r>
          </a:p>
        </p:txBody>
      </p:sp>
      <p:sp>
        <p:nvSpPr>
          <p:cNvPr id="3" name="Title 2"/>
          <p:cNvSpPr>
            <a:spLocks noGrp="1"/>
          </p:cNvSpPr>
          <p:nvPr>
            <p:ph type="title"/>
          </p:nvPr>
        </p:nvSpPr>
        <p:spPr>
          <a:xfrm>
            <a:off x="302004" y="279990"/>
            <a:ext cx="7236220" cy="1137647"/>
          </a:xfrm>
        </p:spPr>
        <p:txBody>
          <a:bodyPr>
            <a:noAutofit/>
          </a:bodyPr>
          <a:lstStyle/>
          <a:p>
            <a:r>
              <a:rPr lang="en-US" sz="3600" dirty="0"/>
              <a:t>What a Gateway Course </a:t>
            </a:r>
            <a:r>
              <a:rPr lang="en-US" sz="3600" i="1" dirty="0"/>
              <a:t>Can</a:t>
            </a:r>
            <a:r>
              <a:rPr lang="en-US" sz="3600" dirty="0"/>
              <a:t> Do</a:t>
            </a:r>
          </a:p>
        </p:txBody>
      </p:sp>
      <p:sp>
        <p:nvSpPr>
          <p:cNvPr id="7" name="Diamond 6"/>
          <p:cNvSpPr/>
          <p:nvPr/>
        </p:nvSpPr>
        <p:spPr>
          <a:xfrm>
            <a:off x="7538224" y="115133"/>
            <a:ext cx="1148576" cy="1160707"/>
          </a:xfrm>
          <a:prstGeom prst="diamond">
            <a:avLst/>
          </a:prstGeom>
          <a:solidFill>
            <a:srgbClr val="009D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481250" y="279990"/>
            <a:ext cx="1262523" cy="830997"/>
          </a:xfrm>
          <a:prstGeom prst="rect">
            <a:avLst/>
          </a:prstGeom>
        </p:spPr>
        <p:txBody>
          <a:bodyPr wrap="square">
            <a:spAutoFit/>
          </a:bodyPr>
          <a:lstStyle/>
          <a:p>
            <a:pPr algn="ctr"/>
            <a:r>
              <a:rPr lang="en-US" sz="1600" dirty="0" smtClean="0">
                <a:solidFill>
                  <a:srgbClr val="000000"/>
                </a:solidFill>
                <a:latin typeface="Century Gothic"/>
                <a:cs typeface="Century Gothic"/>
              </a:rPr>
              <a:t>Gateway:</a:t>
            </a:r>
          </a:p>
          <a:p>
            <a:pPr algn="ctr"/>
            <a:r>
              <a:rPr lang="en-US" sz="1600" dirty="0" smtClean="0">
                <a:solidFill>
                  <a:srgbClr val="000000"/>
                </a:solidFill>
                <a:latin typeface="Century Gothic"/>
                <a:cs typeface="Century Gothic"/>
              </a:rPr>
              <a:t>Freshman</a:t>
            </a:r>
          </a:p>
          <a:p>
            <a:pPr algn="ctr"/>
            <a:r>
              <a:rPr lang="en-US" sz="1600" dirty="0" smtClean="0">
                <a:solidFill>
                  <a:srgbClr val="000000"/>
                </a:solidFill>
                <a:latin typeface="Century Gothic"/>
                <a:cs typeface="Century Gothic"/>
              </a:rPr>
              <a:t>Seminar</a:t>
            </a:r>
            <a:endParaRPr lang="en-US" sz="1600" dirty="0">
              <a:solidFill>
                <a:srgbClr val="000000"/>
              </a:solidFill>
              <a:latin typeface="Century Gothic"/>
              <a:cs typeface="Century Gothic"/>
            </a:endParaRPr>
          </a:p>
        </p:txBody>
      </p:sp>
    </p:spTree>
    <p:extLst>
      <p:ext uri="{BB962C8B-B14F-4D97-AF65-F5344CB8AC3E}">
        <p14:creationId xmlns:p14="http://schemas.microsoft.com/office/powerpoint/2010/main" val="3728620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800" dirty="0" smtClean="0"/>
              <a:t>It has </a:t>
            </a:r>
            <a:r>
              <a:rPr lang="en-US" sz="2800" dirty="0"/>
              <a:t>become a national model in the integrative learning movement</a:t>
            </a:r>
          </a:p>
          <a:p>
            <a:r>
              <a:rPr lang="en-US" sz="2800" dirty="0" smtClean="0"/>
              <a:t>It strives </a:t>
            </a:r>
            <a:r>
              <a:rPr lang="en-US" sz="2800" dirty="0"/>
              <a:t>for most of the same outcomes as a Gateway Course</a:t>
            </a:r>
          </a:p>
          <a:p>
            <a:r>
              <a:rPr lang="en-US" sz="2800" dirty="0" smtClean="0"/>
              <a:t>It is </a:t>
            </a:r>
            <a:r>
              <a:rPr lang="en-US" sz="2800" dirty="0"/>
              <a:t>voluntary but is </a:t>
            </a:r>
            <a:r>
              <a:rPr lang="en-US" sz="2800" dirty="0" smtClean="0"/>
              <a:t>already taken </a:t>
            </a:r>
            <a:r>
              <a:rPr lang="en-US" sz="2800" dirty="0"/>
              <a:t>by over 80% of fall freshmen</a:t>
            </a:r>
          </a:p>
          <a:p>
            <a:r>
              <a:rPr lang="en-US" sz="2800" dirty="0" smtClean="0"/>
              <a:t>It has </a:t>
            </a:r>
            <a:r>
              <a:rPr lang="en-US" sz="2800" dirty="0"/>
              <a:t>over 20 years of experience with what works and what doesn’t</a:t>
            </a:r>
          </a:p>
        </p:txBody>
      </p:sp>
      <p:sp>
        <p:nvSpPr>
          <p:cNvPr id="3" name="Title 2"/>
          <p:cNvSpPr>
            <a:spLocks noGrp="1"/>
          </p:cNvSpPr>
          <p:nvPr>
            <p:ph type="title"/>
          </p:nvPr>
        </p:nvSpPr>
        <p:spPr>
          <a:xfrm>
            <a:off x="457200" y="274638"/>
            <a:ext cx="7024050" cy="1143000"/>
          </a:xfrm>
        </p:spPr>
        <p:txBody>
          <a:bodyPr>
            <a:noAutofit/>
          </a:bodyPr>
          <a:lstStyle/>
          <a:p>
            <a:r>
              <a:rPr lang="en-US" sz="3600" dirty="0"/>
              <a:t>Why Leverage Freshman Seminar?</a:t>
            </a:r>
          </a:p>
        </p:txBody>
      </p:sp>
      <p:sp>
        <p:nvSpPr>
          <p:cNvPr id="7" name="Diamond 6"/>
          <p:cNvSpPr/>
          <p:nvPr/>
        </p:nvSpPr>
        <p:spPr>
          <a:xfrm>
            <a:off x="7538224" y="115133"/>
            <a:ext cx="1148576" cy="1160707"/>
          </a:xfrm>
          <a:prstGeom prst="diamond">
            <a:avLst/>
          </a:prstGeom>
          <a:solidFill>
            <a:srgbClr val="009D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481250" y="279990"/>
            <a:ext cx="1262523" cy="830997"/>
          </a:xfrm>
          <a:prstGeom prst="rect">
            <a:avLst/>
          </a:prstGeom>
        </p:spPr>
        <p:txBody>
          <a:bodyPr wrap="square">
            <a:spAutoFit/>
          </a:bodyPr>
          <a:lstStyle/>
          <a:p>
            <a:pPr algn="ctr"/>
            <a:r>
              <a:rPr lang="en-US" sz="1600" dirty="0" smtClean="0">
                <a:solidFill>
                  <a:srgbClr val="000000"/>
                </a:solidFill>
                <a:latin typeface="Century Gothic"/>
                <a:cs typeface="Century Gothic"/>
              </a:rPr>
              <a:t>Gateway:</a:t>
            </a:r>
          </a:p>
          <a:p>
            <a:pPr algn="ctr"/>
            <a:r>
              <a:rPr lang="en-US" sz="1600" dirty="0" smtClean="0">
                <a:solidFill>
                  <a:srgbClr val="000000"/>
                </a:solidFill>
                <a:latin typeface="Century Gothic"/>
                <a:cs typeface="Century Gothic"/>
              </a:rPr>
              <a:t>Freshman</a:t>
            </a:r>
          </a:p>
          <a:p>
            <a:pPr algn="ctr"/>
            <a:r>
              <a:rPr lang="en-US" sz="1600" dirty="0" smtClean="0">
                <a:solidFill>
                  <a:srgbClr val="000000"/>
                </a:solidFill>
                <a:latin typeface="Century Gothic"/>
                <a:cs typeface="Century Gothic"/>
              </a:rPr>
              <a:t>Seminar</a:t>
            </a:r>
            <a:endParaRPr lang="en-US" sz="1600" dirty="0">
              <a:solidFill>
                <a:srgbClr val="000000"/>
              </a:solidFill>
              <a:latin typeface="Century Gothic"/>
              <a:cs typeface="Century Gothic"/>
            </a:endParaRPr>
          </a:p>
        </p:txBody>
      </p:sp>
    </p:spTree>
    <p:extLst>
      <p:ext uri="{BB962C8B-B14F-4D97-AF65-F5344CB8AC3E}">
        <p14:creationId xmlns:p14="http://schemas.microsoft.com/office/powerpoint/2010/main" val="669805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800" dirty="0"/>
              <a:t>Successful FS courses are also rigorous college courses</a:t>
            </a:r>
          </a:p>
          <a:p>
            <a:r>
              <a:rPr lang="en-US" sz="2800" dirty="0"/>
              <a:t>Faculty development is crucial so that faculty learn the high impact practices that work </a:t>
            </a:r>
          </a:p>
          <a:p>
            <a:r>
              <a:rPr lang="en-US" sz="2800" dirty="0"/>
              <a:t>Staying open to new content suggestions has resulted in the opportunity for creativity and innovation </a:t>
            </a:r>
          </a:p>
          <a:p>
            <a:r>
              <a:rPr lang="en-US" sz="2800" dirty="0"/>
              <a:t>Supporting faculty teams with JTAs has enriched the program</a:t>
            </a:r>
          </a:p>
        </p:txBody>
      </p:sp>
      <p:sp>
        <p:nvSpPr>
          <p:cNvPr id="3" name="Title 2"/>
          <p:cNvSpPr>
            <a:spLocks noGrp="1"/>
          </p:cNvSpPr>
          <p:nvPr>
            <p:ph type="title"/>
          </p:nvPr>
        </p:nvSpPr>
        <p:spPr>
          <a:xfrm>
            <a:off x="457200" y="274638"/>
            <a:ext cx="7024050" cy="1143000"/>
          </a:xfrm>
        </p:spPr>
        <p:txBody>
          <a:bodyPr>
            <a:normAutofit/>
          </a:bodyPr>
          <a:lstStyle/>
          <a:p>
            <a:r>
              <a:rPr lang="en-US" sz="3600" dirty="0"/>
              <a:t>What We’ve Learned From FS</a:t>
            </a:r>
          </a:p>
        </p:txBody>
      </p:sp>
      <p:sp>
        <p:nvSpPr>
          <p:cNvPr id="7" name="Diamond 6"/>
          <p:cNvSpPr/>
          <p:nvPr/>
        </p:nvSpPr>
        <p:spPr>
          <a:xfrm>
            <a:off x="7538224" y="115133"/>
            <a:ext cx="1148576" cy="1160707"/>
          </a:xfrm>
          <a:prstGeom prst="diamond">
            <a:avLst/>
          </a:prstGeom>
          <a:solidFill>
            <a:srgbClr val="009D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481250" y="279990"/>
            <a:ext cx="1262523" cy="830997"/>
          </a:xfrm>
          <a:prstGeom prst="rect">
            <a:avLst/>
          </a:prstGeom>
        </p:spPr>
        <p:txBody>
          <a:bodyPr wrap="square">
            <a:spAutoFit/>
          </a:bodyPr>
          <a:lstStyle/>
          <a:p>
            <a:pPr algn="ctr"/>
            <a:r>
              <a:rPr lang="en-US" sz="1600" dirty="0" smtClean="0">
                <a:solidFill>
                  <a:srgbClr val="000000"/>
                </a:solidFill>
                <a:latin typeface="Century Gothic"/>
                <a:cs typeface="Century Gothic"/>
              </a:rPr>
              <a:t>Gateway:</a:t>
            </a:r>
          </a:p>
          <a:p>
            <a:pPr algn="ctr"/>
            <a:r>
              <a:rPr lang="en-US" sz="1600" dirty="0" smtClean="0">
                <a:solidFill>
                  <a:srgbClr val="000000"/>
                </a:solidFill>
                <a:latin typeface="Century Gothic"/>
                <a:cs typeface="Century Gothic"/>
              </a:rPr>
              <a:t>Freshman</a:t>
            </a:r>
          </a:p>
          <a:p>
            <a:pPr algn="ctr"/>
            <a:r>
              <a:rPr lang="en-US" sz="1600" dirty="0" smtClean="0">
                <a:solidFill>
                  <a:srgbClr val="000000"/>
                </a:solidFill>
                <a:latin typeface="Century Gothic"/>
                <a:cs typeface="Century Gothic"/>
              </a:rPr>
              <a:t>Seminar</a:t>
            </a:r>
            <a:endParaRPr lang="en-US" sz="1600" dirty="0">
              <a:solidFill>
                <a:srgbClr val="000000"/>
              </a:solidFill>
              <a:latin typeface="Century Gothic"/>
              <a:cs typeface="Century Gothic"/>
            </a:endParaRPr>
          </a:p>
        </p:txBody>
      </p:sp>
    </p:spTree>
    <p:extLst>
      <p:ext uri="{BB962C8B-B14F-4D97-AF65-F5344CB8AC3E}">
        <p14:creationId xmlns:p14="http://schemas.microsoft.com/office/powerpoint/2010/main" val="3555111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773158"/>
            <a:ext cx="8229600" cy="4525963"/>
          </a:xfrm>
        </p:spPr>
        <p:txBody>
          <a:bodyPr>
            <a:normAutofit/>
          </a:bodyPr>
          <a:lstStyle/>
          <a:p>
            <a:r>
              <a:rPr lang="en-US" sz="2800" dirty="0" smtClean="0"/>
              <a:t>Gateway course would be required</a:t>
            </a:r>
            <a:endParaRPr lang="en-US" sz="2800" dirty="0"/>
          </a:p>
          <a:p>
            <a:r>
              <a:rPr lang="en-US" sz="2800" dirty="0" smtClean="0"/>
              <a:t>FS is taught off-load; may not be a sustainable model for a required course</a:t>
            </a:r>
            <a:endParaRPr lang="en-US" sz="2800" dirty="0"/>
          </a:p>
          <a:p>
            <a:r>
              <a:rPr lang="en-US" sz="2800" dirty="0" smtClean="0"/>
              <a:t>Gateway course must cover </a:t>
            </a:r>
            <a:r>
              <a:rPr lang="en-US" sz="2800" dirty="0"/>
              <a:t>100% of a growing freshman class</a:t>
            </a:r>
          </a:p>
          <a:p>
            <a:r>
              <a:rPr lang="en-US" sz="2800" dirty="0" smtClean="0"/>
              <a:t>Gateway course would need to be offered Fall and Spring</a:t>
            </a:r>
            <a:endParaRPr lang="en-US" sz="2800" dirty="0"/>
          </a:p>
          <a:p>
            <a:r>
              <a:rPr lang="en-US" sz="2800" dirty="0"/>
              <a:t>The academic rigor is sometimes uneven, as reported by </a:t>
            </a:r>
            <a:r>
              <a:rPr lang="en-US" sz="2800" dirty="0" smtClean="0"/>
              <a:t>students</a:t>
            </a:r>
          </a:p>
          <a:p>
            <a:endParaRPr lang="en-US" sz="2800" dirty="0"/>
          </a:p>
          <a:p>
            <a:endParaRPr lang="en-US" sz="2800" dirty="0" smtClean="0"/>
          </a:p>
          <a:p>
            <a:endParaRPr lang="en-US" sz="2800" dirty="0"/>
          </a:p>
          <a:p>
            <a:endParaRPr lang="en-US" sz="2800" dirty="0" smtClean="0"/>
          </a:p>
          <a:p>
            <a:endParaRPr lang="en-US" sz="2800" dirty="0"/>
          </a:p>
        </p:txBody>
      </p:sp>
      <p:sp>
        <p:nvSpPr>
          <p:cNvPr id="3" name="Title 2"/>
          <p:cNvSpPr>
            <a:spLocks noGrp="1"/>
          </p:cNvSpPr>
          <p:nvPr>
            <p:ph type="title"/>
          </p:nvPr>
        </p:nvSpPr>
        <p:spPr>
          <a:xfrm>
            <a:off x="457200" y="274638"/>
            <a:ext cx="7024050" cy="1143000"/>
          </a:xfrm>
        </p:spPr>
        <p:txBody>
          <a:bodyPr>
            <a:noAutofit/>
          </a:bodyPr>
          <a:lstStyle/>
          <a:p>
            <a:r>
              <a:rPr lang="en-US" sz="3600" dirty="0"/>
              <a:t>Implications </a:t>
            </a:r>
            <a:r>
              <a:rPr lang="en-US" sz="3600" dirty="0" smtClean="0"/>
              <a:t>for making FS the Gateway course</a:t>
            </a:r>
            <a:endParaRPr lang="en-US" sz="3600" dirty="0"/>
          </a:p>
        </p:txBody>
      </p:sp>
      <p:sp>
        <p:nvSpPr>
          <p:cNvPr id="7" name="Diamond 6"/>
          <p:cNvSpPr/>
          <p:nvPr/>
        </p:nvSpPr>
        <p:spPr>
          <a:xfrm>
            <a:off x="7538224" y="115133"/>
            <a:ext cx="1148576" cy="1160707"/>
          </a:xfrm>
          <a:prstGeom prst="diamond">
            <a:avLst/>
          </a:prstGeom>
          <a:solidFill>
            <a:srgbClr val="009D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481250" y="279990"/>
            <a:ext cx="1262523" cy="830997"/>
          </a:xfrm>
          <a:prstGeom prst="rect">
            <a:avLst/>
          </a:prstGeom>
        </p:spPr>
        <p:txBody>
          <a:bodyPr wrap="square">
            <a:spAutoFit/>
          </a:bodyPr>
          <a:lstStyle/>
          <a:p>
            <a:pPr algn="ctr"/>
            <a:r>
              <a:rPr lang="en-US" sz="1600" dirty="0" smtClean="0">
                <a:solidFill>
                  <a:srgbClr val="000000"/>
                </a:solidFill>
                <a:latin typeface="Century Gothic"/>
                <a:cs typeface="Century Gothic"/>
              </a:rPr>
              <a:t>Gateway:</a:t>
            </a:r>
          </a:p>
          <a:p>
            <a:pPr algn="ctr"/>
            <a:r>
              <a:rPr lang="en-US" sz="1600" dirty="0" smtClean="0">
                <a:solidFill>
                  <a:srgbClr val="000000"/>
                </a:solidFill>
                <a:latin typeface="Century Gothic"/>
                <a:cs typeface="Century Gothic"/>
              </a:rPr>
              <a:t>Freshman</a:t>
            </a:r>
          </a:p>
          <a:p>
            <a:pPr algn="ctr"/>
            <a:r>
              <a:rPr lang="en-US" sz="1600" dirty="0" smtClean="0">
                <a:solidFill>
                  <a:srgbClr val="000000"/>
                </a:solidFill>
                <a:latin typeface="Century Gothic"/>
                <a:cs typeface="Century Gothic"/>
              </a:rPr>
              <a:t>Seminar</a:t>
            </a:r>
            <a:endParaRPr lang="en-US" sz="1600" dirty="0">
              <a:solidFill>
                <a:srgbClr val="000000"/>
              </a:solidFill>
              <a:latin typeface="Century Gothic"/>
              <a:cs typeface="Century Gothic"/>
            </a:endParaRPr>
          </a:p>
        </p:txBody>
      </p:sp>
    </p:spTree>
    <p:extLst>
      <p:ext uri="{BB962C8B-B14F-4D97-AF65-F5344CB8AC3E}">
        <p14:creationId xmlns:p14="http://schemas.microsoft.com/office/powerpoint/2010/main" val="379914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74848"/>
            <a:ext cx="8229600" cy="4525963"/>
          </a:xfrm>
        </p:spPr>
        <p:txBody>
          <a:bodyPr>
            <a:normAutofit/>
          </a:bodyPr>
          <a:lstStyle/>
          <a:p>
            <a:r>
              <a:rPr lang="en-US" sz="2800" dirty="0"/>
              <a:t>Collect your ideas on the Gateway Course Questions sheet – today</a:t>
            </a:r>
            <a:r>
              <a:rPr lang="en-US" sz="2800" dirty="0" smtClean="0"/>
              <a:t>!</a:t>
            </a:r>
          </a:p>
          <a:p>
            <a:endParaRPr lang="en-US" sz="2800" dirty="0"/>
          </a:p>
          <a:p>
            <a:r>
              <a:rPr lang="en-US" sz="2800" dirty="0"/>
              <a:t>Engage in a dialogue with Freshman Seminar faculty at </a:t>
            </a:r>
            <a:r>
              <a:rPr lang="en-US" sz="2800" dirty="0" smtClean="0"/>
              <a:t>retreat </a:t>
            </a:r>
            <a:r>
              <a:rPr lang="en-US" sz="2800" dirty="0"/>
              <a:t>in </a:t>
            </a:r>
            <a:r>
              <a:rPr lang="en-US" sz="2800" dirty="0" smtClean="0"/>
              <a:t>May</a:t>
            </a:r>
          </a:p>
          <a:p>
            <a:pPr marL="109728" indent="0">
              <a:buNone/>
            </a:pPr>
            <a:endParaRPr lang="en-US" sz="2800" dirty="0"/>
          </a:p>
          <a:p>
            <a:r>
              <a:rPr lang="en-US" sz="2800" dirty="0"/>
              <a:t>Continue work on a governance model </a:t>
            </a:r>
            <a:r>
              <a:rPr lang="en-US" sz="2800" dirty="0" smtClean="0"/>
              <a:t>to support </a:t>
            </a:r>
            <a:r>
              <a:rPr lang="en-US" sz="2800" dirty="0"/>
              <a:t>quality control across the Core &amp; Explore curriculum</a:t>
            </a:r>
          </a:p>
        </p:txBody>
      </p:sp>
      <p:sp>
        <p:nvSpPr>
          <p:cNvPr id="3" name="Title 2"/>
          <p:cNvSpPr>
            <a:spLocks noGrp="1"/>
          </p:cNvSpPr>
          <p:nvPr>
            <p:ph type="title"/>
          </p:nvPr>
        </p:nvSpPr>
        <p:spPr>
          <a:xfrm>
            <a:off x="457200" y="274638"/>
            <a:ext cx="7024050" cy="1143000"/>
          </a:xfrm>
        </p:spPr>
        <p:txBody>
          <a:bodyPr>
            <a:noAutofit/>
          </a:bodyPr>
          <a:lstStyle/>
          <a:p>
            <a:r>
              <a:rPr lang="en-US" sz="3600" dirty="0"/>
              <a:t>Next Steps for Pursuing the Gateway Course Idea</a:t>
            </a:r>
          </a:p>
        </p:txBody>
      </p:sp>
      <p:sp>
        <p:nvSpPr>
          <p:cNvPr id="7" name="Diamond 6"/>
          <p:cNvSpPr/>
          <p:nvPr/>
        </p:nvSpPr>
        <p:spPr>
          <a:xfrm>
            <a:off x="7538224" y="115133"/>
            <a:ext cx="1148576" cy="1160707"/>
          </a:xfrm>
          <a:prstGeom prst="diamond">
            <a:avLst/>
          </a:prstGeom>
          <a:solidFill>
            <a:srgbClr val="009D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481250" y="279990"/>
            <a:ext cx="1262523" cy="830997"/>
          </a:xfrm>
          <a:prstGeom prst="rect">
            <a:avLst/>
          </a:prstGeom>
        </p:spPr>
        <p:txBody>
          <a:bodyPr wrap="square">
            <a:spAutoFit/>
          </a:bodyPr>
          <a:lstStyle/>
          <a:p>
            <a:pPr algn="ctr"/>
            <a:r>
              <a:rPr lang="en-US" sz="1600" dirty="0" smtClean="0">
                <a:solidFill>
                  <a:srgbClr val="000000"/>
                </a:solidFill>
                <a:latin typeface="Century Gothic"/>
                <a:cs typeface="Century Gothic"/>
              </a:rPr>
              <a:t>Gateway:</a:t>
            </a:r>
          </a:p>
          <a:p>
            <a:pPr algn="ctr"/>
            <a:r>
              <a:rPr lang="en-US" sz="1600" dirty="0" smtClean="0">
                <a:solidFill>
                  <a:srgbClr val="000000"/>
                </a:solidFill>
                <a:latin typeface="Century Gothic"/>
                <a:cs typeface="Century Gothic"/>
              </a:rPr>
              <a:t>Freshman</a:t>
            </a:r>
          </a:p>
          <a:p>
            <a:pPr algn="ctr"/>
            <a:r>
              <a:rPr lang="en-US" sz="1600" dirty="0" smtClean="0">
                <a:solidFill>
                  <a:srgbClr val="000000"/>
                </a:solidFill>
                <a:latin typeface="Century Gothic"/>
                <a:cs typeface="Century Gothic"/>
              </a:rPr>
              <a:t>Seminar</a:t>
            </a:r>
            <a:endParaRPr lang="en-US" sz="1600" dirty="0">
              <a:solidFill>
                <a:srgbClr val="000000"/>
              </a:solidFill>
              <a:latin typeface="Century Gothic"/>
              <a:cs typeface="Century Gothic"/>
            </a:endParaRPr>
          </a:p>
        </p:txBody>
      </p:sp>
    </p:spTree>
    <p:extLst>
      <p:ext uri="{BB962C8B-B14F-4D97-AF65-F5344CB8AC3E}">
        <p14:creationId xmlns:p14="http://schemas.microsoft.com/office/powerpoint/2010/main" val="788688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Please fill out the Gateway course questions sheet (double-sided)</a:t>
            </a:r>
          </a:p>
          <a:p>
            <a:endParaRPr lang="en-US" dirty="0" smtClean="0"/>
          </a:p>
          <a:p>
            <a:r>
              <a:rPr lang="en-US" dirty="0" smtClean="0"/>
              <a:t>When you are finished, please take a brief  10-15-minute break.</a:t>
            </a:r>
          </a:p>
          <a:p>
            <a:endParaRPr lang="en-US" dirty="0" smtClean="0"/>
          </a:p>
          <a:p>
            <a:r>
              <a:rPr lang="en-US" dirty="0" smtClean="0"/>
              <a:t>Please return promptly.</a:t>
            </a:r>
            <a:endParaRPr lang="en-US" dirty="0"/>
          </a:p>
        </p:txBody>
      </p:sp>
      <p:sp>
        <p:nvSpPr>
          <p:cNvPr id="3" name="Title 2"/>
          <p:cNvSpPr>
            <a:spLocks noGrp="1"/>
          </p:cNvSpPr>
          <p:nvPr>
            <p:ph type="title"/>
          </p:nvPr>
        </p:nvSpPr>
        <p:spPr/>
        <p:txBody>
          <a:bodyPr>
            <a:normAutofit/>
          </a:bodyPr>
          <a:lstStyle/>
          <a:p>
            <a:r>
              <a:rPr lang="en-US" sz="3600" dirty="0" smtClean="0"/>
              <a:t>Gateway Activity</a:t>
            </a:r>
            <a:endParaRPr lang="en-US" sz="3600" dirty="0"/>
          </a:p>
        </p:txBody>
      </p:sp>
      <p:sp>
        <p:nvSpPr>
          <p:cNvPr id="7" name="Diamond 6"/>
          <p:cNvSpPr/>
          <p:nvPr/>
        </p:nvSpPr>
        <p:spPr>
          <a:xfrm>
            <a:off x="7538224" y="115133"/>
            <a:ext cx="1148576" cy="1160707"/>
          </a:xfrm>
          <a:prstGeom prst="diamond">
            <a:avLst/>
          </a:prstGeom>
          <a:solidFill>
            <a:srgbClr val="009D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481250" y="279990"/>
            <a:ext cx="1262523" cy="830997"/>
          </a:xfrm>
          <a:prstGeom prst="rect">
            <a:avLst/>
          </a:prstGeom>
        </p:spPr>
        <p:txBody>
          <a:bodyPr wrap="square">
            <a:spAutoFit/>
          </a:bodyPr>
          <a:lstStyle/>
          <a:p>
            <a:pPr algn="ctr"/>
            <a:r>
              <a:rPr lang="en-US" sz="1600" dirty="0" smtClean="0">
                <a:solidFill>
                  <a:srgbClr val="000000"/>
                </a:solidFill>
                <a:latin typeface="Century Gothic"/>
                <a:cs typeface="Century Gothic"/>
              </a:rPr>
              <a:t>Gateway:</a:t>
            </a:r>
          </a:p>
          <a:p>
            <a:pPr algn="ctr"/>
            <a:r>
              <a:rPr lang="en-US" sz="1600" dirty="0" smtClean="0">
                <a:solidFill>
                  <a:srgbClr val="000000"/>
                </a:solidFill>
                <a:latin typeface="Century Gothic"/>
                <a:cs typeface="Century Gothic"/>
              </a:rPr>
              <a:t>Freshman</a:t>
            </a:r>
          </a:p>
          <a:p>
            <a:pPr algn="ctr"/>
            <a:r>
              <a:rPr lang="en-US" sz="1600" dirty="0" smtClean="0">
                <a:solidFill>
                  <a:srgbClr val="000000"/>
                </a:solidFill>
                <a:latin typeface="Century Gothic"/>
                <a:cs typeface="Century Gothic"/>
              </a:rPr>
              <a:t>Seminar</a:t>
            </a:r>
            <a:endParaRPr lang="en-US" sz="1600" dirty="0">
              <a:solidFill>
                <a:srgbClr val="000000"/>
              </a:solidFill>
              <a:latin typeface="Century Gothic"/>
              <a:cs typeface="Century Gothic"/>
            </a:endParaRPr>
          </a:p>
        </p:txBody>
      </p:sp>
    </p:spTree>
    <p:extLst>
      <p:ext uri="{BB962C8B-B14F-4D97-AF65-F5344CB8AC3E}">
        <p14:creationId xmlns:p14="http://schemas.microsoft.com/office/powerpoint/2010/main" val="261324326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Faculty Retreat on General Education</a:t>
            </a:r>
            <a:endParaRPr lang="en-US" dirty="0"/>
          </a:p>
        </p:txBody>
      </p:sp>
      <p:sp>
        <p:nvSpPr>
          <p:cNvPr id="5" name="Subtitle 4"/>
          <p:cNvSpPr>
            <a:spLocks noGrp="1"/>
          </p:cNvSpPr>
          <p:nvPr>
            <p:ph type="subTitle" idx="1"/>
          </p:nvPr>
        </p:nvSpPr>
        <p:spPr/>
        <p:txBody>
          <a:bodyPr/>
          <a:lstStyle/>
          <a:p>
            <a:r>
              <a:rPr lang="en-US" dirty="0" smtClean="0"/>
              <a:t>Break</a:t>
            </a:r>
            <a:endParaRPr lang="en-US" dirty="0"/>
          </a:p>
        </p:txBody>
      </p:sp>
    </p:spTree>
    <p:extLst>
      <p:ext uri="{BB962C8B-B14F-4D97-AF65-F5344CB8AC3E}">
        <p14:creationId xmlns:p14="http://schemas.microsoft.com/office/powerpoint/2010/main" val="18172143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24708"/>
            <a:ext cx="8229600" cy="5087243"/>
          </a:xfrm>
        </p:spPr>
        <p:txBody>
          <a:bodyPr>
            <a:normAutofit/>
          </a:bodyPr>
          <a:lstStyle/>
          <a:p>
            <a:pPr marL="393192" lvl="1" indent="0">
              <a:buNone/>
            </a:pPr>
            <a:r>
              <a:rPr lang="en-US" sz="2400" dirty="0" smtClean="0"/>
              <a:t>Students </a:t>
            </a:r>
            <a:r>
              <a:rPr lang="en-US" sz="2400" dirty="0"/>
              <a:t>will develop intellectual and practical skills central to investigation, creative pursuits, and problem solving. Students will gather, understand, analyze, and evaluate information as well as synthesize that information in order to create and articulate new ideas. This </a:t>
            </a:r>
            <a:r>
              <a:rPr lang="en-US" sz="2400" dirty="0" smtClean="0"/>
              <a:t>includes</a:t>
            </a:r>
            <a:r>
              <a:rPr lang="en-US" sz="2400" dirty="0"/>
              <a:t>: </a:t>
            </a:r>
            <a:endParaRPr lang="en-US" sz="2400" dirty="0" smtClean="0"/>
          </a:p>
          <a:p>
            <a:pPr lvl="1"/>
            <a:endParaRPr lang="en-US" sz="2400" dirty="0"/>
          </a:p>
          <a:p>
            <a:pPr lvl="2"/>
            <a:r>
              <a:rPr lang="en-US" sz="2400" dirty="0" smtClean="0"/>
              <a:t>Critical </a:t>
            </a:r>
            <a:r>
              <a:rPr lang="en-US" sz="2400" dirty="0"/>
              <a:t>and creative thinking </a:t>
            </a:r>
          </a:p>
          <a:p>
            <a:pPr lvl="2"/>
            <a:r>
              <a:rPr lang="en-US" sz="2400" dirty="0" smtClean="0"/>
              <a:t>Quantitative </a:t>
            </a:r>
            <a:r>
              <a:rPr lang="en-US" sz="2400" dirty="0"/>
              <a:t>and qualitative reasoning </a:t>
            </a:r>
          </a:p>
          <a:p>
            <a:pPr lvl="2"/>
            <a:r>
              <a:rPr lang="en-US" sz="2400" dirty="0" smtClean="0"/>
              <a:t>Information </a:t>
            </a:r>
            <a:r>
              <a:rPr lang="en-US" sz="2400" dirty="0"/>
              <a:t>literacy </a:t>
            </a:r>
          </a:p>
          <a:p>
            <a:pPr lvl="2"/>
            <a:r>
              <a:rPr lang="en-US" sz="2400" dirty="0" smtClean="0"/>
              <a:t>Communication</a:t>
            </a:r>
            <a:r>
              <a:rPr lang="en-US" sz="2400" dirty="0"/>
              <a:t>: reading, writing, speaking, and listening </a:t>
            </a:r>
          </a:p>
          <a:p>
            <a:pPr lvl="1"/>
            <a:endParaRPr lang="en-US" dirty="0"/>
          </a:p>
        </p:txBody>
      </p:sp>
      <p:sp>
        <p:nvSpPr>
          <p:cNvPr id="3" name="Title 2"/>
          <p:cNvSpPr>
            <a:spLocks noGrp="1"/>
          </p:cNvSpPr>
          <p:nvPr>
            <p:ph type="title"/>
          </p:nvPr>
        </p:nvSpPr>
        <p:spPr>
          <a:xfrm>
            <a:off x="457200" y="274638"/>
            <a:ext cx="8229600" cy="921116"/>
          </a:xfrm>
        </p:spPr>
        <p:txBody>
          <a:bodyPr>
            <a:normAutofit/>
          </a:bodyPr>
          <a:lstStyle/>
          <a:p>
            <a:r>
              <a:rPr lang="en-US" sz="3600" dirty="0" smtClean="0"/>
              <a:t> </a:t>
            </a:r>
            <a:r>
              <a:rPr lang="en-US" sz="3600" dirty="0"/>
              <a:t>1) Evaluate and </a:t>
            </a:r>
            <a:r>
              <a:rPr lang="en-US" sz="3600" dirty="0" smtClean="0"/>
              <a:t>Create</a:t>
            </a:r>
            <a:endParaRPr lang="en-US" sz="3600" dirty="0"/>
          </a:p>
        </p:txBody>
      </p:sp>
    </p:spTree>
    <p:extLst>
      <p:ext uri="{BB962C8B-B14F-4D97-AF65-F5344CB8AC3E}">
        <p14:creationId xmlns:p14="http://schemas.microsoft.com/office/powerpoint/2010/main" val="90359603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83918"/>
            <a:ext cx="8229600" cy="867474"/>
          </a:xfrm>
        </p:spPr>
        <p:txBody>
          <a:bodyPr>
            <a:normAutofit/>
          </a:bodyPr>
          <a:lstStyle/>
          <a:p>
            <a:pPr algn="ctr"/>
            <a:r>
              <a:rPr lang="en-US" sz="3600" dirty="0" smtClean="0"/>
              <a:t>A New Framework for GE at UCCS</a:t>
            </a:r>
            <a:endParaRPr lang="en-US" sz="3600" dirty="0"/>
          </a:p>
        </p:txBody>
      </p:sp>
      <p:pic>
        <p:nvPicPr>
          <p:cNvPr id="5" name="Picture 4"/>
          <p:cNvPicPr>
            <a:picLocks noChangeAspect="1"/>
          </p:cNvPicPr>
          <p:nvPr/>
        </p:nvPicPr>
        <p:blipFill>
          <a:blip r:embed="rId3"/>
          <a:stretch>
            <a:fillRect/>
          </a:stretch>
        </p:blipFill>
        <p:spPr>
          <a:xfrm>
            <a:off x="4109344" y="2476584"/>
            <a:ext cx="1370721" cy="1105602"/>
          </a:xfrm>
          <a:prstGeom prst="rect">
            <a:avLst/>
          </a:prstGeom>
        </p:spPr>
      </p:pic>
      <p:sp>
        <p:nvSpPr>
          <p:cNvPr id="6" name="TextBox 5"/>
          <p:cNvSpPr txBox="1"/>
          <p:nvPr/>
        </p:nvSpPr>
        <p:spPr>
          <a:xfrm>
            <a:off x="4066202" y="2650881"/>
            <a:ext cx="1460533" cy="830997"/>
          </a:xfrm>
          <a:prstGeom prst="rect">
            <a:avLst/>
          </a:prstGeom>
          <a:noFill/>
        </p:spPr>
        <p:txBody>
          <a:bodyPr wrap="square" rtlCol="0">
            <a:spAutoFit/>
          </a:bodyPr>
          <a:lstStyle/>
          <a:p>
            <a:pPr algn="ctr"/>
            <a:r>
              <a:rPr lang="en-US" sz="1600" dirty="0" smtClean="0">
                <a:solidFill>
                  <a:prstClr val="black"/>
                </a:solidFill>
                <a:latin typeface="Century Gothic"/>
                <a:cs typeface="Century Gothic"/>
              </a:rPr>
              <a:t>Core</a:t>
            </a:r>
          </a:p>
          <a:p>
            <a:pPr algn="ctr"/>
            <a:r>
              <a:rPr lang="en-US" sz="1600" dirty="0" smtClean="0">
                <a:solidFill>
                  <a:prstClr val="black"/>
                </a:solidFill>
                <a:latin typeface="Century Gothic"/>
                <a:cs typeface="Century Gothic"/>
              </a:rPr>
              <a:t>Integrative Course</a:t>
            </a:r>
            <a:endParaRPr lang="en-US" sz="1600" dirty="0">
              <a:solidFill>
                <a:prstClr val="black"/>
              </a:solidFill>
              <a:latin typeface="Century Gothic"/>
              <a:cs typeface="Century Gothic"/>
            </a:endParaRPr>
          </a:p>
        </p:txBody>
      </p:sp>
      <p:grpSp>
        <p:nvGrpSpPr>
          <p:cNvPr id="7" name="Group 6"/>
          <p:cNvGrpSpPr/>
          <p:nvPr/>
        </p:nvGrpSpPr>
        <p:grpSpPr>
          <a:xfrm>
            <a:off x="6545847" y="4803503"/>
            <a:ext cx="1461430" cy="1134110"/>
            <a:chOff x="4013185" y="5430248"/>
            <a:chExt cx="1820542" cy="1313710"/>
          </a:xfrm>
        </p:grpSpPr>
        <p:sp>
          <p:nvSpPr>
            <p:cNvPr id="8" name="Oval 7"/>
            <p:cNvSpPr/>
            <p:nvPr/>
          </p:nvSpPr>
          <p:spPr>
            <a:xfrm>
              <a:off x="4148934" y="5430248"/>
              <a:ext cx="1342227" cy="1313710"/>
            </a:xfrm>
            <a:prstGeom prst="ellipse">
              <a:avLst/>
            </a:prstGeom>
            <a:solidFill>
              <a:srgbClr val="009D00"/>
            </a:solidFill>
            <a:effectLst>
              <a:glow rad="88900">
                <a:schemeClr val="accent3">
                  <a:lumMod val="20000"/>
                  <a:lumOff val="80000"/>
                  <a:alpha val="47000"/>
                </a:schemeClr>
              </a:glow>
              <a:outerShdw blurRad="40000" dist="23000" dir="5400000" rotWithShape="0">
                <a:srgbClr val="000000">
                  <a:alpha val="35000"/>
                </a:srgbClr>
              </a:outerShdw>
              <a:softEdge rad="1143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 name="TextBox 8"/>
            <p:cNvSpPr txBox="1"/>
            <p:nvPr/>
          </p:nvSpPr>
          <p:spPr>
            <a:xfrm>
              <a:off x="4013185" y="5786897"/>
              <a:ext cx="1820542" cy="677381"/>
            </a:xfrm>
            <a:prstGeom prst="rect">
              <a:avLst/>
            </a:prstGeom>
            <a:noFill/>
          </p:spPr>
          <p:txBody>
            <a:bodyPr wrap="square" rtlCol="0">
              <a:spAutoFit/>
            </a:bodyPr>
            <a:lstStyle/>
            <a:p>
              <a:pPr algn="ctr"/>
              <a:r>
                <a:rPr lang="en-US" sz="1600" dirty="0" smtClean="0">
                  <a:solidFill>
                    <a:srgbClr val="000000"/>
                  </a:solidFill>
                  <a:latin typeface="Century Gothic"/>
                  <a:cs typeface="Century Gothic"/>
                </a:rPr>
                <a:t>Quantitative </a:t>
              </a:r>
            </a:p>
            <a:p>
              <a:pPr algn="ctr"/>
              <a:r>
                <a:rPr lang="en-US" sz="1600" dirty="0" smtClean="0">
                  <a:solidFill>
                    <a:srgbClr val="000000"/>
                  </a:solidFill>
                  <a:latin typeface="Century Gothic"/>
                  <a:cs typeface="Century Gothic"/>
                </a:rPr>
                <a:t>Reasoning</a:t>
              </a:r>
              <a:endParaRPr lang="en-US" sz="1600" dirty="0">
                <a:solidFill>
                  <a:srgbClr val="000000"/>
                </a:solidFill>
                <a:latin typeface="Century Gothic"/>
                <a:cs typeface="Century Gothic"/>
              </a:endParaRPr>
            </a:p>
          </p:txBody>
        </p:sp>
      </p:grpSp>
      <p:grpSp>
        <p:nvGrpSpPr>
          <p:cNvPr id="10" name="Group 9"/>
          <p:cNvGrpSpPr/>
          <p:nvPr/>
        </p:nvGrpSpPr>
        <p:grpSpPr>
          <a:xfrm>
            <a:off x="4943931" y="4836726"/>
            <a:ext cx="1262523" cy="1134110"/>
            <a:chOff x="6860737" y="5430248"/>
            <a:chExt cx="1572758" cy="1313710"/>
          </a:xfrm>
        </p:grpSpPr>
        <p:sp>
          <p:nvSpPr>
            <p:cNvPr id="11" name="Oval 10"/>
            <p:cNvSpPr/>
            <p:nvPr/>
          </p:nvSpPr>
          <p:spPr>
            <a:xfrm>
              <a:off x="6964546" y="5430248"/>
              <a:ext cx="1342227" cy="1313710"/>
            </a:xfrm>
            <a:prstGeom prst="ellipse">
              <a:avLst/>
            </a:prstGeom>
            <a:solidFill>
              <a:srgbClr val="009D00"/>
            </a:solidFill>
            <a:effectLst>
              <a:glow rad="88900">
                <a:schemeClr val="accent3">
                  <a:lumMod val="20000"/>
                  <a:lumOff val="80000"/>
                  <a:alpha val="47000"/>
                </a:schemeClr>
              </a:glow>
              <a:outerShdw blurRad="40000" dist="23000" dir="5400000" rotWithShape="0">
                <a:srgbClr val="000000">
                  <a:alpha val="35000"/>
                </a:srgbClr>
              </a:outerShdw>
              <a:softEdge rad="1143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6860737" y="5596937"/>
              <a:ext cx="1572758" cy="962595"/>
            </a:xfrm>
            <a:prstGeom prst="rect">
              <a:avLst/>
            </a:prstGeom>
          </p:spPr>
          <p:txBody>
            <a:bodyPr wrap="square">
              <a:spAutoFit/>
            </a:bodyPr>
            <a:lstStyle/>
            <a:p>
              <a:pPr algn="ctr"/>
              <a:r>
                <a:rPr lang="en-US" sz="1600" dirty="0" smtClean="0">
                  <a:solidFill>
                    <a:srgbClr val="000000"/>
                  </a:solidFill>
                  <a:latin typeface="Century Gothic"/>
                  <a:cs typeface="Century Gothic"/>
                </a:rPr>
                <a:t>2</a:t>
              </a:r>
              <a:r>
                <a:rPr lang="en-US" sz="1600" baseline="30000" dirty="0" smtClean="0">
                  <a:solidFill>
                    <a:srgbClr val="000000"/>
                  </a:solidFill>
                  <a:latin typeface="Century Gothic"/>
                  <a:cs typeface="Century Gothic"/>
                </a:rPr>
                <a:t>nd</a:t>
              </a:r>
              <a:r>
                <a:rPr lang="en-US" sz="1600" dirty="0" smtClean="0">
                  <a:solidFill>
                    <a:srgbClr val="000000"/>
                  </a:solidFill>
                  <a:latin typeface="Century Gothic"/>
                  <a:cs typeface="Century Gothic"/>
                </a:rPr>
                <a:t> </a:t>
              </a:r>
            </a:p>
            <a:p>
              <a:pPr algn="ctr"/>
              <a:r>
                <a:rPr lang="en-US" sz="1600" dirty="0" smtClean="0">
                  <a:solidFill>
                    <a:srgbClr val="000000"/>
                  </a:solidFill>
                  <a:latin typeface="Century Gothic"/>
                  <a:cs typeface="Century Gothic"/>
                </a:rPr>
                <a:t>Writing</a:t>
              </a:r>
            </a:p>
            <a:p>
              <a:pPr algn="ctr"/>
              <a:r>
                <a:rPr lang="en-US" sz="1600" dirty="0" smtClean="0">
                  <a:solidFill>
                    <a:srgbClr val="000000"/>
                  </a:solidFill>
                  <a:latin typeface="Century Gothic"/>
                  <a:cs typeface="Century Gothic"/>
                </a:rPr>
                <a:t>Course</a:t>
              </a:r>
              <a:endParaRPr lang="en-US" sz="1600" dirty="0">
                <a:solidFill>
                  <a:srgbClr val="000000"/>
                </a:solidFill>
                <a:latin typeface="Century Gothic"/>
                <a:cs typeface="Century Gothic"/>
              </a:endParaRPr>
            </a:p>
          </p:txBody>
        </p:sp>
      </p:grpSp>
      <p:grpSp>
        <p:nvGrpSpPr>
          <p:cNvPr id="13" name="Group 12"/>
          <p:cNvGrpSpPr/>
          <p:nvPr/>
        </p:nvGrpSpPr>
        <p:grpSpPr>
          <a:xfrm>
            <a:off x="3446078" y="4871063"/>
            <a:ext cx="1077465" cy="1160707"/>
            <a:chOff x="6032771" y="4447075"/>
            <a:chExt cx="1342227" cy="1344519"/>
          </a:xfrm>
        </p:grpSpPr>
        <p:sp>
          <p:nvSpPr>
            <p:cNvPr id="14" name="Oval 13"/>
            <p:cNvSpPr/>
            <p:nvPr/>
          </p:nvSpPr>
          <p:spPr>
            <a:xfrm>
              <a:off x="6032771" y="4447075"/>
              <a:ext cx="1342227" cy="1313710"/>
            </a:xfrm>
            <a:prstGeom prst="ellipse">
              <a:avLst/>
            </a:prstGeom>
            <a:solidFill>
              <a:srgbClr val="009D00"/>
            </a:solidFill>
            <a:effectLst>
              <a:glow rad="88900">
                <a:schemeClr val="accent3">
                  <a:lumMod val="20000"/>
                  <a:lumOff val="80000"/>
                  <a:alpha val="47000"/>
                </a:schemeClr>
              </a:glow>
              <a:outerShdw blurRad="40000" dist="23000" dir="5400000" rotWithShape="0">
                <a:srgbClr val="000000">
                  <a:alpha val="35000"/>
                </a:srgbClr>
              </a:outerShdw>
              <a:softEdge rad="1143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5" name="TextBox 14"/>
            <p:cNvSpPr txBox="1"/>
            <p:nvPr/>
          </p:nvSpPr>
          <p:spPr>
            <a:xfrm>
              <a:off x="6095605" y="4793348"/>
              <a:ext cx="1194267" cy="998246"/>
            </a:xfrm>
            <a:prstGeom prst="rect">
              <a:avLst/>
            </a:prstGeom>
            <a:noFill/>
          </p:spPr>
          <p:txBody>
            <a:bodyPr wrap="square" rtlCol="0">
              <a:spAutoFit/>
            </a:bodyPr>
            <a:lstStyle/>
            <a:p>
              <a:pPr algn="ctr"/>
              <a:r>
                <a:rPr lang="en-US" sz="1600" dirty="0" smtClean="0">
                  <a:solidFill>
                    <a:prstClr val="black"/>
                  </a:solidFill>
                  <a:latin typeface="Century Gothic"/>
                  <a:cs typeface="Century Gothic"/>
                </a:rPr>
                <a:t>English</a:t>
              </a:r>
            </a:p>
            <a:p>
              <a:pPr algn="ctr"/>
              <a:r>
                <a:rPr lang="en-US" sz="1600" dirty="0" smtClean="0">
                  <a:solidFill>
                    <a:prstClr val="black"/>
                  </a:solidFill>
                  <a:latin typeface="Century Gothic"/>
                  <a:cs typeface="Century Gothic"/>
                </a:rPr>
                <a:t>1310 </a:t>
              </a:r>
            </a:p>
            <a:p>
              <a:pPr algn="ctr"/>
              <a:endParaRPr lang="en-US" dirty="0">
                <a:solidFill>
                  <a:prstClr val="black"/>
                </a:solidFill>
                <a:latin typeface="Century Gothic"/>
                <a:cs typeface="Century Gothic"/>
              </a:endParaRPr>
            </a:p>
          </p:txBody>
        </p:sp>
      </p:grpSp>
      <p:grpSp>
        <p:nvGrpSpPr>
          <p:cNvPr id="16" name="Group 15"/>
          <p:cNvGrpSpPr/>
          <p:nvPr/>
        </p:nvGrpSpPr>
        <p:grpSpPr>
          <a:xfrm>
            <a:off x="6726634" y="1899011"/>
            <a:ext cx="1099857" cy="1241519"/>
            <a:chOff x="1935756" y="270998"/>
            <a:chExt cx="1370120" cy="1438130"/>
          </a:xfrm>
        </p:grpSpPr>
        <p:pic>
          <p:nvPicPr>
            <p:cNvPr id="17" name="Picture 16" descr="spiral-notebook-hi.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8721273">
              <a:off x="2193603" y="291622"/>
              <a:ext cx="854429" cy="813181"/>
            </a:xfrm>
            <a:prstGeom prst="rect">
              <a:avLst/>
            </a:prstGeom>
          </p:spPr>
        </p:pic>
        <p:sp>
          <p:nvSpPr>
            <p:cNvPr id="18" name="TextBox 17"/>
            <p:cNvSpPr txBox="1"/>
            <p:nvPr/>
          </p:nvSpPr>
          <p:spPr>
            <a:xfrm>
              <a:off x="1935756" y="1031746"/>
              <a:ext cx="1370120" cy="677382"/>
            </a:xfrm>
            <a:prstGeom prst="rect">
              <a:avLst/>
            </a:prstGeom>
            <a:noFill/>
          </p:spPr>
          <p:txBody>
            <a:bodyPr wrap="square" rtlCol="0">
              <a:spAutoFit/>
            </a:bodyPr>
            <a:lstStyle/>
            <a:p>
              <a:pPr algn="ctr"/>
              <a:r>
                <a:rPr lang="en-US" sz="1600" dirty="0" smtClean="0">
                  <a:solidFill>
                    <a:prstClr val="black"/>
                  </a:solidFill>
                  <a:latin typeface="Century Gothic"/>
                  <a:cs typeface="Century Gothic"/>
                </a:rPr>
                <a:t>Writing Portfolio</a:t>
              </a:r>
              <a:endParaRPr lang="en-US" sz="1600" dirty="0">
                <a:solidFill>
                  <a:prstClr val="black"/>
                </a:solidFill>
                <a:latin typeface="Century Gothic"/>
                <a:cs typeface="Century Gothic"/>
              </a:endParaRPr>
            </a:p>
          </p:txBody>
        </p:sp>
      </p:grpSp>
      <p:sp>
        <p:nvSpPr>
          <p:cNvPr id="23" name="TextBox 22"/>
          <p:cNvSpPr txBox="1"/>
          <p:nvPr/>
        </p:nvSpPr>
        <p:spPr>
          <a:xfrm>
            <a:off x="328921" y="1518475"/>
            <a:ext cx="1083237" cy="830997"/>
          </a:xfrm>
          <a:prstGeom prst="rect">
            <a:avLst/>
          </a:prstGeom>
          <a:noFill/>
        </p:spPr>
        <p:txBody>
          <a:bodyPr wrap="square" rtlCol="0">
            <a:spAutoFit/>
          </a:bodyPr>
          <a:lstStyle/>
          <a:p>
            <a:pPr algn="ctr"/>
            <a:r>
              <a:rPr lang="en-US" sz="2400" dirty="0" smtClean="0">
                <a:solidFill>
                  <a:prstClr val="black"/>
                </a:solidFill>
                <a:latin typeface="Century Gothic"/>
                <a:cs typeface="Century Gothic"/>
              </a:rPr>
              <a:t>4</a:t>
            </a:r>
            <a:r>
              <a:rPr lang="en-US" sz="2400" baseline="30000" dirty="0" smtClean="0">
                <a:solidFill>
                  <a:prstClr val="black"/>
                </a:solidFill>
                <a:latin typeface="Century Gothic"/>
                <a:cs typeface="Century Gothic"/>
              </a:rPr>
              <a:t>th</a:t>
            </a:r>
            <a:r>
              <a:rPr lang="en-US" sz="2400" dirty="0" smtClean="0">
                <a:solidFill>
                  <a:prstClr val="black"/>
                </a:solidFill>
                <a:latin typeface="Century Gothic"/>
                <a:cs typeface="Century Gothic"/>
              </a:rPr>
              <a:t> Year</a:t>
            </a:r>
            <a:endParaRPr lang="en-US" sz="2400" dirty="0">
              <a:solidFill>
                <a:prstClr val="black"/>
              </a:solidFill>
              <a:latin typeface="Century Gothic"/>
              <a:cs typeface="Century Gothic"/>
            </a:endParaRPr>
          </a:p>
        </p:txBody>
      </p:sp>
      <p:sp>
        <p:nvSpPr>
          <p:cNvPr id="24" name="TextBox 23"/>
          <p:cNvSpPr txBox="1"/>
          <p:nvPr/>
        </p:nvSpPr>
        <p:spPr>
          <a:xfrm>
            <a:off x="328921" y="2789862"/>
            <a:ext cx="1065380" cy="830997"/>
          </a:xfrm>
          <a:prstGeom prst="rect">
            <a:avLst/>
          </a:prstGeom>
          <a:noFill/>
        </p:spPr>
        <p:txBody>
          <a:bodyPr wrap="square" rtlCol="0">
            <a:spAutoFit/>
          </a:bodyPr>
          <a:lstStyle/>
          <a:p>
            <a:pPr algn="ctr"/>
            <a:r>
              <a:rPr lang="en-US" sz="2400" dirty="0" smtClean="0">
                <a:solidFill>
                  <a:prstClr val="black"/>
                </a:solidFill>
                <a:latin typeface="Century Gothic"/>
                <a:cs typeface="Century Gothic"/>
              </a:rPr>
              <a:t>3</a:t>
            </a:r>
            <a:r>
              <a:rPr lang="en-US" sz="2400" baseline="30000" dirty="0" smtClean="0">
                <a:solidFill>
                  <a:prstClr val="black"/>
                </a:solidFill>
                <a:latin typeface="Century Gothic"/>
                <a:cs typeface="Century Gothic"/>
              </a:rPr>
              <a:t>rd</a:t>
            </a:r>
            <a:r>
              <a:rPr lang="en-US" sz="2400" dirty="0" smtClean="0">
                <a:solidFill>
                  <a:prstClr val="black"/>
                </a:solidFill>
                <a:latin typeface="Century Gothic"/>
                <a:cs typeface="Century Gothic"/>
              </a:rPr>
              <a:t> Year</a:t>
            </a:r>
            <a:endParaRPr lang="en-US" sz="2400" dirty="0">
              <a:solidFill>
                <a:prstClr val="black"/>
              </a:solidFill>
              <a:latin typeface="Century Gothic"/>
              <a:cs typeface="Century Gothic"/>
            </a:endParaRPr>
          </a:p>
        </p:txBody>
      </p:sp>
      <p:sp>
        <p:nvSpPr>
          <p:cNvPr id="25" name="TextBox 24"/>
          <p:cNvSpPr txBox="1"/>
          <p:nvPr/>
        </p:nvSpPr>
        <p:spPr>
          <a:xfrm>
            <a:off x="333472" y="3937639"/>
            <a:ext cx="1156060" cy="830997"/>
          </a:xfrm>
          <a:prstGeom prst="rect">
            <a:avLst/>
          </a:prstGeom>
          <a:noFill/>
        </p:spPr>
        <p:txBody>
          <a:bodyPr wrap="square" rtlCol="0">
            <a:spAutoFit/>
          </a:bodyPr>
          <a:lstStyle/>
          <a:p>
            <a:pPr algn="ctr"/>
            <a:r>
              <a:rPr lang="en-US" sz="2400" dirty="0" smtClean="0">
                <a:solidFill>
                  <a:prstClr val="black"/>
                </a:solidFill>
                <a:latin typeface="Century Gothic"/>
                <a:cs typeface="Century Gothic"/>
              </a:rPr>
              <a:t>2</a:t>
            </a:r>
            <a:r>
              <a:rPr lang="en-US" sz="2400" baseline="30000" dirty="0" smtClean="0">
                <a:solidFill>
                  <a:prstClr val="black"/>
                </a:solidFill>
                <a:latin typeface="Century Gothic"/>
                <a:cs typeface="Century Gothic"/>
              </a:rPr>
              <a:t>nd</a:t>
            </a:r>
            <a:r>
              <a:rPr lang="en-US" sz="2400" dirty="0" smtClean="0">
                <a:solidFill>
                  <a:prstClr val="black"/>
                </a:solidFill>
                <a:latin typeface="Century Gothic"/>
                <a:cs typeface="Century Gothic"/>
              </a:rPr>
              <a:t> Year</a:t>
            </a:r>
            <a:endParaRPr lang="en-US" sz="2400" dirty="0">
              <a:solidFill>
                <a:prstClr val="black"/>
              </a:solidFill>
              <a:latin typeface="Century Gothic"/>
              <a:cs typeface="Century Gothic"/>
            </a:endParaRPr>
          </a:p>
        </p:txBody>
      </p:sp>
      <p:sp>
        <p:nvSpPr>
          <p:cNvPr id="26" name="TextBox 25"/>
          <p:cNvSpPr txBox="1"/>
          <p:nvPr/>
        </p:nvSpPr>
        <p:spPr>
          <a:xfrm>
            <a:off x="410846" y="5041560"/>
            <a:ext cx="1001312" cy="830997"/>
          </a:xfrm>
          <a:prstGeom prst="rect">
            <a:avLst/>
          </a:prstGeom>
          <a:noFill/>
        </p:spPr>
        <p:txBody>
          <a:bodyPr wrap="square" rtlCol="0">
            <a:spAutoFit/>
          </a:bodyPr>
          <a:lstStyle/>
          <a:p>
            <a:pPr algn="ctr"/>
            <a:r>
              <a:rPr lang="en-US" sz="2400" dirty="0" smtClean="0">
                <a:solidFill>
                  <a:prstClr val="black"/>
                </a:solidFill>
                <a:latin typeface="Century Gothic"/>
                <a:cs typeface="Century Gothic"/>
              </a:rPr>
              <a:t>1</a:t>
            </a:r>
            <a:r>
              <a:rPr lang="en-US" sz="2400" baseline="30000" dirty="0" smtClean="0">
                <a:solidFill>
                  <a:prstClr val="black"/>
                </a:solidFill>
                <a:latin typeface="Century Gothic"/>
                <a:cs typeface="Century Gothic"/>
              </a:rPr>
              <a:t>st</a:t>
            </a:r>
            <a:r>
              <a:rPr lang="en-US" sz="2400" dirty="0" smtClean="0">
                <a:solidFill>
                  <a:prstClr val="black"/>
                </a:solidFill>
                <a:latin typeface="Century Gothic"/>
                <a:cs typeface="Century Gothic"/>
              </a:rPr>
              <a:t> Year</a:t>
            </a:r>
            <a:endParaRPr lang="en-US" sz="2400" dirty="0">
              <a:solidFill>
                <a:prstClr val="black"/>
              </a:solidFill>
              <a:latin typeface="Century Gothic"/>
              <a:cs typeface="Century Gothic"/>
            </a:endParaRPr>
          </a:p>
        </p:txBody>
      </p:sp>
      <p:sp>
        <p:nvSpPr>
          <p:cNvPr id="27" name="Teardrop 26"/>
          <p:cNvSpPr/>
          <p:nvPr/>
        </p:nvSpPr>
        <p:spPr>
          <a:xfrm>
            <a:off x="2708588" y="3801772"/>
            <a:ext cx="1086332" cy="991255"/>
          </a:xfrm>
          <a:prstGeom prst="teardrop">
            <a:avLst/>
          </a:prstGeom>
          <a:solidFill>
            <a:srgbClr val="FF411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8" name="Teardrop 27"/>
          <p:cNvSpPr/>
          <p:nvPr/>
        </p:nvSpPr>
        <p:spPr>
          <a:xfrm>
            <a:off x="4169121" y="3801771"/>
            <a:ext cx="1086332" cy="991255"/>
          </a:xfrm>
          <a:prstGeom prst="teardrop">
            <a:avLst/>
          </a:prstGeom>
          <a:solidFill>
            <a:srgbClr val="FF411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9" name="Teardrop 28"/>
          <p:cNvSpPr/>
          <p:nvPr/>
        </p:nvSpPr>
        <p:spPr>
          <a:xfrm>
            <a:off x="5719693" y="3777381"/>
            <a:ext cx="1086332" cy="991255"/>
          </a:xfrm>
          <a:prstGeom prst="teardrop">
            <a:avLst/>
          </a:prstGeom>
          <a:solidFill>
            <a:srgbClr val="FF411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0" name="TextBox 29"/>
          <p:cNvSpPr txBox="1"/>
          <p:nvPr/>
        </p:nvSpPr>
        <p:spPr>
          <a:xfrm>
            <a:off x="2708588" y="4103731"/>
            <a:ext cx="1086332" cy="338554"/>
          </a:xfrm>
          <a:prstGeom prst="rect">
            <a:avLst/>
          </a:prstGeom>
          <a:noFill/>
        </p:spPr>
        <p:txBody>
          <a:bodyPr wrap="square" rtlCol="0">
            <a:spAutoFit/>
          </a:bodyPr>
          <a:lstStyle/>
          <a:p>
            <a:pPr algn="ctr"/>
            <a:r>
              <a:rPr lang="en-US" sz="1600" dirty="0" smtClean="0">
                <a:solidFill>
                  <a:prstClr val="black"/>
                </a:solidFill>
                <a:latin typeface="Century Gothic"/>
                <a:cs typeface="Century Gothic"/>
              </a:rPr>
              <a:t>Explore</a:t>
            </a:r>
            <a:endParaRPr lang="en-US" sz="1600" dirty="0">
              <a:solidFill>
                <a:prstClr val="black"/>
              </a:solidFill>
              <a:latin typeface="Century Gothic"/>
              <a:cs typeface="Century Gothic"/>
            </a:endParaRPr>
          </a:p>
        </p:txBody>
      </p:sp>
      <p:sp>
        <p:nvSpPr>
          <p:cNvPr id="31" name="TextBox 30"/>
          <p:cNvSpPr txBox="1"/>
          <p:nvPr/>
        </p:nvSpPr>
        <p:spPr>
          <a:xfrm>
            <a:off x="4169121" y="4103731"/>
            <a:ext cx="1086332" cy="338554"/>
          </a:xfrm>
          <a:prstGeom prst="rect">
            <a:avLst/>
          </a:prstGeom>
          <a:noFill/>
        </p:spPr>
        <p:txBody>
          <a:bodyPr wrap="square" rtlCol="0">
            <a:spAutoFit/>
          </a:bodyPr>
          <a:lstStyle/>
          <a:p>
            <a:pPr algn="ctr"/>
            <a:r>
              <a:rPr lang="en-US" sz="1600" dirty="0" smtClean="0">
                <a:solidFill>
                  <a:prstClr val="black"/>
                </a:solidFill>
                <a:latin typeface="Century Gothic"/>
                <a:cs typeface="Century Gothic"/>
              </a:rPr>
              <a:t>Explore</a:t>
            </a:r>
            <a:endParaRPr lang="en-US" sz="1600" dirty="0">
              <a:solidFill>
                <a:prstClr val="black"/>
              </a:solidFill>
              <a:latin typeface="Century Gothic"/>
              <a:cs typeface="Century Gothic"/>
            </a:endParaRPr>
          </a:p>
        </p:txBody>
      </p:sp>
      <p:sp>
        <p:nvSpPr>
          <p:cNvPr id="32" name="TextBox 31"/>
          <p:cNvSpPr txBox="1"/>
          <p:nvPr/>
        </p:nvSpPr>
        <p:spPr>
          <a:xfrm>
            <a:off x="5719693" y="4103731"/>
            <a:ext cx="1086332" cy="338554"/>
          </a:xfrm>
          <a:prstGeom prst="rect">
            <a:avLst/>
          </a:prstGeom>
          <a:noFill/>
        </p:spPr>
        <p:txBody>
          <a:bodyPr wrap="square" rtlCol="0">
            <a:spAutoFit/>
          </a:bodyPr>
          <a:lstStyle/>
          <a:p>
            <a:pPr algn="ctr"/>
            <a:r>
              <a:rPr lang="en-US" sz="1600" dirty="0" smtClean="0">
                <a:solidFill>
                  <a:prstClr val="black"/>
                </a:solidFill>
                <a:latin typeface="Century Gothic"/>
                <a:cs typeface="Century Gothic"/>
              </a:rPr>
              <a:t>Explore</a:t>
            </a:r>
            <a:endParaRPr lang="en-US" sz="1600" dirty="0">
              <a:solidFill>
                <a:prstClr val="black"/>
              </a:solidFill>
              <a:latin typeface="Century Gothic"/>
              <a:cs typeface="Century Gothic"/>
            </a:endParaRPr>
          </a:p>
        </p:txBody>
      </p:sp>
      <p:sp>
        <p:nvSpPr>
          <p:cNvPr id="34" name="5-Point Star 33"/>
          <p:cNvSpPr/>
          <p:nvPr/>
        </p:nvSpPr>
        <p:spPr>
          <a:xfrm>
            <a:off x="1665889" y="3140530"/>
            <a:ext cx="1241238" cy="1161700"/>
          </a:xfrm>
          <a:prstGeom prst="star5">
            <a:avLst/>
          </a:prstGeom>
          <a:noFill/>
          <a:ln>
            <a:solidFill>
              <a:schemeClr val="accent1">
                <a:shade val="50000"/>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7" name="Isosceles Triangle 36"/>
          <p:cNvSpPr/>
          <p:nvPr/>
        </p:nvSpPr>
        <p:spPr>
          <a:xfrm>
            <a:off x="4126436" y="1063115"/>
            <a:ext cx="1322390" cy="1173267"/>
          </a:xfrm>
          <a:prstGeom prst="triangle">
            <a:avLst/>
          </a:prstGeom>
          <a:solidFill>
            <a:srgbClr val="EBAFFD"/>
          </a:solid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 name="Diamond 1"/>
          <p:cNvSpPr/>
          <p:nvPr/>
        </p:nvSpPr>
        <p:spPr>
          <a:xfrm>
            <a:off x="1665889" y="4871063"/>
            <a:ext cx="1148576" cy="1160707"/>
          </a:xfrm>
          <a:prstGeom prst="diamond">
            <a:avLst/>
          </a:prstGeom>
          <a:solidFill>
            <a:srgbClr val="009D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8" name="Rectangle 37"/>
          <p:cNvSpPr/>
          <p:nvPr/>
        </p:nvSpPr>
        <p:spPr>
          <a:xfrm>
            <a:off x="1665889" y="5106616"/>
            <a:ext cx="1262523" cy="830997"/>
          </a:xfrm>
          <a:prstGeom prst="rect">
            <a:avLst/>
          </a:prstGeom>
        </p:spPr>
        <p:txBody>
          <a:bodyPr wrap="square">
            <a:spAutoFit/>
          </a:bodyPr>
          <a:lstStyle/>
          <a:p>
            <a:pPr algn="ctr"/>
            <a:r>
              <a:rPr lang="en-US" sz="1600" dirty="0" smtClean="0">
                <a:solidFill>
                  <a:srgbClr val="000000"/>
                </a:solidFill>
                <a:latin typeface="Century Gothic"/>
                <a:cs typeface="Century Gothic"/>
              </a:rPr>
              <a:t>Gateway:</a:t>
            </a:r>
          </a:p>
          <a:p>
            <a:pPr algn="ctr"/>
            <a:r>
              <a:rPr lang="en-US" sz="1600" dirty="0" smtClean="0">
                <a:solidFill>
                  <a:srgbClr val="000000"/>
                </a:solidFill>
                <a:latin typeface="Century Gothic"/>
                <a:cs typeface="Century Gothic"/>
              </a:rPr>
              <a:t>Freshman</a:t>
            </a:r>
          </a:p>
          <a:p>
            <a:pPr algn="ctr"/>
            <a:r>
              <a:rPr lang="en-US" sz="1600" dirty="0" smtClean="0">
                <a:solidFill>
                  <a:srgbClr val="000000"/>
                </a:solidFill>
                <a:latin typeface="Century Gothic"/>
                <a:cs typeface="Century Gothic"/>
              </a:rPr>
              <a:t>Seminar</a:t>
            </a:r>
            <a:endParaRPr lang="en-US" sz="1600" dirty="0">
              <a:solidFill>
                <a:srgbClr val="000000"/>
              </a:solidFill>
              <a:latin typeface="Century Gothic"/>
              <a:cs typeface="Century Gothic"/>
            </a:endParaRPr>
          </a:p>
        </p:txBody>
      </p:sp>
      <p:sp>
        <p:nvSpPr>
          <p:cNvPr id="36" name="TextBox 35"/>
          <p:cNvSpPr txBox="1"/>
          <p:nvPr/>
        </p:nvSpPr>
        <p:spPr>
          <a:xfrm>
            <a:off x="4225073" y="1806691"/>
            <a:ext cx="1254992" cy="338554"/>
          </a:xfrm>
          <a:prstGeom prst="rect">
            <a:avLst/>
          </a:prstGeom>
          <a:noFill/>
        </p:spPr>
        <p:txBody>
          <a:bodyPr wrap="square" rtlCol="0">
            <a:spAutoFit/>
          </a:bodyPr>
          <a:lstStyle/>
          <a:p>
            <a:pPr algn="ctr"/>
            <a:r>
              <a:rPr lang="en-US" sz="1600" dirty="0" smtClean="0">
                <a:solidFill>
                  <a:prstClr val="black"/>
                </a:solidFill>
                <a:latin typeface="Century Gothic"/>
                <a:cs typeface="Century Gothic"/>
              </a:rPr>
              <a:t>Capstone</a:t>
            </a:r>
            <a:endParaRPr lang="en-US" sz="1600" dirty="0">
              <a:solidFill>
                <a:prstClr val="black"/>
              </a:solidFill>
              <a:latin typeface="Century Gothic"/>
              <a:cs typeface="Century Gothic"/>
            </a:endParaRPr>
          </a:p>
        </p:txBody>
      </p:sp>
      <p:grpSp>
        <p:nvGrpSpPr>
          <p:cNvPr id="39" name="Group 38"/>
          <p:cNvGrpSpPr/>
          <p:nvPr/>
        </p:nvGrpSpPr>
        <p:grpSpPr>
          <a:xfrm>
            <a:off x="1874159" y="2348481"/>
            <a:ext cx="1455048" cy="1361809"/>
            <a:chOff x="2033201" y="2529692"/>
            <a:chExt cx="1455048" cy="1361809"/>
          </a:xfrm>
        </p:grpSpPr>
        <p:sp>
          <p:nvSpPr>
            <p:cNvPr id="40" name="5-Point Star 39"/>
            <p:cNvSpPr/>
            <p:nvPr/>
          </p:nvSpPr>
          <p:spPr>
            <a:xfrm>
              <a:off x="2033201" y="2529692"/>
              <a:ext cx="1455048" cy="1361809"/>
            </a:xfrm>
            <a:prstGeom prst="star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1" name="TextBox 40"/>
            <p:cNvSpPr txBox="1"/>
            <p:nvPr/>
          </p:nvSpPr>
          <p:spPr>
            <a:xfrm>
              <a:off x="2033201" y="3001322"/>
              <a:ext cx="1455048" cy="830997"/>
            </a:xfrm>
            <a:prstGeom prst="rect">
              <a:avLst/>
            </a:prstGeom>
            <a:noFill/>
          </p:spPr>
          <p:txBody>
            <a:bodyPr wrap="square" rtlCol="0">
              <a:spAutoFit/>
            </a:bodyPr>
            <a:lstStyle/>
            <a:p>
              <a:pPr algn="ctr"/>
              <a:r>
                <a:rPr lang="en-US" sz="1600" dirty="0" smtClean="0">
                  <a:solidFill>
                    <a:prstClr val="black"/>
                  </a:solidFill>
                  <a:latin typeface="Century Gothic"/>
                  <a:cs typeface="Century Gothic"/>
                </a:rPr>
                <a:t>Writing</a:t>
              </a:r>
            </a:p>
            <a:p>
              <a:pPr algn="ctr"/>
              <a:r>
                <a:rPr lang="en-US" sz="1600" dirty="0" smtClean="0">
                  <a:solidFill>
                    <a:prstClr val="black"/>
                  </a:solidFill>
                  <a:latin typeface="Century Gothic"/>
                  <a:cs typeface="Century Gothic"/>
                </a:rPr>
                <a:t>Intensive Designated</a:t>
              </a:r>
              <a:endParaRPr lang="en-US" sz="1600" dirty="0">
                <a:solidFill>
                  <a:prstClr val="black"/>
                </a:solidFill>
                <a:latin typeface="Century Gothic"/>
                <a:cs typeface="Century Gothic"/>
              </a:endParaRPr>
            </a:p>
          </p:txBody>
        </p:sp>
      </p:grpSp>
      <p:sp>
        <p:nvSpPr>
          <p:cNvPr id="43" name="5-Point Star 42"/>
          <p:cNvSpPr/>
          <p:nvPr/>
        </p:nvSpPr>
        <p:spPr>
          <a:xfrm>
            <a:off x="2371751" y="1919524"/>
            <a:ext cx="1241238" cy="1161700"/>
          </a:xfrm>
          <a:prstGeom prst="star5">
            <a:avLst/>
          </a:prstGeom>
          <a:noFill/>
          <a:ln>
            <a:solidFill>
              <a:schemeClr val="accent1">
                <a:shade val="50000"/>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2" name="Oval 41"/>
          <p:cNvSpPr/>
          <p:nvPr/>
        </p:nvSpPr>
        <p:spPr>
          <a:xfrm>
            <a:off x="2078616" y="3513013"/>
            <a:ext cx="5653668" cy="1559682"/>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3935158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to expose </a:t>
            </a:r>
            <a:r>
              <a:rPr lang="en-US" dirty="0"/>
              <a:t>students to a breadth of disciplinary approaches, perspectives, and methods.  </a:t>
            </a:r>
            <a:endParaRPr lang="en-US" dirty="0" smtClean="0"/>
          </a:p>
          <a:p>
            <a:pPr marL="109728" indent="0">
              <a:buNone/>
            </a:pPr>
            <a:endParaRPr lang="en-US" dirty="0"/>
          </a:p>
          <a:p>
            <a:r>
              <a:rPr lang="en-US" dirty="0" smtClean="0"/>
              <a:t>to </a:t>
            </a:r>
            <a:r>
              <a:rPr lang="en-US" dirty="0"/>
              <a:t>provide a broad level of understanding within a particular discipline.  </a:t>
            </a:r>
          </a:p>
          <a:p>
            <a:endParaRPr lang="en-US" dirty="0"/>
          </a:p>
          <a:p>
            <a:endParaRPr lang="en-US" dirty="0"/>
          </a:p>
        </p:txBody>
      </p:sp>
      <p:sp>
        <p:nvSpPr>
          <p:cNvPr id="3" name="Title 2"/>
          <p:cNvSpPr>
            <a:spLocks noGrp="1"/>
          </p:cNvSpPr>
          <p:nvPr>
            <p:ph type="title"/>
          </p:nvPr>
        </p:nvSpPr>
        <p:spPr/>
        <p:txBody>
          <a:bodyPr>
            <a:normAutofit/>
          </a:bodyPr>
          <a:lstStyle/>
          <a:p>
            <a:r>
              <a:rPr lang="en-US" sz="3600" dirty="0" smtClean="0"/>
              <a:t>Aims of the Explore Curriculum</a:t>
            </a:r>
            <a:endParaRPr lang="en-US" sz="3600" dirty="0"/>
          </a:p>
        </p:txBody>
      </p:sp>
      <p:sp>
        <p:nvSpPr>
          <p:cNvPr id="4" name="Teardrop 3"/>
          <p:cNvSpPr/>
          <p:nvPr/>
        </p:nvSpPr>
        <p:spPr>
          <a:xfrm>
            <a:off x="7600468" y="274638"/>
            <a:ext cx="1086332" cy="991255"/>
          </a:xfrm>
          <a:prstGeom prst="teardrop">
            <a:avLst/>
          </a:prstGeom>
          <a:solidFill>
            <a:srgbClr val="FF411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7600468" y="531910"/>
            <a:ext cx="1086332" cy="338554"/>
          </a:xfrm>
          <a:prstGeom prst="rect">
            <a:avLst/>
          </a:prstGeom>
          <a:noFill/>
        </p:spPr>
        <p:txBody>
          <a:bodyPr wrap="square" rtlCol="0">
            <a:spAutoFit/>
          </a:bodyPr>
          <a:lstStyle/>
          <a:p>
            <a:pPr algn="ctr"/>
            <a:r>
              <a:rPr lang="en-US" sz="1600" dirty="0" smtClean="0">
                <a:latin typeface="Century Gothic"/>
                <a:cs typeface="Century Gothic"/>
              </a:rPr>
              <a:t>Explore</a:t>
            </a:r>
            <a:endParaRPr lang="en-US" sz="1600" dirty="0">
              <a:latin typeface="Century Gothic"/>
              <a:cs typeface="Century Gothic"/>
            </a:endParaRPr>
          </a:p>
        </p:txBody>
      </p:sp>
    </p:spTree>
    <p:extLst>
      <p:ext uri="{BB962C8B-B14F-4D97-AF65-F5344CB8AC3E}">
        <p14:creationId xmlns:p14="http://schemas.microsoft.com/office/powerpoint/2010/main" val="114664629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6503" y="1738648"/>
            <a:ext cx="8788543" cy="4268643"/>
          </a:xfrm>
        </p:spPr>
        <p:txBody>
          <a:bodyPr>
            <a:normAutofit fontScale="85000" lnSpcReduction="20000"/>
          </a:bodyPr>
          <a:lstStyle/>
          <a:p>
            <a:r>
              <a:rPr lang="en-US" dirty="0" smtClean="0"/>
              <a:t>Re-frames the LAS “Area Requirements”  </a:t>
            </a:r>
          </a:p>
          <a:p>
            <a:pPr marL="109728" indent="0">
              <a:buNone/>
            </a:pPr>
            <a:endParaRPr lang="en-US" dirty="0" smtClean="0"/>
          </a:p>
          <a:p>
            <a:r>
              <a:rPr lang="en-US" dirty="0" smtClean="0"/>
              <a:t>Creates a student-centered, learning-focused curriculum</a:t>
            </a:r>
          </a:p>
          <a:p>
            <a:pPr marL="109728" indent="0">
              <a:buNone/>
            </a:pPr>
            <a:endParaRPr lang="en-US" dirty="0" smtClean="0"/>
          </a:p>
          <a:p>
            <a:r>
              <a:rPr lang="en-US" dirty="0" smtClean="0"/>
              <a:t>Allows students to take courses </a:t>
            </a:r>
            <a:r>
              <a:rPr lang="en-US" dirty="0"/>
              <a:t>across UCCS colleges </a:t>
            </a:r>
            <a:r>
              <a:rPr lang="en-US" dirty="0" smtClean="0"/>
              <a:t>and in foreign languages as </a:t>
            </a:r>
            <a:r>
              <a:rPr lang="en-US" dirty="0"/>
              <a:t>part of their </a:t>
            </a:r>
            <a:r>
              <a:rPr lang="en-US" dirty="0" smtClean="0"/>
              <a:t>GE</a:t>
            </a:r>
          </a:p>
          <a:p>
            <a:pPr marL="109728" indent="0">
              <a:buNone/>
            </a:pPr>
            <a:endParaRPr lang="en-US" dirty="0" smtClean="0"/>
          </a:p>
          <a:p>
            <a:pPr lvl="0"/>
            <a:r>
              <a:rPr lang="en-US" dirty="0"/>
              <a:t>H</a:t>
            </a:r>
            <a:r>
              <a:rPr lang="en-US" dirty="0" smtClean="0"/>
              <a:t>ighlights how knowledge </a:t>
            </a:r>
            <a:r>
              <a:rPr lang="en-US" dirty="0"/>
              <a:t>is produced, analyzed, and discussed </a:t>
            </a:r>
            <a:r>
              <a:rPr lang="en-US" dirty="0" smtClean="0"/>
              <a:t>in disciplines—ranging </a:t>
            </a:r>
            <a:r>
              <a:rPr lang="en-US" dirty="0"/>
              <a:t>from the arts to natural sciences</a:t>
            </a:r>
          </a:p>
          <a:p>
            <a:endParaRPr lang="en-US" dirty="0" smtClean="0"/>
          </a:p>
          <a:p>
            <a:pPr lvl="0"/>
            <a:r>
              <a:rPr lang="en-US" dirty="0" smtClean="0"/>
              <a:t>Develops </a:t>
            </a:r>
            <a:r>
              <a:rPr lang="en-US" dirty="0"/>
              <a:t>rigor, intentionality, coherence, but maintains a </a:t>
            </a:r>
            <a:r>
              <a:rPr lang="en-US" dirty="0" smtClean="0"/>
              <a:t>flexibility </a:t>
            </a:r>
            <a:r>
              <a:rPr lang="en-US" dirty="0"/>
              <a:t>for faculty and students in </a:t>
            </a:r>
            <a:r>
              <a:rPr lang="en-US" dirty="0" smtClean="0"/>
              <a:t>course offerings</a:t>
            </a:r>
          </a:p>
          <a:p>
            <a:endParaRPr lang="en-US" dirty="0"/>
          </a:p>
          <a:p>
            <a:endParaRPr lang="en-US" dirty="0"/>
          </a:p>
        </p:txBody>
      </p:sp>
      <p:sp>
        <p:nvSpPr>
          <p:cNvPr id="3" name="Title 2"/>
          <p:cNvSpPr>
            <a:spLocks noGrp="1"/>
          </p:cNvSpPr>
          <p:nvPr>
            <p:ph type="title"/>
          </p:nvPr>
        </p:nvSpPr>
        <p:spPr/>
        <p:txBody>
          <a:bodyPr>
            <a:normAutofit fontScale="90000"/>
          </a:bodyPr>
          <a:lstStyle/>
          <a:p>
            <a:r>
              <a:rPr lang="en-US" dirty="0" smtClean="0"/>
              <a:t>Why Re-frame the</a:t>
            </a:r>
            <a:br>
              <a:rPr lang="en-US" dirty="0" smtClean="0"/>
            </a:br>
            <a:r>
              <a:rPr lang="en-US" dirty="0" smtClean="0"/>
              <a:t>Explore Curriculum?</a:t>
            </a:r>
            <a:endParaRPr lang="en-US" dirty="0"/>
          </a:p>
        </p:txBody>
      </p:sp>
      <p:sp>
        <p:nvSpPr>
          <p:cNvPr id="4" name="Teardrop 3"/>
          <p:cNvSpPr/>
          <p:nvPr/>
        </p:nvSpPr>
        <p:spPr>
          <a:xfrm>
            <a:off x="7600468" y="274638"/>
            <a:ext cx="1086332" cy="991255"/>
          </a:xfrm>
          <a:prstGeom prst="teardrop">
            <a:avLst/>
          </a:prstGeom>
          <a:solidFill>
            <a:srgbClr val="FF411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7600468" y="531910"/>
            <a:ext cx="1086332" cy="338554"/>
          </a:xfrm>
          <a:prstGeom prst="rect">
            <a:avLst/>
          </a:prstGeom>
          <a:noFill/>
        </p:spPr>
        <p:txBody>
          <a:bodyPr wrap="square" rtlCol="0">
            <a:spAutoFit/>
          </a:bodyPr>
          <a:lstStyle/>
          <a:p>
            <a:pPr algn="ctr"/>
            <a:r>
              <a:rPr lang="en-US" sz="1600" dirty="0" smtClean="0">
                <a:latin typeface="Century Gothic"/>
                <a:cs typeface="Century Gothic"/>
              </a:rPr>
              <a:t>Explore</a:t>
            </a:r>
            <a:endParaRPr lang="en-US" sz="1600" dirty="0">
              <a:latin typeface="Century Gothic"/>
              <a:cs typeface="Century Gothic"/>
            </a:endParaRPr>
          </a:p>
        </p:txBody>
      </p:sp>
    </p:spTree>
    <p:extLst>
      <p:ext uri="{BB962C8B-B14F-4D97-AF65-F5344CB8AC3E}">
        <p14:creationId xmlns:p14="http://schemas.microsoft.com/office/powerpoint/2010/main" val="191276108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marL="109728" indent="0">
              <a:buNone/>
            </a:pPr>
            <a:endParaRPr lang="en-US" dirty="0"/>
          </a:p>
          <a:p>
            <a:r>
              <a:rPr lang="en-US" dirty="0"/>
              <a:t>Students would take 3 courses (3 credits each = total 9 credits)—one course in three different categories—pushing them to explore disciplinary perspectives in order to gain a breadth of knowledge.  </a:t>
            </a:r>
          </a:p>
          <a:p>
            <a:endParaRPr lang="en-US" dirty="0"/>
          </a:p>
          <a:p>
            <a:r>
              <a:rPr lang="en-US" dirty="0"/>
              <a:t>The four broad categories </a:t>
            </a:r>
            <a:r>
              <a:rPr lang="en-US" dirty="0" smtClean="0"/>
              <a:t>we </a:t>
            </a:r>
            <a:r>
              <a:rPr lang="en-US" dirty="0"/>
              <a:t>developed are rooted in the traditional divisions (arts, humanities, social sciences, and natural sciences), but </a:t>
            </a:r>
            <a:r>
              <a:rPr lang="en-US" dirty="0" smtClean="0"/>
              <a:t>expand them </a:t>
            </a:r>
            <a:r>
              <a:rPr lang="en-US" dirty="0"/>
              <a:t>to include courses offered by the professional colleges as well.</a:t>
            </a:r>
          </a:p>
          <a:p>
            <a:endParaRPr lang="en-US" dirty="0"/>
          </a:p>
        </p:txBody>
      </p:sp>
      <p:sp>
        <p:nvSpPr>
          <p:cNvPr id="3" name="Title 2"/>
          <p:cNvSpPr>
            <a:spLocks noGrp="1"/>
          </p:cNvSpPr>
          <p:nvPr>
            <p:ph type="title"/>
          </p:nvPr>
        </p:nvSpPr>
        <p:spPr/>
        <p:txBody>
          <a:bodyPr>
            <a:normAutofit fontScale="90000"/>
          </a:bodyPr>
          <a:lstStyle/>
          <a:p>
            <a:r>
              <a:rPr lang="en-US" dirty="0" smtClean="0"/>
              <a:t>Basic Idea behind Re-framed Explore Curriculum</a:t>
            </a:r>
            <a:endParaRPr lang="en-US" dirty="0"/>
          </a:p>
        </p:txBody>
      </p:sp>
      <p:sp>
        <p:nvSpPr>
          <p:cNvPr id="4" name="Teardrop 3"/>
          <p:cNvSpPr/>
          <p:nvPr/>
        </p:nvSpPr>
        <p:spPr>
          <a:xfrm>
            <a:off x="7600468" y="274638"/>
            <a:ext cx="1086332" cy="991255"/>
          </a:xfrm>
          <a:prstGeom prst="teardrop">
            <a:avLst/>
          </a:prstGeom>
          <a:solidFill>
            <a:srgbClr val="FF411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7600468" y="531910"/>
            <a:ext cx="1086332" cy="338554"/>
          </a:xfrm>
          <a:prstGeom prst="rect">
            <a:avLst/>
          </a:prstGeom>
          <a:noFill/>
        </p:spPr>
        <p:txBody>
          <a:bodyPr wrap="square" rtlCol="0">
            <a:spAutoFit/>
          </a:bodyPr>
          <a:lstStyle/>
          <a:p>
            <a:pPr algn="ctr"/>
            <a:r>
              <a:rPr lang="en-US" sz="1600" dirty="0" smtClean="0">
                <a:latin typeface="Century Gothic"/>
                <a:cs typeface="Century Gothic"/>
              </a:rPr>
              <a:t>Explore</a:t>
            </a:r>
            <a:endParaRPr lang="en-US" sz="1600" dirty="0">
              <a:latin typeface="Century Gothic"/>
              <a:cs typeface="Century Gothic"/>
            </a:endParaRPr>
          </a:p>
        </p:txBody>
      </p:sp>
    </p:spTree>
    <p:extLst>
      <p:ext uri="{BB962C8B-B14F-4D97-AF65-F5344CB8AC3E}">
        <p14:creationId xmlns:p14="http://schemas.microsoft.com/office/powerpoint/2010/main" val="173623116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67425" y="1691053"/>
            <a:ext cx="8976575" cy="4525963"/>
          </a:xfrm>
        </p:spPr>
        <p:txBody>
          <a:bodyPr>
            <a:normAutofit lnSpcReduction="10000"/>
          </a:bodyPr>
          <a:lstStyle/>
          <a:p>
            <a:pPr lvl="0"/>
            <a:r>
              <a:rPr lang="en-US" dirty="0"/>
              <a:t>Expression 	</a:t>
            </a:r>
            <a:r>
              <a:rPr lang="en-US" dirty="0" smtClean="0"/>
              <a:t>  </a:t>
            </a:r>
            <a:r>
              <a:rPr lang="en-US" dirty="0" smtClean="0">
                <a:sym typeface="Wingdings"/>
              </a:rPr>
              <a:t></a:t>
            </a:r>
            <a:r>
              <a:rPr lang="en-US" dirty="0" smtClean="0"/>
              <a:t> Arts</a:t>
            </a:r>
            <a:r>
              <a:rPr lang="en-US" dirty="0"/>
              <a:t>, Creative Writing, and </a:t>
            </a:r>
            <a:endParaRPr lang="en-US" dirty="0" smtClean="0"/>
          </a:p>
          <a:p>
            <a:pPr marL="109728" lvl="0" indent="0">
              <a:buNone/>
            </a:pPr>
            <a:r>
              <a:rPr lang="en-US" dirty="0" smtClean="0"/>
              <a:t>                              Foreign Languages</a:t>
            </a:r>
          </a:p>
          <a:p>
            <a:pPr marL="109728" lvl="0" indent="0">
              <a:buNone/>
            </a:pPr>
            <a:endParaRPr lang="en-US" dirty="0"/>
          </a:p>
          <a:p>
            <a:pPr lvl="0"/>
            <a:r>
              <a:rPr lang="en-US" dirty="0" smtClean="0"/>
              <a:t>Enlightenment  </a:t>
            </a:r>
            <a:r>
              <a:rPr lang="en-US" dirty="0" smtClean="0">
                <a:sym typeface="Wingdings"/>
              </a:rPr>
              <a:t></a:t>
            </a:r>
            <a:r>
              <a:rPr lang="en-US" dirty="0" smtClean="0"/>
              <a:t> Humanities </a:t>
            </a:r>
            <a:r>
              <a:rPr lang="en-US" dirty="0"/>
              <a:t>and </a:t>
            </a:r>
            <a:r>
              <a:rPr lang="en-US" dirty="0" smtClean="0"/>
              <a:t>Cultures</a:t>
            </a:r>
          </a:p>
          <a:p>
            <a:pPr marL="109728" lvl="0" indent="0">
              <a:buNone/>
            </a:pPr>
            <a:endParaRPr lang="en-US" dirty="0"/>
          </a:p>
          <a:p>
            <a:pPr lvl="0"/>
            <a:r>
              <a:rPr lang="en-US" dirty="0"/>
              <a:t>Engagement    </a:t>
            </a:r>
            <a:r>
              <a:rPr lang="en-US" dirty="0" smtClean="0"/>
              <a:t> </a:t>
            </a:r>
            <a:r>
              <a:rPr lang="en-US" dirty="0" smtClean="0">
                <a:sym typeface="Wingdings"/>
              </a:rPr>
              <a:t></a:t>
            </a:r>
            <a:r>
              <a:rPr lang="en-US" dirty="0" smtClean="0"/>
              <a:t> Social </a:t>
            </a:r>
            <a:r>
              <a:rPr lang="en-US" dirty="0"/>
              <a:t>Sciences, Business, 	</a:t>
            </a:r>
            <a:r>
              <a:rPr lang="en-US" dirty="0" smtClean="0"/>
              <a:t>			      Health Sciences, </a:t>
            </a:r>
            <a:r>
              <a:rPr lang="en-US" dirty="0"/>
              <a:t>Criminal </a:t>
            </a:r>
            <a:r>
              <a:rPr lang="en-US" dirty="0" smtClean="0"/>
              <a:t>Justice</a:t>
            </a:r>
          </a:p>
          <a:p>
            <a:pPr marL="109728" lvl="0" indent="0">
              <a:buNone/>
            </a:pPr>
            <a:endParaRPr lang="en-US" dirty="0"/>
          </a:p>
          <a:p>
            <a:pPr lvl="0"/>
            <a:r>
              <a:rPr lang="en-US" dirty="0"/>
              <a:t>Exploration  	</a:t>
            </a:r>
            <a:r>
              <a:rPr lang="en-US" dirty="0" smtClean="0"/>
              <a:t>  </a:t>
            </a:r>
            <a:r>
              <a:rPr lang="en-US" dirty="0" smtClean="0">
                <a:sym typeface="Wingdings"/>
              </a:rPr>
              <a:t></a:t>
            </a:r>
            <a:r>
              <a:rPr lang="en-US" dirty="0" smtClean="0"/>
              <a:t> Natural </a:t>
            </a:r>
            <a:r>
              <a:rPr lang="en-US" dirty="0"/>
              <a:t>Sciences, Engineering,  </a:t>
            </a:r>
            <a:r>
              <a:rPr lang="en-US" dirty="0" smtClean="0"/>
              <a:t>   </a:t>
            </a:r>
          </a:p>
          <a:p>
            <a:pPr marL="109728" lvl="0" indent="0">
              <a:buNone/>
            </a:pPr>
            <a:r>
              <a:rPr lang="en-US" dirty="0" smtClean="0"/>
              <a:t>                              Computer Science, and Nursing</a:t>
            </a:r>
            <a:endParaRPr lang="en-US" dirty="0"/>
          </a:p>
          <a:p>
            <a:endParaRPr lang="en-US" dirty="0"/>
          </a:p>
        </p:txBody>
      </p:sp>
      <p:sp>
        <p:nvSpPr>
          <p:cNvPr id="3" name="Title 2"/>
          <p:cNvSpPr>
            <a:spLocks noGrp="1"/>
          </p:cNvSpPr>
          <p:nvPr>
            <p:ph type="title"/>
          </p:nvPr>
        </p:nvSpPr>
        <p:spPr>
          <a:xfrm>
            <a:off x="368072" y="405453"/>
            <a:ext cx="7698034" cy="595826"/>
          </a:xfrm>
        </p:spPr>
        <p:txBody>
          <a:bodyPr>
            <a:noAutofit/>
          </a:bodyPr>
          <a:lstStyle/>
          <a:p>
            <a:r>
              <a:rPr lang="en-US" sz="3400" dirty="0" smtClean="0"/>
              <a:t>Option 1: “Discovery” Concepts</a:t>
            </a:r>
            <a:endParaRPr lang="en-US" sz="3400" dirty="0"/>
          </a:p>
        </p:txBody>
      </p:sp>
      <p:sp>
        <p:nvSpPr>
          <p:cNvPr id="4" name="Teardrop 3"/>
          <p:cNvSpPr/>
          <p:nvPr/>
        </p:nvSpPr>
        <p:spPr>
          <a:xfrm>
            <a:off x="7600468" y="274638"/>
            <a:ext cx="1086332" cy="991255"/>
          </a:xfrm>
          <a:prstGeom prst="teardrop">
            <a:avLst/>
          </a:prstGeom>
          <a:solidFill>
            <a:srgbClr val="FF411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7600468" y="531910"/>
            <a:ext cx="1086332" cy="338554"/>
          </a:xfrm>
          <a:prstGeom prst="rect">
            <a:avLst/>
          </a:prstGeom>
          <a:noFill/>
        </p:spPr>
        <p:txBody>
          <a:bodyPr wrap="square" rtlCol="0">
            <a:spAutoFit/>
          </a:bodyPr>
          <a:lstStyle/>
          <a:p>
            <a:pPr algn="ctr"/>
            <a:r>
              <a:rPr lang="en-US" sz="1600" dirty="0" smtClean="0">
                <a:latin typeface="Century Gothic"/>
                <a:cs typeface="Century Gothic"/>
              </a:rPr>
              <a:t>Explore</a:t>
            </a:r>
            <a:endParaRPr lang="en-US" sz="1600" dirty="0">
              <a:latin typeface="Century Gothic"/>
              <a:cs typeface="Century Gothic"/>
            </a:endParaRPr>
          </a:p>
        </p:txBody>
      </p:sp>
    </p:spTree>
    <p:extLst>
      <p:ext uri="{BB962C8B-B14F-4D97-AF65-F5344CB8AC3E}">
        <p14:creationId xmlns:p14="http://schemas.microsoft.com/office/powerpoint/2010/main" val="338830698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4545" y="1649108"/>
            <a:ext cx="8860665" cy="4525963"/>
          </a:xfrm>
        </p:spPr>
        <p:txBody>
          <a:bodyPr>
            <a:normAutofit lnSpcReduction="10000"/>
          </a:bodyPr>
          <a:lstStyle/>
          <a:p>
            <a:pPr lvl="0"/>
            <a:r>
              <a:rPr lang="en-US" dirty="0"/>
              <a:t>Creator	</a:t>
            </a:r>
            <a:r>
              <a:rPr lang="en-US" dirty="0" smtClean="0"/>
              <a:t>    </a:t>
            </a:r>
            <a:r>
              <a:rPr lang="en-US" dirty="0" smtClean="0">
                <a:sym typeface="Wingdings"/>
              </a:rPr>
              <a:t></a:t>
            </a:r>
            <a:r>
              <a:rPr lang="en-US" dirty="0" smtClean="0"/>
              <a:t>  Arts, Creativity, and Innovation</a:t>
            </a:r>
          </a:p>
          <a:p>
            <a:pPr marL="109728" lvl="0" indent="0">
              <a:buNone/>
            </a:pPr>
            <a:endParaRPr lang="en-US" dirty="0"/>
          </a:p>
          <a:p>
            <a:pPr lvl="0"/>
            <a:r>
              <a:rPr lang="en-US" dirty="0"/>
              <a:t>Traveler	</a:t>
            </a:r>
            <a:r>
              <a:rPr lang="en-US" dirty="0" smtClean="0"/>
              <a:t>    </a:t>
            </a:r>
            <a:r>
              <a:rPr lang="en-US" dirty="0" smtClean="0">
                <a:sym typeface="Wingdings"/>
              </a:rPr>
              <a:t></a:t>
            </a:r>
            <a:r>
              <a:rPr lang="en-US" dirty="0" smtClean="0"/>
              <a:t>  Humanities</a:t>
            </a:r>
            <a:r>
              <a:rPr lang="en-US" dirty="0"/>
              <a:t>, Cultures, </a:t>
            </a:r>
            <a:r>
              <a:rPr lang="en-US" dirty="0" smtClean="0"/>
              <a:t>and   </a:t>
            </a:r>
          </a:p>
          <a:p>
            <a:pPr marL="109728" lvl="0" indent="0">
              <a:buNone/>
            </a:pPr>
            <a:r>
              <a:rPr lang="en-US" dirty="0" smtClean="0"/>
              <a:t>                         Foreign Languages</a:t>
            </a:r>
            <a:endParaRPr lang="en-US" dirty="0"/>
          </a:p>
          <a:p>
            <a:pPr marL="109728" lvl="0" indent="0">
              <a:buNone/>
            </a:pPr>
            <a:r>
              <a:rPr lang="en-US" dirty="0"/>
              <a:t> </a:t>
            </a:r>
            <a:r>
              <a:rPr lang="en-US" dirty="0" smtClean="0"/>
              <a:t> </a:t>
            </a:r>
            <a:endParaRPr lang="en-US" dirty="0"/>
          </a:p>
          <a:p>
            <a:pPr lvl="0"/>
            <a:r>
              <a:rPr lang="en-US" dirty="0"/>
              <a:t>Pathfinder  </a:t>
            </a:r>
            <a:r>
              <a:rPr lang="en-US" dirty="0" smtClean="0">
                <a:sym typeface="Wingdings"/>
              </a:rPr>
              <a:t></a:t>
            </a:r>
            <a:r>
              <a:rPr lang="en-US" dirty="0" smtClean="0"/>
              <a:t>  Social </a:t>
            </a:r>
            <a:r>
              <a:rPr lang="en-US" dirty="0"/>
              <a:t>Sciences, Business, </a:t>
            </a:r>
            <a:r>
              <a:rPr lang="en-US" dirty="0" smtClean="0"/>
              <a:t>Health </a:t>
            </a:r>
          </a:p>
          <a:p>
            <a:pPr marL="109728" lvl="0" indent="0">
              <a:buNone/>
            </a:pPr>
            <a:r>
              <a:rPr lang="en-US" dirty="0" smtClean="0"/>
              <a:t>                         Sciences, </a:t>
            </a:r>
            <a:r>
              <a:rPr lang="en-US" dirty="0"/>
              <a:t>Criminal </a:t>
            </a:r>
            <a:r>
              <a:rPr lang="en-US" dirty="0" smtClean="0"/>
              <a:t>Justice</a:t>
            </a:r>
          </a:p>
          <a:p>
            <a:pPr marL="109728" lvl="0" indent="0">
              <a:buNone/>
            </a:pPr>
            <a:endParaRPr lang="en-US" dirty="0"/>
          </a:p>
          <a:p>
            <a:pPr lvl="0"/>
            <a:r>
              <a:rPr lang="en-US" dirty="0"/>
              <a:t>Pioneer  	</a:t>
            </a:r>
            <a:r>
              <a:rPr lang="en-US" dirty="0" smtClean="0"/>
              <a:t>    </a:t>
            </a:r>
            <a:r>
              <a:rPr lang="en-US" dirty="0" smtClean="0">
                <a:sym typeface="Wingdings"/>
              </a:rPr>
              <a:t></a:t>
            </a:r>
            <a:r>
              <a:rPr lang="en-US" dirty="0" smtClean="0"/>
              <a:t> Natural </a:t>
            </a:r>
            <a:r>
              <a:rPr lang="en-US" dirty="0"/>
              <a:t>Sciences, Engineering, </a:t>
            </a:r>
            <a:endParaRPr lang="en-US" dirty="0" smtClean="0"/>
          </a:p>
          <a:p>
            <a:pPr marL="109728" lvl="0" indent="0">
              <a:buNone/>
            </a:pPr>
            <a:r>
              <a:rPr lang="en-US" dirty="0"/>
              <a:t>	</a:t>
            </a:r>
            <a:r>
              <a:rPr lang="en-US" dirty="0" smtClean="0"/>
              <a:t>		Computer Science, and Nursing</a:t>
            </a:r>
            <a:endParaRPr lang="en-US" dirty="0"/>
          </a:p>
          <a:p>
            <a:endParaRPr lang="en-US" dirty="0"/>
          </a:p>
        </p:txBody>
      </p:sp>
      <p:sp>
        <p:nvSpPr>
          <p:cNvPr id="6" name="Teardrop 5"/>
          <p:cNvSpPr/>
          <p:nvPr/>
        </p:nvSpPr>
        <p:spPr>
          <a:xfrm>
            <a:off x="7600468" y="274638"/>
            <a:ext cx="1086332" cy="991255"/>
          </a:xfrm>
          <a:prstGeom prst="teardrop">
            <a:avLst/>
          </a:prstGeom>
          <a:solidFill>
            <a:srgbClr val="FF411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7600468" y="531910"/>
            <a:ext cx="1086332" cy="338554"/>
          </a:xfrm>
          <a:prstGeom prst="rect">
            <a:avLst/>
          </a:prstGeom>
          <a:noFill/>
        </p:spPr>
        <p:txBody>
          <a:bodyPr wrap="square" rtlCol="0">
            <a:spAutoFit/>
          </a:bodyPr>
          <a:lstStyle/>
          <a:p>
            <a:pPr algn="ctr"/>
            <a:r>
              <a:rPr lang="en-US" sz="1600" dirty="0" smtClean="0">
                <a:latin typeface="Century Gothic"/>
                <a:cs typeface="Century Gothic"/>
              </a:rPr>
              <a:t>Explore</a:t>
            </a:r>
            <a:endParaRPr lang="en-US" sz="1600" dirty="0">
              <a:latin typeface="Century Gothic"/>
              <a:cs typeface="Century Gothic"/>
            </a:endParaRPr>
          </a:p>
        </p:txBody>
      </p:sp>
      <p:sp>
        <p:nvSpPr>
          <p:cNvPr id="8" name="Title 2"/>
          <p:cNvSpPr>
            <a:spLocks noGrp="1"/>
          </p:cNvSpPr>
          <p:nvPr>
            <p:ph type="title"/>
          </p:nvPr>
        </p:nvSpPr>
        <p:spPr>
          <a:xfrm>
            <a:off x="368072" y="405453"/>
            <a:ext cx="7698034" cy="595826"/>
          </a:xfrm>
        </p:spPr>
        <p:txBody>
          <a:bodyPr>
            <a:noAutofit/>
          </a:bodyPr>
          <a:lstStyle/>
          <a:p>
            <a:r>
              <a:rPr lang="en-US" sz="3400" dirty="0" smtClean="0"/>
              <a:t>Option 2: “Adventurer” Concepts</a:t>
            </a:r>
            <a:endParaRPr lang="en-US" sz="3400" dirty="0"/>
          </a:p>
        </p:txBody>
      </p:sp>
    </p:spTree>
    <p:extLst>
      <p:ext uri="{BB962C8B-B14F-4D97-AF65-F5344CB8AC3E}">
        <p14:creationId xmlns:p14="http://schemas.microsoft.com/office/powerpoint/2010/main" val="338830698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44699" y="1893194"/>
            <a:ext cx="8757633" cy="4262907"/>
          </a:xfrm>
        </p:spPr>
        <p:txBody>
          <a:bodyPr>
            <a:normAutofit lnSpcReduction="10000"/>
          </a:bodyPr>
          <a:lstStyle/>
          <a:p>
            <a:r>
              <a:rPr lang="en-US" dirty="0"/>
              <a:t>All courses </a:t>
            </a:r>
            <a:r>
              <a:rPr lang="en-US" dirty="0" smtClean="0"/>
              <a:t>would </a:t>
            </a:r>
            <a:r>
              <a:rPr lang="en-US" dirty="0"/>
              <a:t>also be asked to adhere to some general guidelines </a:t>
            </a:r>
            <a:r>
              <a:rPr lang="en-US" dirty="0" smtClean="0"/>
              <a:t>to </a:t>
            </a:r>
            <a:r>
              <a:rPr lang="en-US" dirty="0"/>
              <a:t>ensure breadth of experiences, approaches, and methods.  </a:t>
            </a:r>
            <a:endParaRPr lang="en-US" dirty="0" smtClean="0"/>
          </a:p>
          <a:p>
            <a:pPr marL="109728" indent="0">
              <a:buNone/>
            </a:pPr>
            <a:endParaRPr lang="en-US" dirty="0" smtClean="0"/>
          </a:p>
          <a:p>
            <a:r>
              <a:rPr lang="en-US" dirty="0" smtClean="0"/>
              <a:t>Guidelines frame </a:t>
            </a:r>
            <a:r>
              <a:rPr lang="en-US" dirty="0"/>
              <a:t>how knowledge is </a:t>
            </a:r>
            <a:r>
              <a:rPr lang="en-US" dirty="0" smtClean="0"/>
              <a:t>defined, acquired, evaluated, and applied within </a:t>
            </a:r>
            <a:r>
              <a:rPr lang="en-US" dirty="0"/>
              <a:t>the </a:t>
            </a:r>
            <a:r>
              <a:rPr lang="en-US" dirty="0" smtClean="0"/>
              <a:t>field.</a:t>
            </a:r>
          </a:p>
          <a:p>
            <a:endParaRPr lang="en-US" dirty="0"/>
          </a:p>
          <a:p>
            <a:r>
              <a:rPr lang="en-US" dirty="0" smtClean="0"/>
              <a:t>Teaching faculty could develop guidelines for </a:t>
            </a:r>
            <a:r>
              <a:rPr lang="en-US" dirty="0"/>
              <a:t>e</a:t>
            </a:r>
            <a:r>
              <a:rPr lang="en-US" dirty="0" smtClean="0"/>
              <a:t>ach subcategory--Expression, Enlightenment, Engagement, Exploration, etc.</a:t>
            </a:r>
          </a:p>
          <a:p>
            <a:endParaRPr lang="en-US" dirty="0"/>
          </a:p>
          <a:p>
            <a:endParaRPr lang="en-US" dirty="0"/>
          </a:p>
        </p:txBody>
      </p:sp>
      <p:sp>
        <p:nvSpPr>
          <p:cNvPr id="3" name="Title 2"/>
          <p:cNvSpPr>
            <a:spLocks noGrp="1"/>
          </p:cNvSpPr>
          <p:nvPr>
            <p:ph type="title"/>
          </p:nvPr>
        </p:nvSpPr>
        <p:spPr/>
        <p:txBody>
          <a:bodyPr>
            <a:normAutofit fontScale="90000"/>
          </a:bodyPr>
          <a:lstStyle/>
          <a:p>
            <a:r>
              <a:rPr lang="en-US" dirty="0" smtClean="0"/>
              <a:t>Guidelines for </a:t>
            </a:r>
            <a:br>
              <a:rPr lang="en-US" dirty="0" smtClean="0"/>
            </a:br>
            <a:r>
              <a:rPr lang="en-US" dirty="0" smtClean="0"/>
              <a:t>Explore Curriculum</a:t>
            </a:r>
            <a:endParaRPr lang="en-US" dirty="0"/>
          </a:p>
        </p:txBody>
      </p:sp>
      <p:sp>
        <p:nvSpPr>
          <p:cNvPr id="4" name="Teardrop 3"/>
          <p:cNvSpPr/>
          <p:nvPr/>
        </p:nvSpPr>
        <p:spPr>
          <a:xfrm>
            <a:off x="7600468" y="274638"/>
            <a:ext cx="1086332" cy="991255"/>
          </a:xfrm>
          <a:prstGeom prst="teardrop">
            <a:avLst/>
          </a:prstGeom>
          <a:solidFill>
            <a:srgbClr val="FF411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7600468" y="531910"/>
            <a:ext cx="1086332" cy="338554"/>
          </a:xfrm>
          <a:prstGeom prst="rect">
            <a:avLst/>
          </a:prstGeom>
          <a:noFill/>
        </p:spPr>
        <p:txBody>
          <a:bodyPr wrap="square" rtlCol="0">
            <a:spAutoFit/>
          </a:bodyPr>
          <a:lstStyle/>
          <a:p>
            <a:pPr algn="ctr"/>
            <a:r>
              <a:rPr lang="en-US" sz="1600" dirty="0" smtClean="0">
                <a:latin typeface="Century Gothic"/>
                <a:cs typeface="Century Gothic"/>
              </a:rPr>
              <a:t>Explore</a:t>
            </a:r>
            <a:endParaRPr lang="en-US" sz="1600" dirty="0">
              <a:latin typeface="Century Gothic"/>
              <a:cs typeface="Century Gothic"/>
            </a:endParaRPr>
          </a:p>
        </p:txBody>
      </p:sp>
    </p:spTree>
    <p:extLst>
      <p:ext uri="{BB962C8B-B14F-4D97-AF65-F5344CB8AC3E}">
        <p14:creationId xmlns:p14="http://schemas.microsoft.com/office/powerpoint/2010/main" val="338830698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17638"/>
            <a:ext cx="8229600" cy="4983162"/>
          </a:xfrm>
        </p:spPr>
        <p:txBody>
          <a:bodyPr>
            <a:normAutofit fontScale="85000" lnSpcReduction="20000"/>
          </a:bodyPr>
          <a:lstStyle/>
          <a:p>
            <a:pPr marL="109728" indent="0">
              <a:buNone/>
            </a:pPr>
            <a:endParaRPr lang="en-US" dirty="0"/>
          </a:p>
          <a:p>
            <a:pPr lvl="0"/>
            <a:r>
              <a:rPr lang="en-US" dirty="0"/>
              <a:t>Knowledge of the essential terminology, concepts, and topics of the discipline</a:t>
            </a:r>
            <a:r>
              <a:rPr lang="en-US" dirty="0" smtClean="0"/>
              <a:t>.</a:t>
            </a:r>
          </a:p>
          <a:p>
            <a:pPr marL="109728" lvl="0" indent="0">
              <a:buNone/>
            </a:pPr>
            <a:endParaRPr lang="en-US" sz="1200" dirty="0"/>
          </a:p>
          <a:p>
            <a:r>
              <a:rPr lang="en-US" dirty="0" smtClean="0"/>
              <a:t>Skills</a:t>
            </a:r>
            <a:r>
              <a:rPr lang="en-US" dirty="0"/>
              <a:t>, concepts, analytical tools, and/or basic research methods for engaging within the field</a:t>
            </a:r>
            <a:r>
              <a:rPr lang="en-US" dirty="0" smtClean="0"/>
              <a:t>.</a:t>
            </a:r>
          </a:p>
          <a:p>
            <a:pPr marL="109728" lvl="0" indent="0">
              <a:buNone/>
            </a:pPr>
            <a:endParaRPr lang="en-US" sz="1200" dirty="0"/>
          </a:p>
          <a:p>
            <a:r>
              <a:rPr lang="en-US" dirty="0" smtClean="0"/>
              <a:t>Opportunities </a:t>
            </a:r>
            <a:r>
              <a:rPr lang="en-US" dirty="0"/>
              <a:t>for students to practice foundational skills, such as writing, oral communication, or qualitative and/or quantitative reasoning, among other possibilities, within an applied context. </a:t>
            </a:r>
            <a:endParaRPr lang="en-US" dirty="0" smtClean="0"/>
          </a:p>
          <a:p>
            <a:pPr marL="109728" lvl="0" indent="0">
              <a:buNone/>
            </a:pPr>
            <a:endParaRPr lang="en-US" sz="1200" dirty="0"/>
          </a:p>
          <a:p>
            <a:r>
              <a:rPr lang="en-US" dirty="0" smtClean="0"/>
              <a:t>Discussion</a:t>
            </a:r>
            <a:r>
              <a:rPr lang="en-US" dirty="0"/>
              <a:t>, methods, and direction for assessing data and claims to new knowledge</a:t>
            </a:r>
            <a:r>
              <a:rPr lang="en-US" dirty="0" smtClean="0"/>
              <a:t>.</a:t>
            </a:r>
          </a:p>
          <a:p>
            <a:pPr marL="109728" lvl="0" indent="0">
              <a:buNone/>
            </a:pPr>
            <a:endParaRPr lang="en-US" sz="1100" dirty="0"/>
          </a:p>
          <a:p>
            <a:r>
              <a:rPr lang="en-US" dirty="0" smtClean="0"/>
              <a:t>Presenting </a:t>
            </a:r>
            <a:r>
              <a:rPr lang="en-US" dirty="0"/>
              <a:t>ways to evaluate claims to knowledge outside the discipline (interdisciplinary perspectives) using the knowledge gained within the course</a:t>
            </a:r>
            <a:r>
              <a:rPr lang="en-US" dirty="0" smtClean="0"/>
              <a:t>.</a:t>
            </a:r>
            <a:endParaRPr lang="en-US" dirty="0"/>
          </a:p>
          <a:p>
            <a:endParaRPr lang="en-US" dirty="0"/>
          </a:p>
        </p:txBody>
      </p:sp>
      <p:sp>
        <p:nvSpPr>
          <p:cNvPr id="3" name="Title 2"/>
          <p:cNvSpPr>
            <a:spLocks noGrp="1"/>
          </p:cNvSpPr>
          <p:nvPr>
            <p:ph type="title"/>
          </p:nvPr>
        </p:nvSpPr>
        <p:spPr/>
        <p:txBody>
          <a:bodyPr>
            <a:normAutofit fontScale="90000"/>
          </a:bodyPr>
          <a:lstStyle/>
          <a:p>
            <a:r>
              <a:rPr lang="en-US" dirty="0"/>
              <a:t>For example, </a:t>
            </a:r>
            <a:r>
              <a:rPr lang="en-US" dirty="0" smtClean="0"/>
              <a:t>Explore </a:t>
            </a:r>
            <a:r>
              <a:rPr lang="en-US" dirty="0"/>
              <a:t>courses could be asked to </a:t>
            </a:r>
            <a:r>
              <a:rPr lang="en-US" dirty="0" smtClean="0"/>
              <a:t>address…</a:t>
            </a:r>
            <a:endParaRPr lang="en-US" dirty="0"/>
          </a:p>
        </p:txBody>
      </p:sp>
      <p:sp>
        <p:nvSpPr>
          <p:cNvPr id="4" name="Teardrop 3"/>
          <p:cNvSpPr/>
          <p:nvPr/>
        </p:nvSpPr>
        <p:spPr>
          <a:xfrm>
            <a:off x="7600468" y="274638"/>
            <a:ext cx="1086332" cy="991255"/>
          </a:xfrm>
          <a:prstGeom prst="teardrop">
            <a:avLst/>
          </a:prstGeom>
          <a:solidFill>
            <a:srgbClr val="FF411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7600468" y="531910"/>
            <a:ext cx="1086332" cy="338554"/>
          </a:xfrm>
          <a:prstGeom prst="rect">
            <a:avLst/>
          </a:prstGeom>
          <a:noFill/>
        </p:spPr>
        <p:txBody>
          <a:bodyPr wrap="square" rtlCol="0">
            <a:spAutoFit/>
          </a:bodyPr>
          <a:lstStyle/>
          <a:p>
            <a:pPr algn="ctr"/>
            <a:r>
              <a:rPr lang="en-US" sz="1600" dirty="0" smtClean="0">
                <a:latin typeface="Century Gothic"/>
                <a:cs typeface="Century Gothic"/>
              </a:rPr>
              <a:t>Explore</a:t>
            </a:r>
            <a:endParaRPr lang="en-US" sz="1600" dirty="0">
              <a:latin typeface="Century Gothic"/>
              <a:cs typeface="Century Gothic"/>
            </a:endParaRPr>
          </a:p>
        </p:txBody>
      </p:sp>
    </p:spTree>
    <p:extLst>
      <p:ext uri="{BB962C8B-B14F-4D97-AF65-F5344CB8AC3E}">
        <p14:creationId xmlns:p14="http://schemas.microsoft.com/office/powerpoint/2010/main" val="54303631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marL="109728" indent="0">
              <a:buNone/>
            </a:pPr>
            <a:endParaRPr lang="en-US" dirty="0" smtClean="0"/>
          </a:p>
          <a:p>
            <a:r>
              <a:rPr lang="en-US" dirty="0"/>
              <a:t>Table Discussion: Which </a:t>
            </a:r>
            <a:r>
              <a:rPr lang="en-US" dirty="0" smtClean="0"/>
              <a:t>“option” do you prefer:   </a:t>
            </a:r>
          </a:p>
          <a:p>
            <a:pPr marL="109728" indent="0">
              <a:buNone/>
            </a:pPr>
            <a:r>
              <a:rPr lang="en-US" dirty="0" smtClean="0"/>
              <a:t>      Option 1 “Discovery” </a:t>
            </a:r>
          </a:p>
          <a:p>
            <a:pPr marL="109728" indent="0">
              <a:buNone/>
            </a:pPr>
            <a:r>
              <a:rPr lang="en-US" dirty="0"/>
              <a:t> </a:t>
            </a:r>
            <a:r>
              <a:rPr lang="en-US" dirty="0" smtClean="0"/>
              <a:t> or Option 2 “Adventurer” ?</a:t>
            </a:r>
          </a:p>
          <a:p>
            <a:endParaRPr lang="en-US" dirty="0"/>
          </a:p>
          <a:p>
            <a:r>
              <a:rPr lang="en-US" dirty="0" smtClean="0"/>
              <a:t>Table Discussion: In your opinion, how difficult would it to address these sample guidelines in some of your existing courses?</a:t>
            </a:r>
          </a:p>
          <a:p>
            <a:pPr marL="109728" indent="0">
              <a:buNone/>
            </a:pPr>
            <a:endParaRPr lang="en-US" dirty="0"/>
          </a:p>
          <a:p>
            <a:r>
              <a:rPr lang="en-US" dirty="0" smtClean="0"/>
              <a:t>On the back side of your Explore Curriculum handout, please complete the specific feedback questions.</a:t>
            </a:r>
          </a:p>
          <a:p>
            <a:endParaRPr lang="en-US" dirty="0" smtClean="0"/>
          </a:p>
          <a:p>
            <a:endParaRPr lang="en-US" dirty="0"/>
          </a:p>
          <a:p>
            <a:endParaRPr lang="en-US" dirty="0" smtClean="0"/>
          </a:p>
          <a:p>
            <a:endParaRPr lang="en-US" dirty="0"/>
          </a:p>
        </p:txBody>
      </p:sp>
      <p:sp>
        <p:nvSpPr>
          <p:cNvPr id="3" name="Title 2"/>
          <p:cNvSpPr>
            <a:spLocks noGrp="1"/>
          </p:cNvSpPr>
          <p:nvPr>
            <p:ph type="title"/>
          </p:nvPr>
        </p:nvSpPr>
        <p:spPr/>
        <p:txBody>
          <a:bodyPr>
            <a:normAutofit fontScale="90000"/>
          </a:bodyPr>
          <a:lstStyle/>
          <a:p>
            <a:r>
              <a:rPr lang="en-US" dirty="0" smtClean="0"/>
              <a:t>Explore </a:t>
            </a:r>
            <a:r>
              <a:rPr lang="en-US" dirty="0"/>
              <a:t>t</a:t>
            </a:r>
            <a:r>
              <a:rPr lang="en-US" dirty="0" smtClean="0"/>
              <a:t>able </a:t>
            </a:r>
            <a:r>
              <a:rPr lang="en-US" dirty="0"/>
              <a:t>d</a:t>
            </a:r>
            <a:r>
              <a:rPr lang="en-US" dirty="0" smtClean="0"/>
              <a:t>iscussion</a:t>
            </a:r>
            <a:br>
              <a:rPr lang="en-US" dirty="0" smtClean="0"/>
            </a:br>
            <a:r>
              <a:rPr lang="en-US" dirty="0" smtClean="0"/>
              <a:t>and </a:t>
            </a:r>
            <a:r>
              <a:rPr lang="en-US" dirty="0"/>
              <a:t>f</a:t>
            </a:r>
            <a:r>
              <a:rPr lang="en-US" dirty="0" smtClean="0"/>
              <a:t>eedback form</a:t>
            </a:r>
            <a:endParaRPr lang="en-US" dirty="0"/>
          </a:p>
        </p:txBody>
      </p:sp>
      <p:sp>
        <p:nvSpPr>
          <p:cNvPr id="5" name="Teardrop 4"/>
          <p:cNvSpPr/>
          <p:nvPr/>
        </p:nvSpPr>
        <p:spPr>
          <a:xfrm>
            <a:off x="7600468" y="274638"/>
            <a:ext cx="1086332" cy="991255"/>
          </a:xfrm>
          <a:prstGeom prst="teardrop">
            <a:avLst/>
          </a:prstGeom>
          <a:solidFill>
            <a:srgbClr val="FF411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7600468" y="531910"/>
            <a:ext cx="1086332" cy="338554"/>
          </a:xfrm>
          <a:prstGeom prst="rect">
            <a:avLst/>
          </a:prstGeom>
          <a:noFill/>
        </p:spPr>
        <p:txBody>
          <a:bodyPr wrap="square" rtlCol="0">
            <a:spAutoFit/>
          </a:bodyPr>
          <a:lstStyle/>
          <a:p>
            <a:pPr algn="ctr"/>
            <a:r>
              <a:rPr lang="en-US" sz="1600" dirty="0" smtClean="0">
                <a:latin typeface="Century Gothic"/>
                <a:cs typeface="Century Gothic"/>
              </a:rPr>
              <a:t>Explore</a:t>
            </a:r>
            <a:endParaRPr lang="en-US" sz="1600" dirty="0">
              <a:latin typeface="Century Gothic"/>
              <a:cs typeface="Century Gothic"/>
            </a:endParaRPr>
          </a:p>
        </p:txBody>
      </p:sp>
    </p:spTree>
    <p:extLst>
      <p:ext uri="{BB962C8B-B14F-4D97-AF65-F5344CB8AC3E}">
        <p14:creationId xmlns:p14="http://schemas.microsoft.com/office/powerpoint/2010/main" val="88588943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126437" y="2513579"/>
            <a:ext cx="1370721" cy="1105602"/>
          </a:xfrm>
          <a:prstGeom prst="rect">
            <a:avLst/>
          </a:prstGeom>
        </p:spPr>
      </p:pic>
      <p:sp>
        <p:nvSpPr>
          <p:cNvPr id="6" name="TextBox 5"/>
          <p:cNvSpPr txBox="1"/>
          <p:nvPr/>
        </p:nvSpPr>
        <p:spPr>
          <a:xfrm>
            <a:off x="4066202" y="2650881"/>
            <a:ext cx="1460533" cy="830997"/>
          </a:xfrm>
          <a:prstGeom prst="rect">
            <a:avLst/>
          </a:prstGeom>
          <a:noFill/>
        </p:spPr>
        <p:txBody>
          <a:bodyPr wrap="square" rtlCol="0">
            <a:spAutoFit/>
          </a:bodyPr>
          <a:lstStyle/>
          <a:p>
            <a:pPr algn="ctr"/>
            <a:r>
              <a:rPr lang="en-US" sz="1600" dirty="0" smtClean="0">
                <a:solidFill>
                  <a:prstClr val="black"/>
                </a:solidFill>
                <a:latin typeface="Century Gothic"/>
                <a:cs typeface="Century Gothic"/>
              </a:rPr>
              <a:t>Core</a:t>
            </a:r>
          </a:p>
          <a:p>
            <a:pPr algn="ctr"/>
            <a:r>
              <a:rPr lang="en-US" sz="1600" dirty="0" smtClean="0">
                <a:solidFill>
                  <a:prstClr val="black"/>
                </a:solidFill>
                <a:latin typeface="Century Gothic"/>
                <a:cs typeface="Century Gothic"/>
              </a:rPr>
              <a:t>Integrative Course</a:t>
            </a:r>
            <a:endParaRPr lang="en-US" sz="1600" dirty="0">
              <a:solidFill>
                <a:prstClr val="black"/>
              </a:solidFill>
              <a:latin typeface="Century Gothic"/>
              <a:cs typeface="Century Gothic"/>
            </a:endParaRPr>
          </a:p>
        </p:txBody>
      </p:sp>
      <p:grpSp>
        <p:nvGrpSpPr>
          <p:cNvPr id="10" name="Group 9"/>
          <p:cNvGrpSpPr/>
          <p:nvPr/>
        </p:nvGrpSpPr>
        <p:grpSpPr>
          <a:xfrm>
            <a:off x="4943931" y="4836726"/>
            <a:ext cx="1262523" cy="1134110"/>
            <a:chOff x="6860737" y="5430248"/>
            <a:chExt cx="1572758" cy="1313710"/>
          </a:xfrm>
        </p:grpSpPr>
        <p:sp>
          <p:nvSpPr>
            <p:cNvPr id="11" name="Oval 10"/>
            <p:cNvSpPr/>
            <p:nvPr/>
          </p:nvSpPr>
          <p:spPr>
            <a:xfrm>
              <a:off x="6964546" y="5430248"/>
              <a:ext cx="1342227" cy="1313710"/>
            </a:xfrm>
            <a:prstGeom prst="ellipse">
              <a:avLst/>
            </a:prstGeom>
            <a:solidFill>
              <a:srgbClr val="009D00"/>
            </a:solidFill>
            <a:effectLst>
              <a:glow rad="88900">
                <a:schemeClr val="accent3">
                  <a:lumMod val="20000"/>
                  <a:lumOff val="80000"/>
                  <a:alpha val="47000"/>
                </a:schemeClr>
              </a:glow>
              <a:outerShdw blurRad="40000" dist="23000" dir="5400000" rotWithShape="0">
                <a:srgbClr val="000000">
                  <a:alpha val="35000"/>
                </a:srgbClr>
              </a:outerShdw>
              <a:softEdge rad="1143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6860737" y="5596937"/>
              <a:ext cx="1572758" cy="962595"/>
            </a:xfrm>
            <a:prstGeom prst="rect">
              <a:avLst/>
            </a:prstGeom>
          </p:spPr>
          <p:txBody>
            <a:bodyPr wrap="square">
              <a:spAutoFit/>
            </a:bodyPr>
            <a:lstStyle/>
            <a:p>
              <a:pPr algn="ctr"/>
              <a:r>
                <a:rPr lang="en-US" sz="1600" dirty="0" smtClean="0">
                  <a:solidFill>
                    <a:srgbClr val="000000"/>
                  </a:solidFill>
                  <a:latin typeface="Century Gothic"/>
                  <a:cs typeface="Century Gothic"/>
                </a:rPr>
                <a:t>2</a:t>
              </a:r>
              <a:r>
                <a:rPr lang="en-US" sz="1600" baseline="30000" dirty="0" smtClean="0">
                  <a:solidFill>
                    <a:srgbClr val="000000"/>
                  </a:solidFill>
                  <a:latin typeface="Century Gothic"/>
                  <a:cs typeface="Century Gothic"/>
                </a:rPr>
                <a:t>nd</a:t>
              </a:r>
              <a:r>
                <a:rPr lang="en-US" sz="1600" dirty="0" smtClean="0">
                  <a:solidFill>
                    <a:srgbClr val="000000"/>
                  </a:solidFill>
                  <a:latin typeface="Century Gothic"/>
                  <a:cs typeface="Century Gothic"/>
                </a:rPr>
                <a:t> </a:t>
              </a:r>
            </a:p>
            <a:p>
              <a:pPr algn="ctr"/>
              <a:r>
                <a:rPr lang="en-US" sz="1600" dirty="0" smtClean="0">
                  <a:solidFill>
                    <a:srgbClr val="000000"/>
                  </a:solidFill>
                  <a:latin typeface="Century Gothic"/>
                  <a:cs typeface="Century Gothic"/>
                </a:rPr>
                <a:t>Writing</a:t>
              </a:r>
            </a:p>
            <a:p>
              <a:pPr algn="ctr"/>
              <a:r>
                <a:rPr lang="en-US" sz="1600" dirty="0" smtClean="0">
                  <a:solidFill>
                    <a:srgbClr val="000000"/>
                  </a:solidFill>
                  <a:latin typeface="Century Gothic"/>
                  <a:cs typeface="Century Gothic"/>
                </a:rPr>
                <a:t>Course</a:t>
              </a:r>
              <a:endParaRPr lang="en-US" sz="1600" dirty="0">
                <a:solidFill>
                  <a:srgbClr val="000000"/>
                </a:solidFill>
                <a:latin typeface="Century Gothic"/>
                <a:cs typeface="Century Gothic"/>
              </a:endParaRPr>
            </a:p>
          </p:txBody>
        </p:sp>
      </p:grpSp>
      <p:grpSp>
        <p:nvGrpSpPr>
          <p:cNvPr id="13" name="Group 12"/>
          <p:cNvGrpSpPr/>
          <p:nvPr/>
        </p:nvGrpSpPr>
        <p:grpSpPr>
          <a:xfrm>
            <a:off x="3446078" y="4871063"/>
            <a:ext cx="1077465" cy="1160707"/>
            <a:chOff x="6032771" y="4447075"/>
            <a:chExt cx="1342227" cy="1344519"/>
          </a:xfrm>
        </p:grpSpPr>
        <p:sp>
          <p:nvSpPr>
            <p:cNvPr id="14" name="Oval 13"/>
            <p:cNvSpPr/>
            <p:nvPr/>
          </p:nvSpPr>
          <p:spPr>
            <a:xfrm>
              <a:off x="6032771" y="4447075"/>
              <a:ext cx="1342227" cy="1313710"/>
            </a:xfrm>
            <a:prstGeom prst="ellipse">
              <a:avLst/>
            </a:prstGeom>
            <a:solidFill>
              <a:srgbClr val="009D00"/>
            </a:solidFill>
            <a:effectLst>
              <a:glow rad="88900">
                <a:schemeClr val="accent3">
                  <a:lumMod val="20000"/>
                  <a:lumOff val="80000"/>
                  <a:alpha val="47000"/>
                </a:schemeClr>
              </a:glow>
              <a:outerShdw blurRad="40000" dist="23000" dir="5400000" rotWithShape="0">
                <a:srgbClr val="000000">
                  <a:alpha val="35000"/>
                </a:srgbClr>
              </a:outerShdw>
              <a:softEdge rad="1143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5" name="TextBox 14"/>
            <p:cNvSpPr txBox="1"/>
            <p:nvPr/>
          </p:nvSpPr>
          <p:spPr>
            <a:xfrm>
              <a:off x="6095605" y="4793348"/>
              <a:ext cx="1194267" cy="998246"/>
            </a:xfrm>
            <a:prstGeom prst="rect">
              <a:avLst/>
            </a:prstGeom>
            <a:noFill/>
          </p:spPr>
          <p:txBody>
            <a:bodyPr wrap="square" rtlCol="0">
              <a:spAutoFit/>
            </a:bodyPr>
            <a:lstStyle/>
            <a:p>
              <a:pPr algn="ctr"/>
              <a:r>
                <a:rPr lang="en-US" sz="1600" dirty="0" smtClean="0">
                  <a:solidFill>
                    <a:prstClr val="black"/>
                  </a:solidFill>
                  <a:latin typeface="Century Gothic"/>
                  <a:cs typeface="Century Gothic"/>
                </a:rPr>
                <a:t>English</a:t>
              </a:r>
            </a:p>
            <a:p>
              <a:pPr algn="ctr"/>
              <a:r>
                <a:rPr lang="en-US" sz="1600" dirty="0" smtClean="0">
                  <a:solidFill>
                    <a:prstClr val="black"/>
                  </a:solidFill>
                  <a:latin typeface="Century Gothic"/>
                  <a:cs typeface="Century Gothic"/>
                </a:rPr>
                <a:t>1310 </a:t>
              </a:r>
            </a:p>
            <a:p>
              <a:pPr algn="ctr"/>
              <a:endParaRPr lang="en-US" dirty="0">
                <a:solidFill>
                  <a:prstClr val="black"/>
                </a:solidFill>
                <a:latin typeface="Century Gothic"/>
                <a:cs typeface="Century Gothic"/>
              </a:endParaRPr>
            </a:p>
          </p:txBody>
        </p:sp>
      </p:grpSp>
      <p:grpSp>
        <p:nvGrpSpPr>
          <p:cNvPr id="16" name="Group 15"/>
          <p:cNvGrpSpPr/>
          <p:nvPr/>
        </p:nvGrpSpPr>
        <p:grpSpPr>
          <a:xfrm>
            <a:off x="6726634" y="1899011"/>
            <a:ext cx="1099857" cy="1241519"/>
            <a:chOff x="1935756" y="270998"/>
            <a:chExt cx="1370120" cy="1438130"/>
          </a:xfrm>
        </p:grpSpPr>
        <p:pic>
          <p:nvPicPr>
            <p:cNvPr id="17" name="Picture 16" descr="spiral-notebook-hi.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8721273">
              <a:off x="2193603" y="291622"/>
              <a:ext cx="854429" cy="813181"/>
            </a:xfrm>
            <a:prstGeom prst="rect">
              <a:avLst/>
            </a:prstGeom>
          </p:spPr>
        </p:pic>
        <p:sp>
          <p:nvSpPr>
            <p:cNvPr id="18" name="TextBox 17"/>
            <p:cNvSpPr txBox="1"/>
            <p:nvPr/>
          </p:nvSpPr>
          <p:spPr>
            <a:xfrm>
              <a:off x="1935756" y="1031746"/>
              <a:ext cx="1370120" cy="677382"/>
            </a:xfrm>
            <a:prstGeom prst="rect">
              <a:avLst/>
            </a:prstGeom>
            <a:noFill/>
          </p:spPr>
          <p:txBody>
            <a:bodyPr wrap="square" rtlCol="0">
              <a:spAutoFit/>
            </a:bodyPr>
            <a:lstStyle/>
            <a:p>
              <a:pPr algn="ctr"/>
              <a:r>
                <a:rPr lang="en-US" sz="1600" dirty="0" smtClean="0">
                  <a:solidFill>
                    <a:prstClr val="black"/>
                  </a:solidFill>
                  <a:latin typeface="Century Gothic"/>
                  <a:cs typeface="Century Gothic"/>
                </a:rPr>
                <a:t>Writing Portfolio</a:t>
              </a:r>
              <a:endParaRPr lang="en-US" sz="1600" dirty="0">
                <a:solidFill>
                  <a:prstClr val="black"/>
                </a:solidFill>
                <a:latin typeface="Century Gothic"/>
                <a:cs typeface="Century Gothic"/>
              </a:endParaRPr>
            </a:p>
          </p:txBody>
        </p:sp>
      </p:grpSp>
      <p:sp>
        <p:nvSpPr>
          <p:cNvPr id="23" name="TextBox 22"/>
          <p:cNvSpPr txBox="1"/>
          <p:nvPr/>
        </p:nvSpPr>
        <p:spPr>
          <a:xfrm>
            <a:off x="328921" y="1518475"/>
            <a:ext cx="1083237" cy="830997"/>
          </a:xfrm>
          <a:prstGeom prst="rect">
            <a:avLst/>
          </a:prstGeom>
          <a:noFill/>
        </p:spPr>
        <p:txBody>
          <a:bodyPr wrap="square" rtlCol="0">
            <a:spAutoFit/>
          </a:bodyPr>
          <a:lstStyle/>
          <a:p>
            <a:pPr algn="ctr"/>
            <a:r>
              <a:rPr lang="en-US" sz="2400" dirty="0" smtClean="0">
                <a:solidFill>
                  <a:prstClr val="black"/>
                </a:solidFill>
                <a:latin typeface="Century Gothic"/>
                <a:cs typeface="Century Gothic"/>
              </a:rPr>
              <a:t>4</a:t>
            </a:r>
            <a:r>
              <a:rPr lang="en-US" sz="2400" baseline="30000" dirty="0" smtClean="0">
                <a:solidFill>
                  <a:prstClr val="black"/>
                </a:solidFill>
                <a:latin typeface="Century Gothic"/>
                <a:cs typeface="Century Gothic"/>
              </a:rPr>
              <a:t>th</a:t>
            </a:r>
            <a:r>
              <a:rPr lang="en-US" sz="2400" dirty="0" smtClean="0">
                <a:solidFill>
                  <a:prstClr val="black"/>
                </a:solidFill>
                <a:latin typeface="Century Gothic"/>
                <a:cs typeface="Century Gothic"/>
              </a:rPr>
              <a:t> Year</a:t>
            </a:r>
            <a:endParaRPr lang="en-US" sz="2400" dirty="0">
              <a:solidFill>
                <a:prstClr val="black"/>
              </a:solidFill>
              <a:latin typeface="Century Gothic"/>
              <a:cs typeface="Century Gothic"/>
            </a:endParaRPr>
          </a:p>
        </p:txBody>
      </p:sp>
      <p:sp>
        <p:nvSpPr>
          <p:cNvPr id="24" name="TextBox 23"/>
          <p:cNvSpPr txBox="1"/>
          <p:nvPr/>
        </p:nvSpPr>
        <p:spPr>
          <a:xfrm>
            <a:off x="328921" y="2789862"/>
            <a:ext cx="1065380" cy="830997"/>
          </a:xfrm>
          <a:prstGeom prst="rect">
            <a:avLst/>
          </a:prstGeom>
          <a:noFill/>
        </p:spPr>
        <p:txBody>
          <a:bodyPr wrap="square" rtlCol="0">
            <a:spAutoFit/>
          </a:bodyPr>
          <a:lstStyle/>
          <a:p>
            <a:pPr algn="ctr"/>
            <a:r>
              <a:rPr lang="en-US" sz="2400" dirty="0" smtClean="0">
                <a:solidFill>
                  <a:prstClr val="black"/>
                </a:solidFill>
                <a:latin typeface="Century Gothic"/>
                <a:cs typeface="Century Gothic"/>
              </a:rPr>
              <a:t>3</a:t>
            </a:r>
            <a:r>
              <a:rPr lang="en-US" sz="2400" baseline="30000" dirty="0" smtClean="0">
                <a:solidFill>
                  <a:prstClr val="black"/>
                </a:solidFill>
                <a:latin typeface="Century Gothic"/>
                <a:cs typeface="Century Gothic"/>
              </a:rPr>
              <a:t>rd</a:t>
            </a:r>
            <a:r>
              <a:rPr lang="en-US" sz="2400" dirty="0" smtClean="0">
                <a:solidFill>
                  <a:prstClr val="black"/>
                </a:solidFill>
                <a:latin typeface="Century Gothic"/>
                <a:cs typeface="Century Gothic"/>
              </a:rPr>
              <a:t> Year</a:t>
            </a:r>
            <a:endParaRPr lang="en-US" sz="2400" dirty="0">
              <a:solidFill>
                <a:prstClr val="black"/>
              </a:solidFill>
              <a:latin typeface="Century Gothic"/>
              <a:cs typeface="Century Gothic"/>
            </a:endParaRPr>
          </a:p>
        </p:txBody>
      </p:sp>
      <p:sp>
        <p:nvSpPr>
          <p:cNvPr id="25" name="TextBox 24"/>
          <p:cNvSpPr txBox="1"/>
          <p:nvPr/>
        </p:nvSpPr>
        <p:spPr>
          <a:xfrm>
            <a:off x="333472" y="3937639"/>
            <a:ext cx="1156060" cy="830997"/>
          </a:xfrm>
          <a:prstGeom prst="rect">
            <a:avLst/>
          </a:prstGeom>
          <a:noFill/>
        </p:spPr>
        <p:txBody>
          <a:bodyPr wrap="square" rtlCol="0">
            <a:spAutoFit/>
          </a:bodyPr>
          <a:lstStyle/>
          <a:p>
            <a:pPr algn="ctr"/>
            <a:r>
              <a:rPr lang="en-US" sz="2400" dirty="0" smtClean="0">
                <a:solidFill>
                  <a:prstClr val="black"/>
                </a:solidFill>
                <a:latin typeface="Century Gothic"/>
                <a:cs typeface="Century Gothic"/>
              </a:rPr>
              <a:t>2</a:t>
            </a:r>
            <a:r>
              <a:rPr lang="en-US" sz="2400" baseline="30000" dirty="0" smtClean="0">
                <a:solidFill>
                  <a:prstClr val="black"/>
                </a:solidFill>
                <a:latin typeface="Century Gothic"/>
                <a:cs typeface="Century Gothic"/>
              </a:rPr>
              <a:t>nd</a:t>
            </a:r>
            <a:r>
              <a:rPr lang="en-US" sz="2400" dirty="0" smtClean="0">
                <a:solidFill>
                  <a:prstClr val="black"/>
                </a:solidFill>
                <a:latin typeface="Century Gothic"/>
                <a:cs typeface="Century Gothic"/>
              </a:rPr>
              <a:t> Year</a:t>
            </a:r>
            <a:endParaRPr lang="en-US" sz="2400" dirty="0">
              <a:solidFill>
                <a:prstClr val="black"/>
              </a:solidFill>
              <a:latin typeface="Century Gothic"/>
              <a:cs typeface="Century Gothic"/>
            </a:endParaRPr>
          </a:p>
        </p:txBody>
      </p:sp>
      <p:sp>
        <p:nvSpPr>
          <p:cNvPr id="26" name="TextBox 25"/>
          <p:cNvSpPr txBox="1"/>
          <p:nvPr/>
        </p:nvSpPr>
        <p:spPr>
          <a:xfrm>
            <a:off x="410846" y="5041560"/>
            <a:ext cx="1001312" cy="830997"/>
          </a:xfrm>
          <a:prstGeom prst="rect">
            <a:avLst/>
          </a:prstGeom>
          <a:noFill/>
        </p:spPr>
        <p:txBody>
          <a:bodyPr wrap="square" rtlCol="0">
            <a:spAutoFit/>
          </a:bodyPr>
          <a:lstStyle/>
          <a:p>
            <a:pPr algn="ctr"/>
            <a:r>
              <a:rPr lang="en-US" sz="2400" dirty="0" smtClean="0">
                <a:solidFill>
                  <a:prstClr val="black"/>
                </a:solidFill>
                <a:latin typeface="Century Gothic"/>
                <a:cs typeface="Century Gothic"/>
              </a:rPr>
              <a:t>1</a:t>
            </a:r>
            <a:r>
              <a:rPr lang="en-US" sz="2400" baseline="30000" dirty="0" smtClean="0">
                <a:solidFill>
                  <a:prstClr val="black"/>
                </a:solidFill>
                <a:latin typeface="Century Gothic"/>
                <a:cs typeface="Century Gothic"/>
              </a:rPr>
              <a:t>st</a:t>
            </a:r>
            <a:r>
              <a:rPr lang="en-US" sz="2400" dirty="0" smtClean="0">
                <a:solidFill>
                  <a:prstClr val="black"/>
                </a:solidFill>
                <a:latin typeface="Century Gothic"/>
                <a:cs typeface="Century Gothic"/>
              </a:rPr>
              <a:t> Year</a:t>
            </a:r>
            <a:endParaRPr lang="en-US" sz="2400" dirty="0">
              <a:solidFill>
                <a:prstClr val="black"/>
              </a:solidFill>
              <a:latin typeface="Century Gothic"/>
              <a:cs typeface="Century Gothic"/>
            </a:endParaRPr>
          </a:p>
        </p:txBody>
      </p:sp>
      <p:sp>
        <p:nvSpPr>
          <p:cNvPr id="27" name="Teardrop 26"/>
          <p:cNvSpPr/>
          <p:nvPr/>
        </p:nvSpPr>
        <p:spPr>
          <a:xfrm>
            <a:off x="2708588" y="3801772"/>
            <a:ext cx="1086332" cy="991255"/>
          </a:xfrm>
          <a:prstGeom prst="teardrop">
            <a:avLst/>
          </a:prstGeom>
          <a:solidFill>
            <a:srgbClr val="FF411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8" name="Teardrop 27"/>
          <p:cNvSpPr/>
          <p:nvPr/>
        </p:nvSpPr>
        <p:spPr>
          <a:xfrm>
            <a:off x="4169121" y="3801771"/>
            <a:ext cx="1086332" cy="991255"/>
          </a:xfrm>
          <a:prstGeom prst="teardrop">
            <a:avLst/>
          </a:prstGeom>
          <a:solidFill>
            <a:srgbClr val="FF411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9" name="Teardrop 28"/>
          <p:cNvSpPr/>
          <p:nvPr/>
        </p:nvSpPr>
        <p:spPr>
          <a:xfrm>
            <a:off x="5719693" y="3777381"/>
            <a:ext cx="1086332" cy="991255"/>
          </a:xfrm>
          <a:prstGeom prst="teardrop">
            <a:avLst/>
          </a:prstGeom>
          <a:solidFill>
            <a:srgbClr val="FF411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0" name="TextBox 29"/>
          <p:cNvSpPr txBox="1"/>
          <p:nvPr/>
        </p:nvSpPr>
        <p:spPr>
          <a:xfrm>
            <a:off x="2708588" y="4103731"/>
            <a:ext cx="1086332" cy="338554"/>
          </a:xfrm>
          <a:prstGeom prst="rect">
            <a:avLst/>
          </a:prstGeom>
          <a:noFill/>
        </p:spPr>
        <p:txBody>
          <a:bodyPr wrap="square" rtlCol="0">
            <a:spAutoFit/>
          </a:bodyPr>
          <a:lstStyle/>
          <a:p>
            <a:pPr algn="ctr"/>
            <a:r>
              <a:rPr lang="en-US" sz="1600" dirty="0" smtClean="0">
                <a:solidFill>
                  <a:prstClr val="black"/>
                </a:solidFill>
                <a:latin typeface="Century Gothic"/>
                <a:cs typeface="Century Gothic"/>
              </a:rPr>
              <a:t>Explore</a:t>
            </a:r>
            <a:endParaRPr lang="en-US" sz="1600" dirty="0">
              <a:solidFill>
                <a:prstClr val="black"/>
              </a:solidFill>
              <a:latin typeface="Century Gothic"/>
              <a:cs typeface="Century Gothic"/>
            </a:endParaRPr>
          </a:p>
        </p:txBody>
      </p:sp>
      <p:sp>
        <p:nvSpPr>
          <p:cNvPr id="31" name="TextBox 30"/>
          <p:cNvSpPr txBox="1"/>
          <p:nvPr/>
        </p:nvSpPr>
        <p:spPr>
          <a:xfrm>
            <a:off x="4169121" y="4103731"/>
            <a:ext cx="1086332" cy="338554"/>
          </a:xfrm>
          <a:prstGeom prst="rect">
            <a:avLst/>
          </a:prstGeom>
          <a:noFill/>
        </p:spPr>
        <p:txBody>
          <a:bodyPr wrap="square" rtlCol="0">
            <a:spAutoFit/>
          </a:bodyPr>
          <a:lstStyle/>
          <a:p>
            <a:pPr algn="ctr"/>
            <a:r>
              <a:rPr lang="en-US" sz="1600" dirty="0" smtClean="0">
                <a:solidFill>
                  <a:prstClr val="black"/>
                </a:solidFill>
                <a:latin typeface="Century Gothic"/>
                <a:cs typeface="Century Gothic"/>
              </a:rPr>
              <a:t>Explore</a:t>
            </a:r>
            <a:endParaRPr lang="en-US" sz="1600" dirty="0">
              <a:solidFill>
                <a:prstClr val="black"/>
              </a:solidFill>
              <a:latin typeface="Century Gothic"/>
              <a:cs typeface="Century Gothic"/>
            </a:endParaRPr>
          </a:p>
        </p:txBody>
      </p:sp>
      <p:sp>
        <p:nvSpPr>
          <p:cNvPr id="32" name="TextBox 31"/>
          <p:cNvSpPr txBox="1"/>
          <p:nvPr/>
        </p:nvSpPr>
        <p:spPr>
          <a:xfrm>
            <a:off x="5719693" y="4103731"/>
            <a:ext cx="1086332" cy="338554"/>
          </a:xfrm>
          <a:prstGeom prst="rect">
            <a:avLst/>
          </a:prstGeom>
          <a:noFill/>
        </p:spPr>
        <p:txBody>
          <a:bodyPr wrap="square" rtlCol="0">
            <a:spAutoFit/>
          </a:bodyPr>
          <a:lstStyle/>
          <a:p>
            <a:pPr algn="ctr"/>
            <a:r>
              <a:rPr lang="en-US" sz="1600" dirty="0" smtClean="0">
                <a:solidFill>
                  <a:prstClr val="black"/>
                </a:solidFill>
                <a:latin typeface="Century Gothic"/>
                <a:cs typeface="Century Gothic"/>
              </a:rPr>
              <a:t>Explore</a:t>
            </a:r>
            <a:endParaRPr lang="en-US" sz="1600" dirty="0">
              <a:solidFill>
                <a:prstClr val="black"/>
              </a:solidFill>
              <a:latin typeface="Century Gothic"/>
              <a:cs typeface="Century Gothic"/>
            </a:endParaRPr>
          </a:p>
        </p:txBody>
      </p:sp>
      <p:sp>
        <p:nvSpPr>
          <p:cNvPr id="37" name="Isosceles Triangle 36"/>
          <p:cNvSpPr/>
          <p:nvPr/>
        </p:nvSpPr>
        <p:spPr>
          <a:xfrm>
            <a:off x="4126436" y="1063115"/>
            <a:ext cx="1322390" cy="1173267"/>
          </a:xfrm>
          <a:prstGeom prst="triangle">
            <a:avLst/>
          </a:prstGeom>
          <a:solidFill>
            <a:srgbClr val="EBAFFD"/>
          </a:solid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6" name="TextBox 35"/>
          <p:cNvSpPr txBox="1"/>
          <p:nvPr/>
        </p:nvSpPr>
        <p:spPr>
          <a:xfrm>
            <a:off x="4225072" y="1806691"/>
            <a:ext cx="1272085" cy="338554"/>
          </a:xfrm>
          <a:prstGeom prst="rect">
            <a:avLst/>
          </a:prstGeom>
          <a:noFill/>
        </p:spPr>
        <p:txBody>
          <a:bodyPr wrap="square" rtlCol="0">
            <a:spAutoFit/>
          </a:bodyPr>
          <a:lstStyle/>
          <a:p>
            <a:pPr algn="ctr"/>
            <a:r>
              <a:rPr lang="en-US" sz="1600" dirty="0" smtClean="0">
                <a:solidFill>
                  <a:prstClr val="black"/>
                </a:solidFill>
                <a:latin typeface="Century Gothic"/>
                <a:cs typeface="Century Gothic"/>
              </a:rPr>
              <a:t>Capstone</a:t>
            </a:r>
            <a:endParaRPr lang="en-US" sz="1600" dirty="0">
              <a:solidFill>
                <a:prstClr val="black"/>
              </a:solidFill>
              <a:latin typeface="Century Gothic"/>
              <a:cs typeface="Century Gothic"/>
            </a:endParaRPr>
          </a:p>
        </p:txBody>
      </p:sp>
      <p:sp>
        <p:nvSpPr>
          <p:cNvPr id="42" name="Oval 41"/>
          <p:cNvSpPr/>
          <p:nvPr/>
        </p:nvSpPr>
        <p:spPr>
          <a:xfrm>
            <a:off x="3789346" y="2413385"/>
            <a:ext cx="2018651" cy="133567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2180830" y="1927746"/>
            <a:ext cx="1455048" cy="1361809"/>
            <a:chOff x="2339872" y="2108957"/>
            <a:chExt cx="1455048" cy="1361809"/>
          </a:xfrm>
        </p:grpSpPr>
        <p:sp>
          <p:nvSpPr>
            <p:cNvPr id="45" name="5-Point Star 44"/>
            <p:cNvSpPr/>
            <p:nvPr/>
          </p:nvSpPr>
          <p:spPr>
            <a:xfrm>
              <a:off x="2339872" y="2108957"/>
              <a:ext cx="1455048" cy="1361809"/>
            </a:xfrm>
            <a:prstGeom prst="star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6" name="TextBox 45"/>
            <p:cNvSpPr txBox="1"/>
            <p:nvPr/>
          </p:nvSpPr>
          <p:spPr>
            <a:xfrm>
              <a:off x="2339872" y="2569993"/>
              <a:ext cx="1455048" cy="830997"/>
            </a:xfrm>
            <a:prstGeom prst="rect">
              <a:avLst/>
            </a:prstGeom>
            <a:noFill/>
          </p:spPr>
          <p:txBody>
            <a:bodyPr wrap="square" rtlCol="0">
              <a:spAutoFit/>
            </a:bodyPr>
            <a:lstStyle/>
            <a:p>
              <a:pPr algn="ctr"/>
              <a:r>
                <a:rPr lang="en-US" sz="1600" dirty="0" smtClean="0">
                  <a:solidFill>
                    <a:prstClr val="black"/>
                  </a:solidFill>
                  <a:latin typeface="Century Gothic"/>
                  <a:cs typeface="Century Gothic"/>
                </a:rPr>
                <a:t>Writing</a:t>
              </a:r>
            </a:p>
            <a:p>
              <a:pPr algn="ctr"/>
              <a:r>
                <a:rPr lang="en-US" sz="1600" dirty="0" smtClean="0">
                  <a:solidFill>
                    <a:prstClr val="black"/>
                  </a:solidFill>
                  <a:latin typeface="Century Gothic"/>
                  <a:cs typeface="Century Gothic"/>
                </a:rPr>
                <a:t>Intensive Designated</a:t>
              </a:r>
              <a:endParaRPr lang="en-US" sz="1600" dirty="0">
                <a:solidFill>
                  <a:prstClr val="black"/>
                </a:solidFill>
                <a:latin typeface="Century Gothic"/>
                <a:cs typeface="Century Gothic"/>
              </a:endParaRPr>
            </a:p>
          </p:txBody>
        </p:sp>
      </p:grpSp>
      <p:sp>
        <p:nvSpPr>
          <p:cNvPr id="47" name="5-Point Star 46"/>
          <p:cNvSpPr/>
          <p:nvPr/>
        </p:nvSpPr>
        <p:spPr>
          <a:xfrm>
            <a:off x="2605871" y="1807932"/>
            <a:ext cx="1241238" cy="1161700"/>
          </a:xfrm>
          <a:prstGeom prst="star5">
            <a:avLst/>
          </a:prstGeom>
          <a:noFill/>
          <a:ln>
            <a:solidFill>
              <a:schemeClr val="accent1">
                <a:shade val="50000"/>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8" name="5-Point Star 47"/>
          <p:cNvSpPr/>
          <p:nvPr/>
        </p:nvSpPr>
        <p:spPr>
          <a:xfrm>
            <a:off x="1821864" y="2694485"/>
            <a:ext cx="1241238" cy="1161700"/>
          </a:xfrm>
          <a:prstGeom prst="star5">
            <a:avLst/>
          </a:prstGeom>
          <a:noFill/>
          <a:ln>
            <a:solidFill>
              <a:schemeClr val="accent1">
                <a:shade val="50000"/>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9" name="Diamond 48"/>
          <p:cNvSpPr/>
          <p:nvPr/>
        </p:nvSpPr>
        <p:spPr>
          <a:xfrm>
            <a:off x="1722863" y="4876704"/>
            <a:ext cx="1148576" cy="1160707"/>
          </a:xfrm>
          <a:prstGeom prst="diamond">
            <a:avLst/>
          </a:prstGeom>
          <a:solidFill>
            <a:srgbClr val="009D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0" name="Rectangle 49"/>
          <p:cNvSpPr/>
          <p:nvPr/>
        </p:nvSpPr>
        <p:spPr>
          <a:xfrm>
            <a:off x="1665889" y="5041561"/>
            <a:ext cx="1262523" cy="830997"/>
          </a:xfrm>
          <a:prstGeom prst="rect">
            <a:avLst/>
          </a:prstGeom>
        </p:spPr>
        <p:txBody>
          <a:bodyPr wrap="square">
            <a:spAutoFit/>
          </a:bodyPr>
          <a:lstStyle/>
          <a:p>
            <a:pPr algn="ctr"/>
            <a:r>
              <a:rPr lang="en-US" sz="1600" dirty="0" smtClean="0">
                <a:solidFill>
                  <a:srgbClr val="000000"/>
                </a:solidFill>
                <a:latin typeface="Century Gothic"/>
                <a:cs typeface="Century Gothic"/>
              </a:rPr>
              <a:t>Gateway:</a:t>
            </a:r>
          </a:p>
          <a:p>
            <a:pPr algn="ctr"/>
            <a:r>
              <a:rPr lang="en-US" sz="1600" dirty="0" smtClean="0">
                <a:solidFill>
                  <a:srgbClr val="000000"/>
                </a:solidFill>
                <a:latin typeface="Century Gothic"/>
                <a:cs typeface="Century Gothic"/>
              </a:rPr>
              <a:t>Freshman</a:t>
            </a:r>
          </a:p>
          <a:p>
            <a:pPr algn="ctr"/>
            <a:r>
              <a:rPr lang="en-US" sz="1600" dirty="0" smtClean="0">
                <a:solidFill>
                  <a:srgbClr val="000000"/>
                </a:solidFill>
                <a:latin typeface="Century Gothic"/>
                <a:cs typeface="Century Gothic"/>
              </a:rPr>
              <a:t>Seminar</a:t>
            </a:r>
            <a:endParaRPr lang="en-US" sz="1600" dirty="0">
              <a:solidFill>
                <a:srgbClr val="000000"/>
              </a:solidFill>
              <a:latin typeface="Century Gothic"/>
              <a:cs typeface="Century Gothic"/>
            </a:endParaRPr>
          </a:p>
        </p:txBody>
      </p:sp>
      <p:sp>
        <p:nvSpPr>
          <p:cNvPr id="52" name="TextBox 51"/>
          <p:cNvSpPr txBox="1"/>
          <p:nvPr/>
        </p:nvSpPr>
        <p:spPr>
          <a:xfrm>
            <a:off x="6425637" y="5111394"/>
            <a:ext cx="1461430" cy="584775"/>
          </a:xfrm>
          <a:prstGeom prst="rect">
            <a:avLst/>
          </a:prstGeom>
          <a:noFill/>
        </p:spPr>
        <p:txBody>
          <a:bodyPr wrap="square" rtlCol="0">
            <a:spAutoFit/>
          </a:bodyPr>
          <a:lstStyle/>
          <a:p>
            <a:pPr algn="ctr"/>
            <a:r>
              <a:rPr lang="en-US" sz="1600" dirty="0" smtClean="0">
                <a:solidFill>
                  <a:srgbClr val="000000"/>
                </a:solidFill>
                <a:latin typeface="Century Gothic"/>
                <a:cs typeface="Century Gothic"/>
              </a:rPr>
              <a:t>Quantitative </a:t>
            </a:r>
          </a:p>
          <a:p>
            <a:pPr algn="ctr"/>
            <a:r>
              <a:rPr lang="en-US" sz="1600" dirty="0" smtClean="0">
                <a:solidFill>
                  <a:srgbClr val="000000"/>
                </a:solidFill>
                <a:latin typeface="Century Gothic"/>
                <a:cs typeface="Century Gothic"/>
              </a:rPr>
              <a:t>Reasoning</a:t>
            </a:r>
            <a:endParaRPr lang="en-US" sz="1600" dirty="0">
              <a:solidFill>
                <a:srgbClr val="000000"/>
              </a:solidFill>
              <a:latin typeface="Century Gothic"/>
              <a:cs typeface="Century Gothic"/>
            </a:endParaRPr>
          </a:p>
        </p:txBody>
      </p:sp>
      <p:grpSp>
        <p:nvGrpSpPr>
          <p:cNvPr id="53" name="Group 52"/>
          <p:cNvGrpSpPr/>
          <p:nvPr/>
        </p:nvGrpSpPr>
        <p:grpSpPr>
          <a:xfrm>
            <a:off x="6425637" y="4803503"/>
            <a:ext cx="1461430" cy="1134110"/>
            <a:chOff x="3863436" y="5430248"/>
            <a:chExt cx="1820542" cy="1313710"/>
          </a:xfrm>
        </p:grpSpPr>
        <p:sp>
          <p:nvSpPr>
            <p:cNvPr id="54" name="Oval 53"/>
            <p:cNvSpPr/>
            <p:nvPr/>
          </p:nvSpPr>
          <p:spPr>
            <a:xfrm>
              <a:off x="4148934" y="5430248"/>
              <a:ext cx="1342227" cy="1313710"/>
            </a:xfrm>
            <a:prstGeom prst="ellipse">
              <a:avLst/>
            </a:prstGeom>
            <a:solidFill>
              <a:srgbClr val="009D00"/>
            </a:solidFill>
            <a:effectLst>
              <a:glow rad="88900">
                <a:schemeClr val="accent3">
                  <a:lumMod val="20000"/>
                  <a:lumOff val="80000"/>
                  <a:alpha val="47000"/>
                </a:schemeClr>
              </a:glow>
              <a:outerShdw blurRad="40000" dist="23000" dir="5400000" rotWithShape="0">
                <a:srgbClr val="000000">
                  <a:alpha val="35000"/>
                </a:srgbClr>
              </a:outerShdw>
              <a:softEdge rad="1143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5" name="TextBox 54"/>
            <p:cNvSpPr txBox="1"/>
            <p:nvPr/>
          </p:nvSpPr>
          <p:spPr>
            <a:xfrm>
              <a:off x="3863436" y="5786897"/>
              <a:ext cx="1820542" cy="677381"/>
            </a:xfrm>
            <a:prstGeom prst="rect">
              <a:avLst/>
            </a:prstGeom>
            <a:noFill/>
          </p:spPr>
          <p:txBody>
            <a:bodyPr wrap="square" rtlCol="0">
              <a:spAutoFit/>
            </a:bodyPr>
            <a:lstStyle/>
            <a:p>
              <a:pPr algn="ctr"/>
              <a:r>
                <a:rPr lang="en-US" sz="1600" dirty="0" smtClean="0">
                  <a:solidFill>
                    <a:srgbClr val="000000"/>
                  </a:solidFill>
                  <a:latin typeface="Century Gothic"/>
                  <a:cs typeface="Century Gothic"/>
                </a:rPr>
                <a:t>Quantitative </a:t>
              </a:r>
            </a:p>
            <a:p>
              <a:pPr algn="ctr"/>
              <a:r>
                <a:rPr lang="en-US" sz="1600" dirty="0" smtClean="0">
                  <a:solidFill>
                    <a:srgbClr val="000000"/>
                  </a:solidFill>
                  <a:latin typeface="Century Gothic"/>
                  <a:cs typeface="Century Gothic"/>
                </a:rPr>
                <a:t>Reasoning</a:t>
              </a:r>
              <a:endParaRPr lang="en-US" sz="1600" dirty="0">
                <a:solidFill>
                  <a:srgbClr val="000000"/>
                </a:solidFill>
                <a:latin typeface="Century Gothic"/>
                <a:cs typeface="Century Gothic"/>
              </a:endParaRPr>
            </a:p>
          </p:txBody>
        </p:sp>
      </p:grpSp>
      <p:sp>
        <p:nvSpPr>
          <p:cNvPr id="56" name="Title 2"/>
          <p:cNvSpPr>
            <a:spLocks noGrp="1"/>
          </p:cNvSpPr>
          <p:nvPr>
            <p:ph type="title"/>
          </p:nvPr>
        </p:nvSpPr>
        <p:spPr>
          <a:xfrm>
            <a:off x="457200" y="35994"/>
            <a:ext cx="8229600" cy="867474"/>
          </a:xfrm>
        </p:spPr>
        <p:txBody>
          <a:bodyPr>
            <a:normAutofit/>
          </a:bodyPr>
          <a:lstStyle/>
          <a:p>
            <a:pPr algn="ctr"/>
            <a:r>
              <a:rPr lang="en-US" sz="3600" dirty="0" smtClean="0"/>
              <a:t>A New Framework for GE at UCCS</a:t>
            </a:r>
            <a:endParaRPr lang="en-US" sz="3600" dirty="0"/>
          </a:p>
        </p:txBody>
      </p:sp>
    </p:spTree>
    <p:extLst>
      <p:ext uri="{BB962C8B-B14F-4D97-AF65-F5344CB8AC3E}">
        <p14:creationId xmlns:p14="http://schemas.microsoft.com/office/powerpoint/2010/main" val="12393515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17638"/>
            <a:ext cx="8229600" cy="5027767"/>
          </a:xfrm>
        </p:spPr>
        <p:txBody>
          <a:bodyPr>
            <a:normAutofit/>
          </a:bodyPr>
          <a:lstStyle/>
          <a:p>
            <a:pPr marL="393192" lvl="1" indent="0">
              <a:buNone/>
            </a:pPr>
            <a:r>
              <a:rPr lang="en-US" sz="2400" dirty="0" smtClean="0"/>
              <a:t>Students </a:t>
            </a:r>
            <a:r>
              <a:rPr lang="en-US" sz="2400" dirty="0"/>
              <a:t>will have a broad understanding of fundamental explorations, applications, and innovations in the natural sciences, social and behavioral sciences, and arts and humanities. I</a:t>
            </a:r>
            <a:r>
              <a:rPr lang="en-US" sz="2400" dirty="0" smtClean="0"/>
              <a:t>ncludes </a:t>
            </a:r>
            <a:r>
              <a:rPr lang="en-US" sz="2400" dirty="0"/>
              <a:t>knowledge of</a:t>
            </a:r>
            <a:r>
              <a:rPr lang="en-US" sz="2400" dirty="0" smtClean="0"/>
              <a:t>:</a:t>
            </a:r>
          </a:p>
          <a:p>
            <a:pPr lvl="1"/>
            <a:endParaRPr lang="en-US" sz="2400" dirty="0" smtClean="0"/>
          </a:p>
          <a:p>
            <a:pPr lvl="2"/>
            <a:r>
              <a:rPr lang="en-US" sz="2400" dirty="0" smtClean="0"/>
              <a:t>The physical and natural world</a:t>
            </a:r>
          </a:p>
          <a:p>
            <a:pPr lvl="2"/>
            <a:r>
              <a:rPr lang="en-US" sz="2400" dirty="0" smtClean="0"/>
              <a:t>Humanities, arts, and culture</a:t>
            </a:r>
          </a:p>
          <a:p>
            <a:pPr lvl="2"/>
            <a:r>
              <a:rPr lang="en-US" sz="2400" dirty="0" smtClean="0"/>
              <a:t>Society, social and economic institutions, health, and human behavior</a:t>
            </a:r>
            <a:endParaRPr lang="en-US" sz="2400" dirty="0"/>
          </a:p>
        </p:txBody>
      </p:sp>
      <p:sp>
        <p:nvSpPr>
          <p:cNvPr id="3" name="Title 2"/>
          <p:cNvSpPr>
            <a:spLocks noGrp="1"/>
          </p:cNvSpPr>
          <p:nvPr>
            <p:ph type="title"/>
          </p:nvPr>
        </p:nvSpPr>
        <p:spPr/>
        <p:txBody>
          <a:bodyPr>
            <a:normAutofit/>
          </a:bodyPr>
          <a:lstStyle/>
          <a:p>
            <a:r>
              <a:rPr lang="en-US" sz="3600" dirty="0" smtClean="0"/>
              <a:t>2) Know </a:t>
            </a:r>
            <a:r>
              <a:rPr lang="en-US" sz="3600" dirty="0"/>
              <a:t>and </a:t>
            </a:r>
            <a:r>
              <a:rPr lang="en-US" sz="3600" dirty="0" smtClean="0"/>
              <a:t>Explore</a:t>
            </a:r>
            <a:endParaRPr lang="en-US" sz="3600" dirty="0"/>
          </a:p>
        </p:txBody>
      </p:sp>
    </p:spTree>
    <p:extLst>
      <p:ext uri="{BB962C8B-B14F-4D97-AF65-F5344CB8AC3E}">
        <p14:creationId xmlns:p14="http://schemas.microsoft.com/office/powerpoint/2010/main" val="358663579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12235" y="1481328"/>
            <a:ext cx="8430322" cy="4430373"/>
          </a:xfrm>
        </p:spPr>
        <p:txBody>
          <a:bodyPr>
            <a:normAutofit fontScale="77500" lnSpcReduction="20000"/>
          </a:bodyPr>
          <a:lstStyle/>
          <a:p>
            <a:r>
              <a:rPr lang="en-US" sz="3200" dirty="0" smtClean="0"/>
              <a:t>Reinforce </a:t>
            </a:r>
            <a:r>
              <a:rPr lang="en-US" sz="3200" dirty="0"/>
              <a:t>goals of UCCS </a:t>
            </a:r>
            <a:r>
              <a:rPr lang="en-US" sz="3200" dirty="0" smtClean="0"/>
              <a:t>education</a:t>
            </a:r>
          </a:p>
          <a:p>
            <a:pPr marL="109728" indent="0">
              <a:buNone/>
            </a:pPr>
            <a:endParaRPr lang="en-US" sz="3200" dirty="0"/>
          </a:p>
          <a:p>
            <a:r>
              <a:rPr lang="en-US" sz="3200" dirty="0" smtClean="0"/>
              <a:t>Require course for </a:t>
            </a:r>
            <a:r>
              <a:rPr lang="en-US" sz="3200" dirty="0"/>
              <a:t>transfer </a:t>
            </a:r>
            <a:r>
              <a:rPr lang="en-US" sz="3200" dirty="0" smtClean="0"/>
              <a:t>students</a:t>
            </a:r>
          </a:p>
          <a:p>
            <a:pPr marL="109728" indent="0">
              <a:buNone/>
            </a:pPr>
            <a:endParaRPr lang="en-US" sz="3200" dirty="0" smtClean="0"/>
          </a:p>
          <a:p>
            <a:r>
              <a:rPr lang="en-US" sz="3200" dirty="0" smtClean="0"/>
              <a:t>Underscore creative thinking, educational breadth</a:t>
            </a:r>
          </a:p>
          <a:p>
            <a:pPr marL="109728" indent="0">
              <a:buNone/>
            </a:pPr>
            <a:endParaRPr lang="en-US" sz="3200" dirty="0"/>
          </a:p>
          <a:p>
            <a:r>
              <a:rPr lang="en-US" sz="3200" dirty="0" smtClean="0"/>
              <a:t>Integrate, draw connections with major field </a:t>
            </a:r>
            <a:r>
              <a:rPr lang="en-US" sz="3200" dirty="0"/>
              <a:t>of </a:t>
            </a:r>
            <a:r>
              <a:rPr lang="en-US" sz="3200" dirty="0" smtClean="0"/>
              <a:t>study</a:t>
            </a:r>
          </a:p>
          <a:p>
            <a:pPr marL="109728" indent="0">
              <a:buNone/>
            </a:pPr>
            <a:endParaRPr lang="en-US" sz="3200" dirty="0"/>
          </a:p>
          <a:p>
            <a:r>
              <a:rPr lang="en-US" sz="3200" dirty="0"/>
              <a:t>Students build on GE education throughout UCCS degree</a:t>
            </a:r>
          </a:p>
          <a:p>
            <a:pPr marL="137160" indent="0">
              <a:buNone/>
            </a:pPr>
            <a:r>
              <a:rPr lang="en-US" sz="3200" dirty="0"/>
              <a:t>	</a:t>
            </a:r>
            <a:r>
              <a:rPr lang="en-US" sz="3100" dirty="0"/>
              <a:t>Gateway </a:t>
            </a:r>
            <a:r>
              <a:rPr lang="en-US" sz="3100" dirty="0">
                <a:latin typeface="Wingdings"/>
                <a:ea typeface="Wingdings"/>
                <a:cs typeface="Wingdings"/>
                <a:sym typeface="Wingdings"/>
              </a:rPr>
              <a:t></a:t>
            </a:r>
            <a:r>
              <a:rPr lang="en-US" sz="3100" dirty="0">
                <a:ea typeface="Wingdings"/>
                <a:cs typeface="Wingdings"/>
                <a:sym typeface="Wingdings"/>
              </a:rPr>
              <a:t> Explore</a:t>
            </a:r>
            <a:r>
              <a:rPr lang="en-US" sz="3100" dirty="0">
                <a:latin typeface="Wingdings"/>
                <a:ea typeface="Wingdings"/>
                <a:cs typeface="Wingdings"/>
                <a:sym typeface="Wingdings"/>
              </a:rPr>
              <a:t></a:t>
            </a:r>
            <a:r>
              <a:rPr lang="en-US" sz="3100" dirty="0">
                <a:sym typeface="Wingdings"/>
              </a:rPr>
              <a:t> </a:t>
            </a:r>
            <a:r>
              <a:rPr lang="en-US" sz="3100" b="1" dirty="0">
                <a:sym typeface="Wingdings"/>
              </a:rPr>
              <a:t>Advanced Core </a:t>
            </a:r>
            <a:r>
              <a:rPr lang="en-US" sz="3100" dirty="0">
                <a:latin typeface="Wingdings"/>
                <a:ea typeface="Wingdings"/>
                <a:cs typeface="Wingdings"/>
                <a:sym typeface="Wingdings"/>
              </a:rPr>
              <a:t></a:t>
            </a:r>
            <a:r>
              <a:rPr lang="en-US" sz="3100" dirty="0" smtClean="0">
                <a:ea typeface="Wingdings"/>
                <a:cs typeface="Wingdings"/>
                <a:sym typeface="Wingdings"/>
              </a:rPr>
              <a:t>Capstone</a:t>
            </a:r>
            <a:endParaRPr lang="en-US" sz="3100" dirty="0"/>
          </a:p>
        </p:txBody>
      </p:sp>
      <p:sp>
        <p:nvSpPr>
          <p:cNvPr id="3" name="Title 2"/>
          <p:cNvSpPr>
            <a:spLocks noGrp="1"/>
          </p:cNvSpPr>
          <p:nvPr>
            <p:ph type="title"/>
          </p:nvPr>
        </p:nvSpPr>
        <p:spPr>
          <a:xfrm>
            <a:off x="457200" y="274638"/>
            <a:ext cx="6746973" cy="1143000"/>
          </a:xfrm>
        </p:spPr>
        <p:txBody>
          <a:bodyPr>
            <a:normAutofit fontScale="90000"/>
          </a:bodyPr>
          <a:lstStyle/>
          <a:p>
            <a:r>
              <a:rPr lang="en-US" dirty="0" smtClean="0"/>
              <a:t>Why an upper-division core integrative course?</a:t>
            </a:r>
            <a:endParaRPr lang="en-US" dirty="0"/>
          </a:p>
        </p:txBody>
      </p:sp>
      <p:grpSp>
        <p:nvGrpSpPr>
          <p:cNvPr id="4" name="Group 3"/>
          <p:cNvGrpSpPr/>
          <p:nvPr/>
        </p:nvGrpSpPr>
        <p:grpSpPr>
          <a:xfrm>
            <a:off x="7143939" y="312036"/>
            <a:ext cx="1460533" cy="1105602"/>
            <a:chOff x="3935331" y="2086753"/>
            <a:chExt cx="1572760" cy="1280687"/>
          </a:xfrm>
        </p:grpSpPr>
        <p:pic>
          <p:nvPicPr>
            <p:cNvPr id="5" name="Picture 4"/>
            <p:cNvPicPr>
              <a:picLocks noChangeAspect="1"/>
            </p:cNvPicPr>
            <p:nvPr/>
          </p:nvPicPr>
          <p:blipFill>
            <a:blip r:embed="rId2"/>
            <a:stretch>
              <a:fillRect/>
            </a:stretch>
          </p:blipFill>
          <p:spPr>
            <a:xfrm>
              <a:off x="4000193" y="2086753"/>
              <a:ext cx="1476047" cy="1280687"/>
            </a:xfrm>
            <a:prstGeom prst="rect">
              <a:avLst/>
            </a:prstGeom>
          </p:spPr>
        </p:pic>
        <p:sp>
          <p:nvSpPr>
            <p:cNvPr id="6" name="TextBox 5"/>
            <p:cNvSpPr txBox="1"/>
            <p:nvPr/>
          </p:nvSpPr>
          <p:spPr>
            <a:xfrm>
              <a:off x="3935331" y="2245798"/>
              <a:ext cx="1572760" cy="962595"/>
            </a:xfrm>
            <a:prstGeom prst="rect">
              <a:avLst/>
            </a:prstGeom>
            <a:noFill/>
          </p:spPr>
          <p:txBody>
            <a:bodyPr wrap="square" rtlCol="0">
              <a:spAutoFit/>
            </a:bodyPr>
            <a:lstStyle/>
            <a:p>
              <a:pPr algn="ctr"/>
              <a:r>
                <a:rPr lang="en-US" sz="1600" dirty="0" smtClean="0">
                  <a:latin typeface="Century Gothic"/>
                  <a:cs typeface="Century Gothic"/>
                </a:rPr>
                <a:t>Core</a:t>
              </a:r>
            </a:p>
            <a:p>
              <a:pPr algn="ctr"/>
              <a:r>
                <a:rPr lang="en-US" sz="1600" dirty="0" smtClean="0">
                  <a:latin typeface="Century Gothic"/>
                  <a:cs typeface="Century Gothic"/>
                </a:rPr>
                <a:t>Integrative Course</a:t>
              </a:r>
              <a:endParaRPr lang="en-US" sz="1600" dirty="0">
                <a:latin typeface="Century Gothic"/>
                <a:cs typeface="Century Gothic"/>
              </a:endParaRPr>
            </a:p>
          </p:txBody>
        </p:sp>
      </p:grpSp>
    </p:spTree>
    <p:extLst>
      <p:ext uri="{BB962C8B-B14F-4D97-AF65-F5344CB8AC3E}">
        <p14:creationId xmlns:p14="http://schemas.microsoft.com/office/powerpoint/2010/main" val="271364993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600200"/>
            <a:ext cx="5943600" cy="4525963"/>
          </a:xfrm>
        </p:spPr>
        <p:txBody>
          <a:bodyPr>
            <a:normAutofit fontScale="92500" lnSpcReduction="10000"/>
          </a:bodyPr>
          <a:lstStyle/>
          <a:p>
            <a:r>
              <a:rPr lang="en-US" dirty="0"/>
              <a:t>Learning by doing</a:t>
            </a:r>
          </a:p>
          <a:p>
            <a:r>
              <a:rPr lang="en-US" dirty="0"/>
              <a:t>Applied knowledge - problem solving, building, creating, etc.</a:t>
            </a:r>
          </a:p>
          <a:p>
            <a:r>
              <a:rPr lang="en-US" dirty="0"/>
              <a:t>In depth work with faculty from other disciplines and/or colleges</a:t>
            </a:r>
          </a:p>
          <a:p>
            <a:r>
              <a:rPr lang="en-US" b="1" dirty="0"/>
              <a:t>High Impact </a:t>
            </a:r>
            <a:r>
              <a:rPr lang="en-US" dirty="0"/>
              <a:t>practices</a:t>
            </a:r>
          </a:p>
          <a:p>
            <a:r>
              <a:rPr lang="en-US" dirty="0"/>
              <a:t>Work with other students from diverse backgrounds</a:t>
            </a:r>
          </a:p>
          <a:p>
            <a:r>
              <a:rPr lang="en-US" dirty="0"/>
              <a:t>Build on UCCS existing courses</a:t>
            </a:r>
          </a:p>
          <a:p>
            <a:r>
              <a:rPr lang="en-US" dirty="0"/>
              <a:t>Writing – critical thinking, connecting research to ideas, applications</a:t>
            </a:r>
          </a:p>
          <a:p>
            <a:endParaRPr lang="en-US" dirty="0"/>
          </a:p>
        </p:txBody>
      </p:sp>
      <p:sp>
        <p:nvSpPr>
          <p:cNvPr id="3" name="Title 2"/>
          <p:cNvSpPr>
            <a:spLocks noGrp="1"/>
          </p:cNvSpPr>
          <p:nvPr>
            <p:ph type="title"/>
          </p:nvPr>
        </p:nvSpPr>
        <p:spPr>
          <a:xfrm>
            <a:off x="457200" y="274638"/>
            <a:ext cx="6746973" cy="1143000"/>
          </a:xfrm>
        </p:spPr>
        <p:txBody>
          <a:bodyPr>
            <a:normAutofit fontScale="90000"/>
          </a:bodyPr>
          <a:lstStyle/>
          <a:p>
            <a:r>
              <a:rPr lang="en-US" dirty="0" smtClean="0"/>
              <a:t>Unifying Concept: “Knowledge in Action”</a:t>
            </a:r>
            <a:endParaRPr lang="en-US" dirty="0"/>
          </a:p>
        </p:txBody>
      </p:sp>
      <p:grpSp>
        <p:nvGrpSpPr>
          <p:cNvPr id="4" name="Group 3"/>
          <p:cNvGrpSpPr/>
          <p:nvPr/>
        </p:nvGrpSpPr>
        <p:grpSpPr>
          <a:xfrm>
            <a:off x="7143939" y="312036"/>
            <a:ext cx="1460533" cy="1105602"/>
            <a:chOff x="3935331" y="2086753"/>
            <a:chExt cx="1572760" cy="1280687"/>
          </a:xfrm>
        </p:grpSpPr>
        <p:pic>
          <p:nvPicPr>
            <p:cNvPr id="5" name="Picture 4"/>
            <p:cNvPicPr>
              <a:picLocks noChangeAspect="1"/>
            </p:cNvPicPr>
            <p:nvPr/>
          </p:nvPicPr>
          <p:blipFill>
            <a:blip r:embed="rId2"/>
            <a:stretch>
              <a:fillRect/>
            </a:stretch>
          </p:blipFill>
          <p:spPr>
            <a:xfrm>
              <a:off x="4000193" y="2086753"/>
              <a:ext cx="1476047" cy="1280687"/>
            </a:xfrm>
            <a:prstGeom prst="rect">
              <a:avLst/>
            </a:prstGeom>
          </p:spPr>
        </p:pic>
        <p:sp>
          <p:nvSpPr>
            <p:cNvPr id="6" name="TextBox 5"/>
            <p:cNvSpPr txBox="1"/>
            <p:nvPr/>
          </p:nvSpPr>
          <p:spPr>
            <a:xfrm>
              <a:off x="3935331" y="2245798"/>
              <a:ext cx="1572760" cy="962595"/>
            </a:xfrm>
            <a:prstGeom prst="rect">
              <a:avLst/>
            </a:prstGeom>
            <a:noFill/>
          </p:spPr>
          <p:txBody>
            <a:bodyPr wrap="square" rtlCol="0">
              <a:spAutoFit/>
            </a:bodyPr>
            <a:lstStyle/>
            <a:p>
              <a:pPr algn="ctr"/>
              <a:r>
                <a:rPr lang="en-US" sz="1600" dirty="0" smtClean="0">
                  <a:latin typeface="Century Gothic"/>
                  <a:cs typeface="Century Gothic"/>
                </a:rPr>
                <a:t>Core</a:t>
              </a:r>
            </a:p>
            <a:p>
              <a:pPr algn="ctr"/>
              <a:r>
                <a:rPr lang="en-US" sz="1600" dirty="0" smtClean="0">
                  <a:latin typeface="Century Gothic"/>
                  <a:cs typeface="Century Gothic"/>
                </a:rPr>
                <a:t>Integrative Course</a:t>
              </a:r>
              <a:endParaRPr lang="en-US" sz="1600" dirty="0">
                <a:latin typeface="Century Gothic"/>
                <a:cs typeface="Century Gothic"/>
              </a:endParaRPr>
            </a:p>
          </p:txBody>
        </p:sp>
      </p:grpSp>
      <p:pic>
        <p:nvPicPr>
          <p:cNvPr id="7" name="Picture 6" descr="teaching-outside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66168" y="1768782"/>
            <a:ext cx="2220632" cy="1663170"/>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descr="filmmaking.jpg"/>
          <p:cNvPicPr>
            <a:picLocks noChangeAspect="1"/>
          </p:cNvPicPr>
          <p:nvPr/>
        </p:nvPicPr>
        <p:blipFill rotWithShape="1">
          <a:blip r:embed="rId4" cstate="print">
            <a:extLst>
              <a:ext uri="{28A0092B-C50C-407E-A947-70E740481C1C}">
                <a14:useLocalDpi xmlns:a14="http://schemas.microsoft.com/office/drawing/2010/main" val="0"/>
              </a:ext>
            </a:extLst>
          </a:blip>
          <a:srcRect r="23002"/>
          <a:stretch/>
        </p:blipFill>
        <p:spPr>
          <a:xfrm>
            <a:off x="6134515" y="3431952"/>
            <a:ext cx="2256288" cy="220648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31344800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80335"/>
            <a:ext cx="6579220" cy="3782320"/>
          </a:xfrm>
        </p:spPr>
        <p:txBody>
          <a:bodyPr>
            <a:normAutofit fontScale="92500" lnSpcReduction="10000"/>
          </a:bodyPr>
          <a:lstStyle/>
          <a:p>
            <a:r>
              <a:rPr lang="en-US" sz="2400" dirty="0" smtClean="0"/>
              <a:t>Require </a:t>
            </a:r>
            <a:r>
              <a:rPr lang="en-US" sz="2400" dirty="0"/>
              <a:t>courses with common </a:t>
            </a:r>
            <a:r>
              <a:rPr lang="en-US" sz="2400" dirty="0" smtClean="0"/>
              <a:t>“knowledge in action” templates</a:t>
            </a:r>
          </a:p>
          <a:p>
            <a:r>
              <a:rPr lang="en-US" sz="2400" dirty="0"/>
              <a:t>O</a:t>
            </a:r>
            <a:r>
              <a:rPr lang="en-US" sz="2400" dirty="0" smtClean="0"/>
              <a:t>ffered </a:t>
            </a:r>
            <a:r>
              <a:rPr lang="en-US" sz="2400" dirty="0"/>
              <a:t>by multiple departments </a:t>
            </a:r>
            <a:r>
              <a:rPr lang="en-US" sz="2400" dirty="0" smtClean="0"/>
              <a:t>across all colleges</a:t>
            </a:r>
            <a:endParaRPr lang="en-US" sz="2400" dirty="0"/>
          </a:p>
          <a:p>
            <a:r>
              <a:rPr lang="en-US" sz="2400" dirty="0" smtClean="0"/>
              <a:t>Encourage engaging, groundbreaking</a:t>
            </a:r>
            <a:r>
              <a:rPr lang="en-US" sz="2400" dirty="0"/>
              <a:t>, multidisciplinary classes using best practices</a:t>
            </a:r>
          </a:p>
          <a:p>
            <a:r>
              <a:rPr lang="en-US" sz="2400" dirty="0" smtClean="0"/>
              <a:t>Encourage new paradigms – connections across fields, departments and colleges</a:t>
            </a:r>
            <a:endParaRPr lang="en-US" sz="2400" dirty="0"/>
          </a:p>
          <a:p>
            <a:pPr lvl="1"/>
            <a:r>
              <a:rPr lang="en-US" sz="2000" dirty="0" smtClean="0"/>
              <a:t>team </a:t>
            </a:r>
            <a:r>
              <a:rPr lang="en-US" sz="2000" dirty="0"/>
              <a:t>teaching across colleges and other innovations</a:t>
            </a:r>
          </a:p>
          <a:p>
            <a:endParaRPr lang="en-US" dirty="0"/>
          </a:p>
        </p:txBody>
      </p:sp>
      <p:sp>
        <p:nvSpPr>
          <p:cNvPr id="3" name="Title 2"/>
          <p:cNvSpPr>
            <a:spLocks noGrp="1"/>
          </p:cNvSpPr>
          <p:nvPr>
            <p:ph type="title"/>
          </p:nvPr>
        </p:nvSpPr>
        <p:spPr/>
        <p:txBody>
          <a:bodyPr/>
          <a:lstStyle/>
          <a:p>
            <a:r>
              <a:rPr lang="en-US" dirty="0" smtClean="0"/>
              <a:t>Format of Courses</a:t>
            </a:r>
            <a:endParaRPr lang="en-US" dirty="0"/>
          </a:p>
        </p:txBody>
      </p:sp>
      <p:grpSp>
        <p:nvGrpSpPr>
          <p:cNvPr id="4" name="Group 3"/>
          <p:cNvGrpSpPr/>
          <p:nvPr/>
        </p:nvGrpSpPr>
        <p:grpSpPr>
          <a:xfrm>
            <a:off x="7143939" y="312036"/>
            <a:ext cx="1460533" cy="1105602"/>
            <a:chOff x="3935331" y="2086753"/>
            <a:chExt cx="1572760" cy="1280687"/>
          </a:xfrm>
        </p:grpSpPr>
        <p:pic>
          <p:nvPicPr>
            <p:cNvPr id="5" name="Picture 4"/>
            <p:cNvPicPr>
              <a:picLocks noChangeAspect="1"/>
            </p:cNvPicPr>
            <p:nvPr/>
          </p:nvPicPr>
          <p:blipFill>
            <a:blip r:embed="rId2"/>
            <a:stretch>
              <a:fillRect/>
            </a:stretch>
          </p:blipFill>
          <p:spPr>
            <a:xfrm>
              <a:off x="4000193" y="2086753"/>
              <a:ext cx="1476047" cy="1280687"/>
            </a:xfrm>
            <a:prstGeom prst="rect">
              <a:avLst/>
            </a:prstGeom>
          </p:spPr>
        </p:pic>
        <p:sp>
          <p:nvSpPr>
            <p:cNvPr id="6" name="TextBox 5"/>
            <p:cNvSpPr txBox="1"/>
            <p:nvPr/>
          </p:nvSpPr>
          <p:spPr>
            <a:xfrm>
              <a:off x="3935331" y="2245798"/>
              <a:ext cx="1572760" cy="962595"/>
            </a:xfrm>
            <a:prstGeom prst="rect">
              <a:avLst/>
            </a:prstGeom>
            <a:noFill/>
          </p:spPr>
          <p:txBody>
            <a:bodyPr wrap="square" rtlCol="0">
              <a:spAutoFit/>
            </a:bodyPr>
            <a:lstStyle/>
            <a:p>
              <a:pPr algn="ctr"/>
              <a:r>
                <a:rPr lang="en-US" sz="1600" dirty="0" smtClean="0">
                  <a:latin typeface="Century Gothic"/>
                  <a:cs typeface="Century Gothic"/>
                </a:rPr>
                <a:t>Core</a:t>
              </a:r>
            </a:p>
            <a:p>
              <a:pPr algn="ctr"/>
              <a:r>
                <a:rPr lang="en-US" sz="1600" dirty="0" smtClean="0">
                  <a:latin typeface="Century Gothic"/>
                  <a:cs typeface="Century Gothic"/>
                </a:rPr>
                <a:t>Integrative Course</a:t>
              </a:r>
              <a:endParaRPr lang="en-US" sz="1600" dirty="0">
                <a:latin typeface="Century Gothic"/>
                <a:cs typeface="Century Gothic"/>
              </a:endParaRPr>
            </a:p>
          </p:txBody>
        </p:sp>
      </p:grpSp>
      <p:sp>
        <p:nvSpPr>
          <p:cNvPr id="7" name="Rectangle 6"/>
          <p:cNvSpPr/>
          <p:nvPr/>
        </p:nvSpPr>
        <p:spPr>
          <a:xfrm>
            <a:off x="593265" y="5062655"/>
            <a:ext cx="1631095" cy="856164"/>
          </a:xfrm>
          <a:prstGeom prst="rect">
            <a:avLst/>
          </a:prstGeom>
          <a:solidFill>
            <a:schemeClr val="bg2">
              <a:lumMod val="25000"/>
            </a:schemeClr>
          </a:solidFill>
        </p:spPr>
        <p:style>
          <a:lnRef idx="1">
            <a:schemeClr val="accent5"/>
          </a:lnRef>
          <a:fillRef idx="3">
            <a:schemeClr val="accent5"/>
          </a:fillRef>
          <a:effectRef idx="2">
            <a:schemeClr val="accent5"/>
          </a:effectRef>
          <a:fontRef idx="minor">
            <a:schemeClr val="lt1"/>
          </a:fontRef>
        </p:style>
        <p:txBody>
          <a:bodyPr rtlCol="0" anchor="ctr"/>
          <a:lstStyle/>
          <a:p>
            <a:pPr algn="ctr"/>
            <a:r>
              <a:rPr lang="en-US" dirty="0" smtClean="0"/>
              <a:t>Performance Based</a:t>
            </a:r>
            <a:endParaRPr lang="en-US" dirty="0"/>
          </a:p>
        </p:txBody>
      </p:sp>
      <p:sp>
        <p:nvSpPr>
          <p:cNvPr id="8" name="Rectangle 7"/>
          <p:cNvSpPr/>
          <p:nvPr/>
        </p:nvSpPr>
        <p:spPr>
          <a:xfrm>
            <a:off x="2681337" y="5366055"/>
            <a:ext cx="1631095" cy="856164"/>
          </a:xfrm>
          <a:prstGeom prst="rect">
            <a:avLst/>
          </a:prstGeom>
          <a:solidFill>
            <a:schemeClr val="accent4">
              <a:lumMod val="75000"/>
            </a:schemeClr>
          </a:solidFill>
        </p:spPr>
        <p:style>
          <a:lnRef idx="1">
            <a:schemeClr val="accent6"/>
          </a:lnRef>
          <a:fillRef idx="3">
            <a:schemeClr val="accent6"/>
          </a:fillRef>
          <a:effectRef idx="2">
            <a:schemeClr val="accent6"/>
          </a:effectRef>
          <a:fontRef idx="minor">
            <a:schemeClr val="lt1"/>
          </a:fontRef>
        </p:style>
        <p:txBody>
          <a:bodyPr rtlCol="0" anchor="ctr"/>
          <a:lstStyle/>
          <a:p>
            <a:pPr algn="ctr"/>
            <a:r>
              <a:rPr lang="en-US" dirty="0" smtClean="0"/>
              <a:t>Action Research</a:t>
            </a:r>
            <a:endParaRPr lang="en-US" dirty="0"/>
          </a:p>
        </p:txBody>
      </p:sp>
      <p:sp>
        <p:nvSpPr>
          <p:cNvPr id="10" name="Rectangle 9"/>
          <p:cNvSpPr/>
          <p:nvPr/>
        </p:nvSpPr>
        <p:spPr>
          <a:xfrm>
            <a:off x="4804650" y="5003197"/>
            <a:ext cx="1128144" cy="856164"/>
          </a:xfrm>
          <a:prstGeom prst="rect">
            <a:avLst/>
          </a:prstGeom>
          <a:solidFill>
            <a:schemeClr val="accent2">
              <a:lumMod val="75000"/>
            </a:schemeClr>
          </a:solidFill>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smtClean="0"/>
              <a:t>Travel Course</a:t>
            </a:r>
            <a:endParaRPr lang="en-US" dirty="0"/>
          </a:p>
        </p:txBody>
      </p:sp>
      <p:sp>
        <p:nvSpPr>
          <p:cNvPr id="11" name="Rectangle 10"/>
          <p:cNvSpPr/>
          <p:nvPr/>
        </p:nvSpPr>
        <p:spPr>
          <a:xfrm>
            <a:off x="7409032" y="5624187"/>
            <a:ext cx="1128144" cy="85616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Team Taught</a:t>
            </a:r>
            <a:endParaRPr lang="en-US" dirty="0"/>
          </a:p>
        </p:txBody>
      </p:sp>
      <p:sp>
        <p:nvSpPr>
          <p:cNvPr id="12" name="Rectangle 11"/>
          <p:cNvSpPr/>
          <p:nvPr/>
        </p:nvSpPr>
        <p:spPr>
          <a:xfrm>
            <a:off x="7204173" y="3445121"/>
            <a:ext cx="1537862" cy="856164"/>
          </a:xfrm>
          <a:prstGeom prst="rect">
            <a:avLst/>
          </a:prstGeom>
          <a:solidFill>
            <a:schemeClr val="accent3">
              <a:lumMod val="75000"/>
            </a:schemeClr>
          </a:solidFill>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t>Cross Disciplinary</a:t>
            </a:r>
            <a:endParaRPr lang="en-US" dirty="0"/>
          </a:p>
        </p:txBody>
      </p:sp>
      <p:sp>
        <p:nvSpPr>
          <p:cNvPr id="13" name="Rectangle 12"/>
          <p:cNvSpPr/>
          <p:nvPr/>
        </p:nvSpPr>
        <p:spPr>
          <a:xfrm>
            <a:off x="7036420" y="1838887"/>
            <a:ext cx="1128144" cy="856164"/>
          </a:xfrm>
          <a:prstGeom prst="rect">
            <a:avLst/>
          </a:prstGeom>
          <a:solidFill>
            <a:schemeClr val="accent5">
              <a:lumMod val="75000"/>
            </a:schemeClr>
          </a:solidFill>
        </p:spPr>
        <p:style>
          <a:lnRef idx="1">
            <a:schemeClr val="accent4"/>
          </a:lnRef>
          <a:fillRef idx="3">
            <a:schemeClr val="accent4"/>
          </a:fillRef>
          <a:effectRef idx="2">
            <a:schemeClr val="accent4"/>
          </a:effectRef>
          <a:fontRef idx="minor">
            <a:schemeClr val="lt1"/>
          </a:fontRef>
        </p:style>
        <p:txBody>
          <a:bodyPr rtlCol="0" anchor="ctr"/>
          <a:lstStyle/>
          <a:p>
            <a:pPr algn="ctr"/>
            <a:r>
              <a:rPr lang="en-US" dirty="0" smtClean="0"/>
              <a:t>Field Based</a:t>
            </a:r>
            <a:endParaRPr lang="en-US" dirty="0"/>
          </a:p>
        </p:txBody>
      </p:sp>
      <p:sp>
        <p:nvSpPr>
          <p:cNvPr id="14" name="Rectangle 13"/>
          <p:cNvSpPr/>
          <p:nvPr/>
        </p:nvSpPr>
        <p:spPr>
          <a:xfrm>
            <a:off x="6435242" y="4575115"/>
            <a:ext cx="1537862" cy="856164"/>
          </a:xfrm>
          <a:prstGeom prst="rect">
            <a:avLst/>
          </a:prstGeom>
          <a:solidFill>
            <a:schemeClr val="accent2"/>
          </a:solidFill>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t>Service Learning</a:t>
            </a:r>
            <a:endParaRPr lang="en-US" dirty="0"/>
          </a:p>
        </p:txBody>
      </p:sp>
    </p:spTree>
    <p:extLst>
      <p:ext uri="{BB962C8B-B14F-4D97-AF65-F5344CB8AC3E}">
        <p14:creationId xmlns:p14="http://schemas.microsoft.com/office/powerpoint/2010/main" val="334262066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Table Discussion</a:t>
            </a:r>
          </a:p>
          <a:p>
            <a:pPr marL="109728" indent="0">
              <a:buNone/>
            </a:pPr>
            <a:endParaRPr lang="en-US" dirty="0"/>
          </a:p>
          <a:p>
            <a:r>
              <a:rPr lang="en-US" dirty="0" smtClean="0"/>
              <a:t>Take the next 30 minutes</a:t>
            </a:r>
          </a:p>
          <a:p>
            <a:pPr lvl="1"/>
            <a:r>
              <a:rPr lang="en-US" dirty="0" smtClean="0"/>
              <a:t>Start with either the ‘Knowledge in Action’ course or the Explore </a:t>
            </a:r>
            <a:r>
              <a:rPr lang="en-US" dirty="0"/>
              <a:t>C</a:t>
            </a:r>
            <a:r>
              <a:rPr lang="en-US" dirty="0" smtClean="0"/>
              <a:t>urriculum</a:t>
            </a:r>
          </a:p>
          <a:p>
            <a:pPr marL="393192" lvl="1" indent="0">
              <a:buNone/>
            </a:pPr>
            <a:endParaRPr lang="en-US" dirty="0" smtClean="0"/>
          </a:p>
          <a:p>
            <a:pPr lvl="1"/>
            <a:r>
              <a:rPr lang="en-US" dirty="0" smtClean="0"/>
              <a:t>Use handouts as discussion guides.</a:t>
            </a:r>
          </a:p>
          <a:p>
            <a:pPr marL="393192" lvl="1" indent="0">
              <a:buNone/>
            </a:pPr>
            <a:endParaRPr lang="en-US" dirty="0" smtClean="0"/>
          </a:p>
          <a:p>
            <a:pPr lvl="1"/>
            <a:r>
              <a:rPr lang="en-US" dirty="0" smtClean="0"/>
              <a:t>If you finish before the half hour is up, please take up the other discussion for the remaining time</a:t>
            </a:r>
            <a:endParaRPr lang="en-US" dirty="0"/>
          </a:p>
        </p:txBody>
      </p:sp>
      <p:sp>
        <p:nvSpPr>
          <p:cNvPr id="3" name="Title 2"/>
          <p:cNvSpPr>
            <a:spLocks noGrp="1"/>
          </p:cNvSpPr>
          <p:nvPr>
            <p:ph type="title"/>
          </p:nvPr>
        </p:nvSpPr>
        <p:spPr/>
        <p:txBody>
          <a:bodyPr/>
          <a:lstStyle/>
          <a:p>
            <a:r>
              <a:rPr lang="en-US" dirty="0" smtClean="0"/>
              <a:t>Core and Explore Discussion</a:t>
            </a:r>
            <a:endParaRPr lang="en-US" dirty="0"/>
          </a:p>
        </p:txBody>
      </p:sp>
      <p:grpSp>
        <p:nvGrpSpPr>
          <p:cNvPr id="4" name="Group 3"/>
          <p:cNvGrpSpPr/>
          <p:nvPr/>
        </p:nvGrpSpPr>
        <p:grpSpPr>
          <a:xfrm>
            <a:off x="5393197" y="1481328"/>
            <a:ext cx="1460533" cy="1105602"/>
            <a:chOff x="3935331" y="2086753"/>
            <a:chExt cx="1572760" cy="1280687"/>
          </a:xfrm>
        </p:grpSpPr>
        <p:pic>
          <p:nvPicPr>
            <p:cNvPr id="5" name="Picture 4"/>
            <p:cNvPicPr>
              <a:picLocks noChangeAspect="1"/>
            </p:cNvPicPr>
            <p:nvPr/>
          </p:nvPicPr>
          <p:blipFill>
            <a:blip r:embed="rId2"/>
            <a:stretch>
              <a:fillRect/>
            </a:stretch>
          </p:blipFill>
          <p:spPr>
            <a:xfrm>
              <a:off x="4000193" y="2086753"/>
              <a:ext cx="1476047" cy="1280687"/>
            </a:xfrm>
            <a:prstGeom prst="rect">
              <a:avLst/>
            </a:prstGeom>
          </p:spPr>
        </p:pic>
        <p:sp>
          <p:nvSpPr>
            <p:cNvPr id="6" name="TextBox 5"/>
            <p:cNvSpPr txBox="1"/>
            <p:nvPr/>
          </p:nvSpPr>
          <p:spPr>
            <a:xfrm>
              <a:off x="3935331" y="2245798"/>
              <a:ext cx="1572760" cy="962595"/>
            </a:xfrm>
            <a:prstGeom prst="rect">
              <a:avLst/>
            </a:prstGeom>
            <a:noFill/>
          </p:spPr>
          <p:txBody>
            <a:bodyPr wrap="square" rtlCol="0">
              <a:spAutoFit/>
            </a:bodyPr>
            <a:lstStyle/>
            <a:p>
              <a:pPr algn="ctr"/>
              <a:r>
                <a:rPr lang="en-US" sz="1600" dirty="0" smtClean="0">
                  <a:latin typeface="Century Gothic"/>
                  <a:cs typeface="Century Gothic"/>
                </a:rPr>
                <a:t>Core</a:t>
              </a:r>
            </a:p>
            <a:p>
              <a:pPr algn="ctr"/>
              <a:r>
                <a:rPr lang="en-US" sz="1600" dirty="0" smtClean="0">
                  <a:latin typeface="Century Gothic"/>
                  <a:cs typeface="Century Gothic"/>
                </a:rPr>
                <a:t>Integrative Course</a:t>
              </a:r>
              <a:endParaRPr lang="en-US" sz="1600" dirty="0">
                <a:latin typeface="Century Gothic"/>
                <a:cs typeface="Century Gothic"/>
              </a:endParaRPr>
            </a:p>
          </p:txBody>
        </p:sp>
      </p:grpSp>
      <p:sp>
        <p:nvSpPr>
          <p:cNvPr id="7" name="Teardrop 6"/>
          <p:cNvSpPr/>
          <p:nvPr/>
        </p:nvSpPr>
        <p:spPr>
          <a:xfrm>
            <a:off x="7299385" y="1538500"/>
            <a:ext cx="1086332" cy="991255"/>
          </a:xfrm>
          <a:prstGeom prst="teardrop">
            <a:avLst/>
          </a:prstGeom>
          <a:solidFill>
            <a:srgbClr val="FF411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7299385" y="1864850"/>
            <a:ext cx="1086332" cy="338554"/>
          </a:xfrm>
          <a:prstGeom prst="rect">
            <a:avLst/>
          </a:prstGeom>
          <a:noFill/>
        </p:spPr>
        <p:txBody>
          <a:bodyPr wrap="square" rtlCol="0">
            <a:spAutoFit/>
          </a:bodyPr>
          <a:lstStyle/>
          <a:p>
            <a:pPr algn="ctr"/>
            <a:r>
              <a:rPr lang="en-US" sz="1600" dirty="0" smtClean="0">
                <a:latin typeface="Century Gothic"/>
                <a:cs typeface="Century Gothic"/>
              </a:rPr>
              <a:t>Explore</a:t>
            </a:r>
            <a:endParaRPr lang="en-US" sz="1600" dirty="0">
              <a:latin typeface="Century Gothic"/>
              <a:cs typeface="Century Gothic"/>
            </a:endParaRPr>
          </a:p>
        </p:txBody>
      </p:sp>
    </p:spTree>
    <p:extLst>
      <p:ext uri="{BB962C8B-B14F-4D97-AF65-F5344CB8AC3E}">
        <p14:creationId xmlns:p14="http://schemas.microsoft.com/office/powerpoint/2010/main" val="307443409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83918"/>
            <a:ext cx="8229600" cy="867474"/>
          </a:xfrm>
        </p:spPr>
        <p:txBody>
          <a:bodyPr>
            <a:normAutofit/>
          </a:bodyPr>
          <a:lstStyle/>
          <a:p>
            <a:pPr algn="ctr"/>
            <a:r>
              <a:rPr lang="en-US" sz="3600" dirty="0" smtClean="0"/>
              <a:t>A New Framework for GE at UCCS</a:t>
            </a:r>
            <a:endParaRPr lang="en-US" sz="3600" dirty="0"/>
          </a:p>
        </p:txBody>
      </p:sp>
      <p:pic>
        <p:nvPicPr>
          <p:cNvPr id="5" name="Picture 4"/>
          <p:cNvPicPr>
            <a:picLocks noChangeAspect="1"/>
          </p:cNvPicPr>
          <p:nvPr/>
        </p:nvPicPr>
        <p:blipFill>
          <a:blip r:embed="rId2"/>
          <a:stretch>
            <a:fillRect/>
          </a:stretch>
        </p:blipFill>
        <p:spPr>
          <a:xfrm>
            <a:off x="4126437" y="2513579"/>
            <a:ext cx="1370721" cy="1105602"/>
          </a:xfrm>
          <a:prstGeom prst="rect">
            <a:avLst/>
          </a:prstGeom>
        </p:spPr>
      </p:pic>
      <p:sp>
        <p:nvSpPr>
          <p:cNvPr id="6" name="TextBox 5"/>
          <p:cNvSpPr txBox="1"/>
          <p:nvPr/>
        </p:nvSpPr>
        <p:spPr>
          <a:xfrm>
            <a:off x="4066202" y="2650881"/>
            <a:ext cx="1460533" cy="830997"/>
          </a:xfrm>
          <a:prstGeom prst="rect">
            <a:avLst/>
          </a:prstGeom>
          <a:noFill/>
        </p:spPr>
        <p:txBody>
          <a:bodyPr wrap="square" rtlCol="0">
            <a:spAutoFit/>
          </a:bodyPr>
          <a:lstStyle/>
          <a:p>
            <a:pPr algn="ctr"/>
            <a:r>
              <a:rPr lang="en-US" sz="1600" dirty="0" smtClean="0">
                <a:solidFill>
                  <a:prstClr val="black"/>
                </a:solidFill>
                <a:latin typeface="Century Gothic"/>
                <a:cs typeface="Century Gothic"/>
              </a:rPr>
              <a:t>Core</a:t>
            </a:r>
          </a:p>
          <a:p>
            <a:pPr algn="ctr"/>
            <a:r>
              <a:rPr lang="en-US" sz="1600" dirty="0" smtClean="0">
                <a:solidFill>
                  <a:prstClr val="black"/>
                </a:solidFill>
                <a:latin typeface="Century Gothic"/>
                <a:cs typeface="Century Gothic"/>
              </a:rPr>
              <a:t>Integrative Course</a:t>
            </a:r>
            <a:endParaRPr lang="en-US" sz="1600" dirty="0">
              <a:solidFill>
                <a:prstClr val="black"/>
              </a:solidFill>
              <a:latin typeface="Century Gothic"/>
              <a:cs typeface="Century Gothic"/>
            </a:endParaRPr>
          </a:p>
        </p:txBody>
      </p:sp>
      <p:sp>
        <p:nvSpPr>
          <p:cNvPr id="8" name="Oval 7"/>
          <p:cNvSpPr/>
          <p:nvPr/>
        </p:nvSpPr>
        <p:spPr>
          <a:xfrm>
            <a:off x="6654819" y="4803503"/>
            <a:ext cx="1077465" cy="1134110"/>
          </a:xfrm>
          <a:prstGeom prst="ellipse">
            <a:avLst/>
          </a:prstGeom>
          <a:solidFill>
            <a:srgbClr val="009D00"/>
          </a:solidFill>
          <a:effectLst>
            <a:glow rad="88900">
              <a:schemeClr val="accent3">
                <a:lumMod val="20000"/>
                <a:lumOff val="80000"/>
                <a:alpha val="47000"/>
              </a:schemeClr>
            </a:glow>
            <a:outerShdw blurRad="40000" dist="23000" dir="5400000" rotWithShape="0">
              <a:srgbClr val="000000">
                <a:alpha val="35000"/>
              </a:srgbClr>
            </a:outerShdw>
            <a:softEdge rad="1143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 name="TextBox 8"/>
          <p:cNvSpPr txBox="1"/>
          <p:nvPr/>
        </p:nvSpPr>
        <p:spPr>
          <a:xfrm>
            <a:off x="6456719" y="5111394"/>
            <a:ext cx="1461430" cy="584775"/>
          </a:xfrm>
          <a:prstGeom prst="rect">
            <a:avLst/>
          </a:prstGeom>
          <a:noFill/>
        </p:spPr>
        <p:txBody>
          <a:bodyPr wrap="square" rtlCol="0">
            <a:spAutoFit/>
          </a:bodyPr>
          <a:lstStyle/>
          <a:p>
            <a:pPr algn="ctr"/>
            <a:r>
              <a:rPr lang="en-US" sz="1600" dirty="0" smtClean="0">
                <a:solidFill>
                  <a:srgbClr val="000000"/>
                </a:solidFill>
                <a:latin typeface="Century Gothic"/>
                <a:cs typeface="Century Gothic"/>
              </a:rPr>
              <a:t>Quantitative </a:t>
            </a:r>
          </a:p>
          <a:p>
            <a:pPr algn="ctr"/>
            <a:r>
              <a:rPr lang="en-US" sz="1600" dirty="0" smtClean="0">
                <a:solidFill>
                  <a:srgbClr val="000000"/>
                </a:solidFill>
                <a:latin typeface="Century Gothic"/>
                <a:cs typeface="Century Gothic"/>
              </a:rPr>
              <a:t>Reasoning</a:t>
            </a:r>
            <a:endParaRPr lang="en-US" sz="1600" dirty="0">
              <a:solidFill>
                <a:srgbClr val="000000"/>
              </a:solidFill>
              <a:latin typeface="Century Gothic"/>
              <a:cs typeface="Century Gothic"/>
            </a:endParaRPr>
          </a:p>
        </p:txBody>
      </p:sp>
      <p:grpSp>
        <p:nvGrpSpPr>
          <p:cNvPr id="10" name="Group 9"/>
          <p:cNvGrpSpPr/>
          <p:nvPr/>
        </p:nvGrpSpPr>
        <p:grpSpPr>
          <a:xfrm>
            <a:off x="4943931" y="4836726"/>
            <a:ext cx="1262523" cy="1134110"/>
            <a:chOff x="6860737" y="5430248"/>
            <a:chExt cx="1572758" cy="1313710"/>
          </a:xfrm>
        </p:grpSpPr>
        <p:sp>
          <p:nvSpPr>
            <p:cNvPr id="11" name="Oval 10"/>
            <p:cNvSpPr/>
            <p:nvPr/>
          </p:nvSpPr>
          <p:spPr>
            <a:xfrm>
              <a:off x="6964546" y="5430248"/>
              <a:ext cx="1342227" cy="1313710"/>
            </a:xfrm>
            <a:prstGeom prst="ellipse">
              <a:avLst/>
            </a:prstGeom>
            <a:solidFill>
              <a:srgbClr val="009D00"/>
            </a:solidFill>
            <a:effectLst>
              <a:glow rad="88900">
                <a:schemeClr val="accent3">
                  <a:lumMod val="20000"/>
                  <a:lumOff val="80000"/>
                  <a:alpha val="47000"/>
                </a:schemeClr>
              </a:glow>
              <a:outerShdw blurRad="40000" dist="23000" dir="5400000" rotWithShape="0">
                <a:srgbClr val="000000">
                  <a:alpha val="35000"/>
                </a:srgbClr>
              </a:outerShdw>
              <a:softEdge rad="1143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6860737" y="5596937"/>
              <a:ext cx="1572758" cy="962595"/>
            </a:xfrm>
            <a:prstGeom prst="rect">
              <a:avLst/>
            </a:prstGeom>
          </p:spPr>
          <p:txBody>
            <a:bodyPr wrap="square">
              <a:spAutoFit/>
            </a:bodyPr>
            <a:lstStyle/>
            <a:p>
              <a:pPr algn="ctr"/>
              <a:r>
                <a:rPr lang="en-US" sz="1600" dirty="0" smtClean="0">
                  <a:solidFill>
                    <a:srgbClr val="000000"/>
                  </a:solidFill>
                  <a:latin typeface="Century Gothic"/>
                  <a:cs typeface="Century Gothic"/>
                </a:rPr>
                <a:t>2</a:t>
              </a:r>
              <a:r>
                <a:rPr lang="en-US" sz="1600" baseline="30000" dirty="0" smtClean="0">
                  <a:solidFill>
                    <a:srgbClr val="000000"/>
                  </a:solidFill>
                  <a:latin typeface="Century Gothic"/>
                  <a:cs typeface="Century Gothic"/>
                </a:rPr>
                <a:t>nd</a:t>
              </a:r>
              <a:r>
                <a:rPr lang="en-US" sz="1600" dirty="0" smtClean="0">
                  <a:solidFill>
                    <a:srgbClr val="000000"/>
                  </a:solidFill>
                  <a:latin typeface="Century Gothic"/>
                  <a:cs typeface="Century Gothic"/>
                </a:rPr>
                <a:t> </a:t>
              </a:r>
            </a:p>
            <a:p>
              <a:pPr algn="ctr"/>
              <a:r>
                <a:rPr lang="en-US" sz="1600" dirty="0" smtClean="0">
                  <a:solidFill>
                    <a:srgbClr val="000000"/>
                  </a:solidFill>
                  <a:latin typeface="Century Gothic"/>
                  <a:cs typeface="Century Gothic"/>
                </a:rPr>
                <a:t>Writing</a:t>
              </a:r>
            </a:p>
            <a:p>
              <a:pPr algn="ctr"/>
              <a:r>
                <a:rPr lang="en-US" sz="1600" dirty="0" smtClean="0">
                  <a:solidFill>
                    <a:srgbClr val="000000"/>
                  </a:solidFill>
                  <a:latin typeface="Century Gothic"/>
                  <a:cs typeface="Century Gothic"/>
                </a:rPr>
                <a:t>Course</a:t>
              </a:r>
              <a:endParaRPr lang="en-US" sz="1600" dirty="0">
                <a:solidFill>
                  <a:srgbClr val="000000"/>
                </a:solidFill>
                <a:latin typeface="Century Gothic"/>
                <a:cs typeface="Century Gothic"/>
              </a:endParaRPr>
            </a:p>
          </p:txBody>
        </p:sp>
      </p:grpSp>
      <p:grpSp>
        <p:nvGrpSpPr>
          <p:cNvPr id="13" name="Group 12"/>
          <p:cNvGrpSpPr/>
          <p:nvPr/>
        </p:nvGrpSpPr>
        <p:grpSpPr>
          <a:xfrm>
            <a:off x="3446078" y="4871063"/>
            <a:ext cx="1077465" cy="1160707"/>
            <a:chOff x="6032771" y="4447075"/>
            <a:chExt cx="1342227" cy="1344519"/>
          </a:xfrm>
        </p:grpSpPr>
        <p:sp>
          <p:nvSpPr>
            <p:cNvPr id="14" name="Oval 13"/>
            <p:cNvSpPr/>
            <p:nvPr/>
          </p:nvSpPr>
          <p:spPr>
            <a:xfrm>
              <a:off x="6032771" y="4447075"/>
              <a:ext cx="1342227" cy="1313710"/>
            </a:xfrm>
            <a:prstGeom prst="ellipse">
              <a:avLst/>
            </a:prstGeom>
            <a:solidFill>
              <a:srgbClr val="009D00"/>
            </a:solidFill>
            <a:effectLst>
              <a:glow rad="88900">
                <a:schemeClr val="accent3">
                  <a:lumMod val="20000"/>
                  <a:lumOff val="80000"/>
                  <a:alpha val="47000"/>
                </a:schemeClr>
              </a:glow>
              <a:outerShdw blurRad="40000" dist="23000" dir="5400000" rotWithShape="0">
                <a:srgbClr val="000000">
                  <a:alpha val="35000"/>
                </a:srgbClr>
              </a:outerShdw>
              <a:softEdge rad="1143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5" name="TextBox 14"/>
            <p:cNvSpPr txBox="1"/>
            <p:nvPr/>
          </p:nvSpPr>
          <p:spPr>
            <a:xfrm>
              <a:off x="6095605" y="4793348"/>
              <a:ext cx="1194267" cy="998246"/>
            </a:xfrm>
            <a:prstGeom prst="rect">
              <a:avLst/>
            </a:prstGeom>
            <a:noFill/>
          </p:spPr>
          <p:txBody>
            <a:bodyPr wrap="square" rtlCol="0">
              <a:spAutoFit/>
            </a:bodyPr>
            <a:lstStyle/>
            <a:p>
              <a:pPr algn="ctr"/>
              <a:r>
                <a:rPr lang="en-US" sz="1600" dirty="0" smtClean="0">
                  <a:solidFill>
                    <a:prstClr val="black"/>
                  </a:solidFill>
                  <a:latin typeface="Century Gothic"/>
                  <a:cs typeface="Century Gothic"/>
                </a:rPr>
                <a:t>English</a:t>
              </a:r>
            </a:p>
            <a:p>
              <a:pPr algn="ctr"/>
              <a:r>
                <a:rPr lang="en-US" sz="1600" dirty="0" smtClean="0">
                  <a:solidFill>
                    <a:prstClr val="black"/>
                  </a:solidFill>
                  <a:latin typeface="Century Gothic"/>
                  <a:cs typeface="Century Gothic"/>
                </a:rPr>
                <a:t>1310 </a:t>
              </a:r>
            </a:p>
            <a:p>
              <a:pPr algn="ctr"/>
              <a:endParaRPr lang="en-US" dirty="0">
                <a:solidFill>
                  <a:prstClr val="black"/>
                </a:solidFill>
                <a:latin typeface="Century Gothic"/>
                <a:cs typeface="Century Gothic"/>
              </a:endParaRPr>
            </a:p>
          </p:txBody>
        </p:sp>
      </p:grpSp>
      <p:grpSp>
        <p:nvGrpSpPr>
          <p:cNvPr id="16" name="Group 15"/>
          <p:cNvGrpSpPr/>
          <p:nvPr/>
        </p:nvGrpSpPr>
        <p:grpSpPr>
          <a:xfrm>
            <a:off x="6726634" y="1899011"/>
            <a:ext cx="1099857" cy="1241519"/>
            <a:chOff x="1935756" y="270998"/>
            <a:chExt cx="1370120" cy="1438130"/>
          </a:xfrm>
        </p:grpSpPr>
        <p:pic>
          <p:nvPicPr>
            <p:cNvPr id="17" name="Picture 16" descr="spiral-notebook-hi.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8721273">
              <a:off x="2193603" y="291622"/>
              <a:ext cx="854429" cy="813181"/>
            </a:xfrm>
            <a:prstGeom prst="rect">
              <a:avLst/>
            </a:prstGeom>
          </p:spPr>
        </p:pic>
        <p:sp>
          <p:nvSpPr>
            <p:cNvPr id="18" name="TextBox 17"/>
            <p:cNvSpPr txBox="1"/>
            <p:nvPr/>
          </p:nvSpPr>
          <p:spPr>
            <a:xfrm>
              <a:off x="1935756" y="1031746"/>
              <a:ext cx="1370120" cy="677382"/>
            </a:xfrm>
            <a:prstGeom prst="rect">
              <a:avLst/>
            </a:prstGeom>
            <a:noFill/>
          </p:spPr>
          <p:txBody>
            <a:bodyPr wrap="square" rtlCol="0">
              <a:spAutoFit/>
            </a:bodyPr>
            <a:lstStyle/>
            <a:p>
              <a:pPr algn="ctr"/>
              <a:r>
                <a:rPr lang="en-US" sz="1600" dirty="0" smtClean="0">
                  <a:solidFill>
                    <a:prstClr val="black"/>
                  </a:solidFill>
                  <a:latin typeface="Century Gothic"/>
                  <a:cs typeface="Century Gothic"/>
                </a:rPr>
                <a:t>Writing Portfolio</a:t>
              </a:r>
              <a:endParaRPr lang="en-US" sz="1600" dirty="0">
                <a:solidFill>
                  <a:prstClr val="black"/>
                </a:solidFill>
                <a:latin typeface="Century Gothic"/>
                <a:cs typeface="Century Gothic"/>
              </a:endParaRPr>
            </a:p>
          </p:txBody>
        </p:sp>
      </p:grpSp>
      <p:sp>
        <p:nvSpPr>
          <p:cNvPr id="23" name="TextBox 22"/>
          <p:cNvSpPr txBox="1"/>
          <p:nvPr/>
        </p:nvSpPr>
        <p:spPr>
          <a:xfrm>
            <a:off x="328921" y="1518475"/>
            <a:ext cx="1083237" cy="830997"/>
          </a:xfrm>
          <a:prstGeom prst="rect">
            <a:avLst/>
          </a:prstGeom>
          <a:noFill/>
        </p:spPr>
        <p:txBody>
          <a:bodyPr wrap="square" rtlCol="0">
            <a:spAutoFit/>
          </a:bodyPr>
          <a:lstStyle/>
          <a:p>
            <a:pPr algn="ctr"/>
            <a:r>
              <a:rPr lang="en-US" sz="2400" dirty="0" smtClean="0">
                <a:solidFill>
                  <a:prstClr val="black"/>
                </a:solidFill>
                <a:latin typeface="Century Gothic"/>
                <a:cs typeface="Century Gothic"/>
              </a:rPr>
              <a:t>4</a:t>
            </a:r>
            <a:r>
              <a:rPr lang="en-US" sz="2400" baseline="30000" dirty="0" smtClean="0">
                <a:solidFill>
                  <a:prstClr val="black"/>
                </a:solidFill>
                <a:latin typeface="Century Gothic"/>
                <a:cs typeface="Century Gothic"/>
              </a:rPr>
              <a:t>th</a:t>
            </a:r>
            <a:r>
              <a:rPr lang="en-US" sz="2400" dirty="0" smtClean="0">
                <a:solidFill>
                  <a:prstClr val="black"/>
                </a:solidFill>
                <a:latin typeface="Century Gothic"/>
                <a:cs typeface="Century Gothic"/>
              </a:rPr>
              <a:t> Year</a:t>
            </a:r>
            <a:endParaRPr lang="en-US" sz="2400" dirty="0">
              <a:solidFill>
                <a:prstClr val="black"/>
              </a:solidFill>
              <a:latin typeface="Century Gothic"/>
              <a:cs typeface="Century Gothic"/>
            </a:endParaRPr>
          </a:p>
        </p:txBody>
      </p:sp>
      <p:sp>
        <p:nvSpPr>
          <p:cNvPr id="24" name="TextBox 23"/>
          <p:cNvSpPr txBox="1"/>
          <p:nvPr/>
        </p:nvSpPr>
        <p:spPr>
          <a:xfrm>
            <a:off x="328921" y="2789862"/>
            <a:ext cx="1065380" cy="830997"/>
          </a:xfrm>
          <a:prstGeom prst="rect">
            <a:avLst/>
          </a:prstGeom>
          <a:noFill/>
        </p:spPr>
        <p:txBody>
          <a:bodyPr wrap="square" rtlCol="0">
            <a:spAutoFit/>
          </a:bodyPr>
          <a:lstStyle/>
          <a:p>
            <a:pPr algn="ctr"/>
            <a:r>
              <a:rPr lang="en-US" sz="2400" dirty="0" smtClean="0">
                <a:solidFill>
                  <a:prstClr val="black"/>
                </a:solidFill>
                <a:latin typeface="Century Gothic"/>
                <a:cs typeface="Century Gothic"/>
              </a:rPr>
              <a:t>3</a:t>
            </a:r>
            <a:r>
              <a:rPr lang="en-US" sz="2400" baseline="30000" dirty="0" smtClean="0">
                <a:solidFill>
                  <a:prstClr val="black"/>
                </a:solidFill>
                <a:latin typeface="Century Gothic"/>
                <a:cs typeface="Century Gothic"/>
              </a:rPr>
              <a:t>rd</a:t>
            </a:r>
            <a:r>
              <a:rPr lang="en-US" sz="2400" dirty="0" smtClean="0">
                <a:solidFill>
                  <a:prstClr val="black"/>
                </a:solidFill>
                <a:latin typeface="Century Gothic"/>
                <a:cs typeface="Century Gothic"/>
              </a:rPr>
              <a:t> Year</a:t>
            </a:r>
            <a:endParaRPr lang="en-US" sz="2400" dirty="0">
              <a:solidFill>
                <a:prstClr val="black"/>
              </a:solidFill>
              <a:latin typeface="Century Gothic"/>
              <a:cs typeface="Century Gothic"/>
            </a:endParaRPr>
          </a:p>
        </p:txBody>
      </p:sp>
      <p:sp>
        <p:nvSpPr>
          <p:cNvPr id="25" name="TextBox 24"/>
          <p:cNvSpPr txBox="1"/>
          <p:nvPr/>
        </p:nvSpPr>
        <p:spPr>
          <a:xfrm>
            <a:off x="333472" y="3937639"/>
            <a:ext cx="1156060" cy="830997"/>
          </a:xfrm>
          <a:prstGeom prst="rect">
            <a:avLst/>
          </a:prstGeom>
          <a:noFill/>
        </p:spPr>
        <p:txBody>
          <a:bodyPr wrap="square" rtlCol="0">
            <a:spAutoFit/>
          </a:bodyPr>
          <a:lstStyle/>
          <a:p>
            <a:pPr algn="ctr"/>
            <a:r>
              <a:rPr lang="en-US" sz="2400" dirty="0" smtClean="0">
                <a:solidFill>
                  <a:prstClr val="black"/>
                </a:solidFill>
                <a:latin typeface="Century Gothic"/>
                <a:cs typeface="Century Gothic"/>
              </a:rPr>
              <a:t>2</a:t>
            </a:r>
            <a:r>
              <a:rPr lang="en-US" sz="2400" baseline="30000" dirty="0" smtClean="0">
                <a:solidFill>
                  <a:prstClr val="black"/>
                </a:solidFill>
                <a:latin typeface="Century Gothic"/>
                <a:cs typeface="Century Gothic"/>
              </a:rPr>
              <a:t>nd</a:t>
            </a:r>
            <a:r>
              <a:rPr lang="en-US" sz="2400" dirty="0" smtClean="0">
                <a:solidFill>
                  <a:prstClr val="black"/>
                </a:solidFill>
                <a:latin typeface="Century Gothic"/>
                <a:cs typeface="Century Gothic"/>
              </a:rPr>
              <a:t> Year</a:t>
            </a:r>
            <a:endParaRPr lang="en-US" sz="2400" dirty="0">
              <a:solidFill>
                <a:prstClr val="black"/>
              </a:solidFill>
              <a:latin typeface="Century Gothic"/>
              <a:cs typeface="Century Gothic"/>
            </a:endParaRPr>
          </a:p>
        </p:txBody>
      </p:sp>
      <p:sp>
        <p:nvSpPr>
          <p:cNvPr id="26" name="TextBox 25"/>
          <p:cNvSpPr txBox="1"/>
          <p:nvPr/>
        </p:nvSpPr>
        <p:spPr>
          <a:xfrm>
            <a:off x="410846" y="5041560"/>
            <a:ext cx="1001312" cy="830997"/>
          </a:xfrm>
          <a:prstGeom prst="rect">
            <a:avLst/>
          </a:prstGeom>
          <a:noFill/>
        </p:spPr>
        <p:txBody>
          <a:bodyPr wrap="square" rtlCol="0">
            <a:spAutoFit/>
          </a:bodyPr>
          <a:lstStyle/>
          <a:p>
            <a:pPr algn="ctr"/>
            <a:r>
              <a:rPr lang="en-US" sz="2400" dirty="0" smtClean="0">
                <a:solidFill>
                  <a:prstClr val="black"/>
                </a:solidFill>
                <a:latin typeface="Century Gothic"/>
                <a:cs typeface="Century Gothic"/>
              </a:rPr>
              <a:t>1</a:t>
            </a:r>
            <a:r>
              <a:rPr lang="en-US" sz="2400" baseline="30000" dirty="0" smtClean="0">
                <a:solidFill>
                  <a:prstClr val="black"/>
                </a:solidFill>
                <a:latin typeface="Century Gothic"/>
                <a:cs typeface="Century Gothic"/>
              </a:rPr>
              <a:t>st</a:t>
            </a:r>
            <a:r>
              <a:rPr lang="en-US" sz="2400" dirty="0" smtClean="0">
                <a:solidFill>
                  <a:prstClr val="black"/>
                </a:solidFill>
                <a:latin typeface="Century Gothic"/>
                <a:cs typeface="Century Gothic"/>
              </a:rPr>
              <a:t> Year</a:t>
            </a:r>
            <a:endParaRPr lang="en-US" sz="2400" dirty="0">
              <a:solidFill>
                <a:prstClr val="black"/>
              </a:solidFill>
              <a:latin typeface="Century Gothic"/>
              <a:cs typeface="Century Gothic"/>
            </a:endParaRPr>
          </a:p>
        </p:txBody>
      </p:sp>
      <p:sp>
        <p:nvSpPr>
          <p:cNvPr id="27" name="Teardrop 26"/>
          <p:cNvSpPr/>
          <p:nvPr/>
        </p:nvSpPr>
        <p:spPr>
          <a:xfrm>
            <a:off x="2708588" y="3801772"/>
            <a:ext cx="1086332" cy="991255"/>
          </a:xfrm>
          <a:prstGeom prst="teardrop">
            <a:avLst/>
          </a:prstGeom>
          <a:solidFill>
            <a:srgbClr val="FF411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8" name="Teardrop 27"/>
          <p:cNvSpPr/>
          <p:nvPr/>
        </p:nvSpPr>
        <p:spPr>
          <a:xfrm>
            <a:off x="4169121" y="3801771"/>
            <a:ext cx="1086332" cy="991255"/>
          </a:xfrm>
          <a:prstGeom prst="teardrop">
            <a:avLst/>
          </a:prstGeom>
          <a:solidFill>
            <a:srgbClr val="FF411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9" name="Teardrop 28"/>
          <p:cNvSpPr/>
          <p:nvPr/>
        </p:nvSpPr>
        <p:spPr>
          <a:xfrm>
            <a:off x="5719693" y="3777381"/>
            <a:ext cx="1086332" cy="991255"/>
          </a:xfrm>
          <a:prstGeom prst="teardrop">
            <a:avLst/>
          </a:prstGeom>
          <a:solidFill>
            <a:srgbClr val="FF411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0" name="TextBox 29"/>
          <p:cNvSpPr txBox="1"/>
          <p:nvPr/>
        </p:nvSpPr>
        <p:spPr>
          <a:xfrm>
            <a:off x="2708588" y="4103731"/>
            <a:ext cx="1086332" cy="338554"/>
          </a:xfrm>
          <a:prstGeom prst="rect">
            <a:avLst/>
          </a:prstGeom>
          <a:noFill/>
        </p:spPr>
        <p:txBody>
          <a:bodyPr wrap="square" rtlCol="0">
            <a:spAutoFit/>
          </a:bodyPr>
          <a:lstStyle/>
          <a:p>
            <a:pPr algn="ctr"/>
            <a:r>
              <a:rPr lang="en-US" sz="1600" dirty="0" smtClean="0">
                <a:solidFill>
                  <a:prstClr val="black"/>
                </a:solidFill>
                <a:latin typeface="Century Gothic"/>
                <a:cs typeface="Century Gothic"/>
              </a:rPr>
              <a:t>Explore</a:t>
            </a:r>
            <a:endParaRPr lang="en-US" sz="1600" dirty="0">
              <a:solidFill>
                <a:prstClr val="black"/>
              </a:solidFill>
              <a:latin typeface="Century Gothic"/>
              <a:cs typeface="Century Gothic"/>
            </a:endParaRPr>
          </a:p>
        </p:txBody>
      </p:sp>
      <p:sp>
        <p:nvSpPr>
          <p:cNvPr id="31" name="TextBox 30"/>
          <p:cNvSpPr txBox="1"/>
          <p:nvPr/>
        </p:nvSpPr>
        <p:spPr>
          <a:xfrm>
            <a:off x="4169121" y="4103731"/>
            <a:ext cx="1086332" cy="338554"/>
          </a:xfrm>
          <a:prstGeom prst="rect">
            <a:avLst/>
          </a:prstGeom>
          <a:noFill/>
        </p:spPr>
        <p:txBody>
          <a:bodyPr wrap="square" rtlCol="0">
            <a:spAutoFit/>
          </a:bodyPr>
          <a:lstStyle/>
          <a:p>
            <a:pPr algn="ctr"/>
            <a:r>
              <a:rPr lang="en-US" sz="1600" dirty="0" smtClean="0">
                <a:solidFill>
                  <a:prstClr val="black"/>
                </a:solidFill>
                <a:latin typeface="Century Gothic"/>
                <a:cs typeface="Century Gothic"/>
              </a:rPr>
              <a:t>Explore</a:t>
            </a:r>
            <a:endParaRPr lang="en-US" sz="1600" dirty="0">
              <a:solidFill>
                <a:prstClr val="black"/>
              </a:solidFill>
              <a:latin typeface="Century Gothic"/>
              <a:cs typeface="Century Gothic"/>
            </a:endParaRPr>
          </a:p>
        </p:txBody>
      </p:sp>
      <p:sp>
        <p:nvSpPr>
          <p:cNvPr id="32" name="TextBox 31"/>
          <p:cNvSpPr txBox="1"/>
          <p:nvPr/>
        </p:nvSpPr>
        <p:spPr>
          <a:xfrm>
            <a:off x="5719693" y="4103731"/>
            <a:ext cx="1086332" cy="338554"/>
          </a:xfrm>
          <a:prstGeom prst="rect">
            <a:avLst/>
          </a:prstGeom>
          <a:noFill/>
        </p:spPr>
        <p:txBody>
          <a:bodyPr wrap="square" rtlCol="0">
            <a:spAutoFit/>
          </a:bodyPr>
          <a:lstStyle/>
          <a:p>
            <a:pPr algn="ctr"/>
            <a:r>
              <a:rPr lang="en-US" sz="1600" dirty="0" smtClean="0">
                <a:solidFill>
                  <a:prstClr val="black"/>
                </a:solidFill>
                <a:latin typeface="Century Gothic"/>
                <a:cs typeface="Century Gothic"/>
              </a:rPr>
              <a:t>Explore</a:t>
            </a:r>
            <a:endParaRPr lang="en-US" sz="1600" dirty="0">
              <a:solidFill>
                <a:prstClr val="black"/>
              </a:solidFill>
              <a:latin typeface="Century Gothic"/>
              <a:cs typeface="Century Gothic"/>
            </a:endParaRPr>
          </a:p>
        </p:txBody>
      </p:sp>
      <p:sp>
        <p:nvSpPr>
          <p:cNvPr id="34" name="5-Point Star 33"/>
          <p:cNvSpPr/>
          <p:nvPr/>
        </p:nvSpPr>
        <p:spPr>
          <a:xfrm>
            <a:off x="1665889" y="3140530"/>
            <a:ext cx="1241238" cy="1161700"/>
          </a:xfrm>
          <a:prstGeom prst="star5">
            <a:avLst/>
          </a:prstGeom>
          <a:noFill/>
          <a:ln>
            <a:solidFill>
              <a:schemeClr val="accent1">
                <a:shade val="50000"/>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7" name="Isosceles Triangle 36"/>
          <p:cNvSpPr/>
          <p:nvPr/>
        </p:nvSpPr>
        <p:spPr>
          <a:xfrm>
            <a:off x="4126436" y="1063115"/>
            <a:ext cx="1322390" cy="1173267"/>
          </a:xfrm>
          <a:prstGeom prst="triangle">
            <a:avLst/>
          </a:prstGeom>
          <a:solidFill>
            <a:srgbClr val="EBAFFD"/>
          </a:solid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 name="Diamond 1"/>
          <p:cNvSpPr/>
          <p:nvPr/>
        </p:nvSpPr>
        <p:spPr>
          <a:xfrm>
            <a:off x="1665889" y="4871063"/>
            <a:ext cx="1148576" cy="1160707"/>
          </a:xfrm>
          <a:prstGeom prst="diamond">
            <a:avLst/>
          </a:prstGeom>
          <a:solidFill>
            <a:srgbClr val="009D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8" name="Rectangle 37"/>
          <p:cNvSpPr/>
          <p:nvPr/>
        </p:nvSpPr>
        <p:spPr>
          <a:xfrm>
            <a:off x="1665889" y="5106616"/>
            <a:ext cx="1262523" cy="830997"/>
          </a:xfrm>
          <a:prstGeom prst="rect">
            <a:avLst/>
          </a:prstGeom>
        </p:spPr>
        <p:txBody>
          <a:bodyPr wrap="square">
            <a:spAutoFit/>
          </a:bodyPr>
          <a:lstStyle/>
          <a:p>
            <a:pPr algn="ctr"/>
            <a:r>
              <a:rPr lang="en-US" sz="1600" dirty="0" smtClean="0">
                <a:solidFill>
                  <a:srgbClr val="000000"/>
                </a:solidFill>
                <a:latin typeface="Century Gothic"/>
                <a:cs typeface="Century Gothic"/>
              </a:rPr>
              <a:t>Gateway:</a:t>
            </a:r>
          </a:p>
          <a:p>
            <a:pPr algn="ctr"/>
            <a:r>
              <a:rPr lang="en-US" sz="1600" dirty="0" smtClean="0">
                <a:solidFill>
                  <a:srgbClr val="000000"/>
                </a:solidFill>
                <a:latin typeface="Century Gothic"/>
                <a:cs typeface="Century Gothic"/>
              </a:rPr>
              <a:t>Freshman</a:t>
            </a:r>
          </a:p>
          <a:p>
            <a:pPr algn="ctr"/>
            <a:r>
              <a:rPr lang="en-US" sz="1600" dirty="0" smtClean="0">
                <a:solidFill>
                  <a:srgbClr val="000000"/>
                </a:solidFill>
                <a:latin typeface="Century Gothic"/>
                <a:cs typeface="Century Gothic"/>
              </a:rPr>
              <a:t>Seminar</a:t>
            </a:r>
            <a:endParaRPr lang="en-US" sz="1600" dirty="0">
              <a:solidFill>
                <a:srgbClr val="000000"/>
              </a:solidFill>
              <a:latin typeface="Century Gothic"/>
              <a:cs typeface="Century Gothic"/>
            </a:endParaRPr>
          </a:p>
        </p:txBody>
      </p:sp>
      <p:sp>
        <p:nvSpPr>
          <p:cNvPr id="36" name="TextBox 35"/>
          <p:cNvSpPr txBox="1"/>
          <p:nvPr/>
        </p:nvSpPr>
        <p:spPr>
          <a:xfrm>
            <a:off x="4225072" y="1806691"/>
            <a:ext cx="1272085" cy="338554"/>
          </a:xfrm>
          <a:prstGeom prst="rect">
            <a:avLst/>
          </a:prstGeom>
          <a:noFill/>
        </p:spPr>
        <p:txBody>
          <a:bodyPr wrap="square" rtlCol="0">
            <a:spAutoFit/>
          </a:bodyPr>
          <a:lstStyle/>
          <a:p>
            <a:pPr algn="ctr"/>
            <a:r>
              <a:rPr lang="en-US" sz="1600" dirty="0" smtClean="0">
                <a:solidFill>
                  <a:prstClr val="black"/>
                </a:solidFill>
                <a:latin typeface="Century Gothic"/>
                <a:cs typeface="Century Gothic"/>
              </a:rPr>
              <a:t>Capstone</a:t>
            </a:r>
            <a:endParaRPr lang="en-US" sz="1600" dirty="0">
              <a:solidFill>
                <a:prstClr val="black"/>
              </a:solidFill>
              <a:latin typeface="Century Gothic"/>
              <a:cs typeface="Century Gothic"/>
            </a:endParaRPr>
          </a:p>
        </p:txBody>
      </p:sp>
      <p:grpSp>
        <p:nvGrpSpPr>
          <p:cNvPr id="39" name="Group 38"/>
          <p:cNvGrpSpPr/>
          <p:nvPr/>
        </p:nvGrpSpPr>
        <p:grpSpPr>
          <a:xfrm>
            <a:off x="1874159" y="2348481"/>
            <a:ext cx="1455048" cy="1361809"/>
            <a:chOff x="2033201" y="2529692"/>
            <a:chExt cx="1455048" cy="1361809"/>
          </a:xfrm>
        </p:grpSpPr>
        <p:sp>
          <p:nvSpPr>
            <p:cNvPr id="40" name="5-Point Star 39"/>
            <p:cNvSpPr/>
            <p:nvPr/>
          </p:nvSpPr>
          <p:spPr>
            <a:xfrm>
              <a:off x="2033201" y="2529692"/>
              <a:ext cx="1455048" cy="1361809"/>
            </a:xfrm>
            <a:prstGeom prst="star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1" name="TextBox 40"/>
            <p:cNvSpPr txBox="1"/>
            <p:nvPr/>
          </p:nvSpPr>
          <p:spPr>
            <a:xfrm>
              <a:off x="2033201" y="3001322"/>
              <a:ext cx="1455048" cy="830997"/>
            </a:xfrm>
            <a:prstGeom prst="rect">
              <a:avLst/>
            </a:prstGeom>
            <a:noFill/>
          </p:spPr>
          <p:txBody>
            <a:bodyPr wrap="square" rtlCol="0">
              <a:spAutoFit/>
            </a:bodyPr>
            <a:lstStyle/>
            <a:p>
              <a:pPr algn="ctr"/>
              <a:r>
                <a:rPr lang="en-US" sz="1600" dirty="0" smtClean="0">
                  <a:solidFill>
                    <a:prstClr val="black"/>
                  </a:solidFill>
                  <a:latin typeface="Century Gothic"/>
                  <a:cs typeface="Century Gothic"/>
                </a:rPr>
                <a:t>Writing</a:t>
              </a:r>
            </a:p>
            <a:p>
              <a:pPr algn="ctr"/>
              <a:r>
                <a:rPr lang="en-US" sz="1600" dirty="0" smtClean="0">
                  <a:solidFill>
                    <a:prstClr val="black"/>
                  </a:solidFill>
                  <a:latin typeface="Century Gothic"/>
                  <a:cs typeface="Century Gothic"/>
                </a:rPr>
                <a:t>Intensive Designated</a:t>
              </a:r>
              <a:endParaRPr lang="en-US" sz="1600" dirty="0">
                <a:solidFill>
                  <a:prstClr val="black"/>
                </a:solidFill>
                <a:latin typeface="Century Gothic"/>
                <a:cs typeface="Century Gothic"/>
              </a:endParaRPr>
            </a:p>
          </p:txBody>
        </p:sp>
      </p:grpSp>
      <p:sp>
        <p:nvSpPr>
          <p:cNvPr id="43" name="5-Point Star 42"/>
          <p:cNvSpPr/>
          <p:nvPr/>
        </p:nvSpPr>
        <p:spPr>
          <a:xfrm>
            <a:off x="2371751" y="1919524"/>
            <a:ext cx="1241238" cy="1161700"/>
          </a:xfrm>
          <a:prstGeom prst="star5">
            <a:avLst>
              <a:gd name="adj" fmla="val 24323"/>
              <a:gd name="hf" fmla="val 105146"/>
              <a:gd name="vf" fmla="val 110557"/>
            </a:avLst>
          </a:prstGeom>
          <a:noFill/>
          <a:ln>
            <a:solidFill>
              <a:schemeClr val="accent1">
                <a:shade val="50000"/>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2" name="Oval 41"/>
          <p:cNvSpPr/>
          <p:nvPr/>
        </p:nvSpPr>
        <p:spPr>
          <a:xfrm rot="18246765">
            <a:off x="993570" y="2132030"/>
            <a:ext cx="3150735" cy="1898213"/>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3935158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Writing should be integrated across students’ academic careers</a:t>
            </a:r>
          </a:p>
          <a:p>
            <a:r>
              <a:rPr lang="en-US" dirty="0" smtClean="0"/>
              <a:t>Writing instruction should happen in both GE and students’ majors</a:t>
            </a:r>
          </a:p>
          <a:p>
            <a:r>
              <a:rPr lang="en-US" dirty="0" smtClean="0"/>
              <a:t>Students who graduate from UCCS should receive writing instruction at UCCS (vs. only transfer credit for writing courses)</a:t>
            </a:r>
          </a:p>
          <a:p>
            <a:r>
              <a:rPr lang="en-US" dirty="0" smtClean="0"/>
              <a:t>Writing is valued and relevant as a teaching tool and student skill outcome</a:t>
            </a:r>
          </a:p>
          <a:p>
            <a:endParaRPr lang="en-US" dirty="0" smtClean="0"/>
          </a:p>
          <a:p>
            <a:endParaRPr lang="en-US" dirty="0" smtClean="0"/>
          </a:p>
          <a:p>
            <a:endParaRPr lang="en-US" dirty="0" smtClean="0"/>
          </a:p>
          <a:p>
            <a:endParaRPr lang="en-US" dirty="0"/>
          </a:p>
        </p:txBody>
      </p:sp>
      <p:sp>
        <p:nvSpPr>
          <p:cNvPr id="3" name="Title 2"/>
          <p:cNvSpPr>
            <a:spLocks noGrp="1"/>
          </p:cNvSpPr>
          <p:nvPr>
            <p:ph type="title"/>
          </p:nvPr>
        </p:nvSpPr>
        <p:spPr/>
        <p:txBody>
          <a:bodyPr>
            <a:normAutofit fontScale="90000"/>
          </a:bodyPr>
          <a:lstStyle/>
          <a:p>
            <a:r>
              <a:rPr lang="en-US" dirty="0" smtClean="0"/>
              <a:t>Feedback about Writing from </a:t>
            </a:r>
            <a:r>
              <a:rPr lang="en-US" dirty="0"/>
              <a:t>F</a:t>
            </a:r>
            <a:r>
              <a:rPr lang="en-US" dirty="0" smtClean="0"/>
              <a:t>all GE Retreat	</a:t>
            </a:r>
            <a:endParaRPr lang="en-US" dirty="0"/>
          </a:p>
        </p:txBody>
      </p:sp>
    </p:spTree>
    <p:extLst>
      <p:ext uri="{BB962C8B-B14F-4D97-AF65-F5344CB8AC3E}">
        <p14:creationId xmlns:p14="http://schemas.microsoft.com/office/powerpoint/2010/main" val="362323139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56808"/>
            <a:ext cx="8229600" cy="4525963"/>
          </a:xfrm>
        </p:spPr>
        <p:txBody>
          <a:bodyPr>
            <a:normAutofit/>
          </a:bodyPr>
          <a:lstStyle/>
          <a:p>
            <a:r>
              <a:rPr lang="en-US" dirty="0" smtClean="0"/>
              <a:t>Writing instruction embedded in courses</a:t>
            </a:r>
          </a:p>
          <a:p>
            <a:r>
              <a:rPr lang="en-US" dirty="0" smtClean="0"/>
              <a:t>Focus on the writing process and revision</a:t>
            </a:r>
          </a:p>
          <a:p>
            <a:r>
              <a:rPr lang="en-US" dirty="0" smtClean="0"/>
              <a:t>Often focus on disciplinary-specific genres and conventions</a:t>
            </a:r>
          </a:p>
          <a:p>
            <a:r>
              <a:rPr lang="en-US" dirty="0"/>
              <a:t>Often include a minimum number of </a:t>
            </a:r>
            <a:r>
              <a:rPr lang="en-US" dirty="0" smtClean="0"/>
              <a:t>written pages</a:t>
            </a:r>
            <a:endParaRPr lang="en-US" dirty="0"/>
          </a:p>
          <a:p>
            <a:r>
              <a:rPr lang="en-US" dirty="0" smtClean="0"/>
              <a:t>Courses are small (19-30 students)</a:t>
            </a:r>
          </a:p>
          <a:p>
            <a:r>
              <a:rPr lang="en-US" dirty="0" smtClean="0"/>
              <a:t>Faculty are supported (faculty development, off-loads, stipends, evaluations, in-class tutors)</a:t>
            </a:r>
          </a:p>
          <a:p>
            <a:endParaRPr lang="en-US" dirty="0" smtClean="0"/>
          </a:p>
          <a:p>
            <a:endParaRPr lang="en-US" dirty="0" smtClean="0"/>
          </a:p>
          <a:p>
            <a:endParaRPr lang="en-US" dirty="0"/>
          </a:p>
        </p:txBody>
      </p:sp>
      <p:sp>
        <p:nvSpPr>
          <p:cNvPr id="3" name="Title 2"/>
          <p:cNvSpPr>
            <a:spLocks noGrp="1"/>
          </p:cNvSpPr>
          <p:nvPr>
            <p:ph type="title"/>
          </p:nvPr>
        </p:nvSpPr>
        <p:spPr/>
        <p:txBody>
          <a:bodyPr/>
          <a:lstStyle/>
          <a:p>
            <a:r>
              <a:rPr lang="en-US" dirty="0" smtClean="0"/>
              <a:t>Writing Intensive Courses</a:t>
            </a:r>
            <a:endParaRPr lang="en-US" dirty="0"/>
          </a:p>
        </p:txBody>
      </p:sp>
      <p:sp>
        <p:nvSpPr>
          <p:cNvPr id="5" name="5-Point Star 4"/>
          <p:cNvSpPr/>
          <p:nvPr/>
        </p:nvSpPr>
        <p:spPr>
          <a:xfrm>
            <a:off x="7032914" y="123271"/>
            <a:ext cx="1653886" cy="1547905"/>
          </a:xfrm>
          <a:prstGeom prst="star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7345148" y="604837"/>
            <a:ext cx="1070517" cy="584775"/>
          </a:xfrm>
          <a:prstGeom prst="rect">
            <a:avLst/>
          </a:prstGeom>
          <a:noFill/>
        </p:spPr>
        <p:txBody>
          <a:bodyPr wrap="square" rtlCol="0">
            <a:spAutoFit/>
          </a:bodyPr>
          <a:lstStyle/>
          <a:p>
            <a:pPr algn="ctr"/>
            <a:r>
              <a:rPr lang="en-US" sz="1600" dirty="0" smtClean="0">
                <a:latin typeface="Century Gothic" pitchFamily="34" charset="0"/>
              </a:rPr>
              <a:t>Writing</a:t>
            </a:r>
          </a:p>
          <a:p>
            <a:pPr algn="ctr"/>
            <a:r>
              <a:rPr lang="en-US" sz="1600" dirty="0" smtClean="0">
                <a:latin typeface="Century Gothic" pitchFamily="34" charset="0"/>
              </a:rPr>
              <a:t>Intensive</a:t>
            </a:r>
            <a:endParaRPr lang="en-US" sz="1600" dirty="0">
              <a:latin typeface="Century Gothic" pitchFamily="34" charset="0"/>
            </a:endParaRPr>
          </a:p>
        </p:txBody>
      </p:sp>
    </p:spTree>
    <p:extLst>
      <p:ext uri="{BB962C8B-B14F-4D97-AF65-F5344CB8AC3E}">
        <p14:creationId xmlns:p14="http://schemas.microsoft.com/office/powerpoint/2010/main" val="231199857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Meet a need articulated by faculty</a:t>
            </a:r>
          </a:p>
          <a:p>
            <a:r>
              <a:rPr lang="en-US" dirty="0" smtClean="0"/>
              <a:t>Increase </a:t>
            </a:r>
            <a:r>
              <a:rPr lang="en-US" dirty="0"/>
              <a:t>engagement with course </a:t>
            </a:r>
            <a:r>
              <a:rPr lang="en-US" dirty="0" smtClean="0"/>
              <a:t>materials </a:t>
            </a:r>
            <a:endParaRPr lang="en-US" dirty="0"/>
          </a:p>
          <a:p>
            <a:r>
              <a:rPr lang="en-US" dirty="0" smtClean="0"/>
              <a:t>Enable students to develop writing ability over time and multiple writing opportunities</a:t>
            </a:r>
          </a:p>
          <a:p>
            <a:r>
              <a:rPr lang="en-US" dirty="0" smtClean="0"/>
              <a:t>Provide students with meaningful writing experiences</a:t>
            </a:r>
          </a:p>
          <a:p>
            <a:r>
              <a:rPr lang="en-US" dirty="0" smtClean="0"/>
              <a:t>Address disciplinary-specific competencies</a:t>
            </a:r>
          </a:p>
          <a:p>
            <a:r>
              <a:rPr lang="en-US" dirty="0" smtClean="0"/>
              <a:t>Develop a skill that is critical in personal, academic, and professional success</a:t>
            </a:r>
          </a:p>
          <a:p>
            <a:pPr marL="109728" indent="0">
              <a:buNone/>
            </a:pPr>
            <a:endParaRPr lang="en-US" dirty="0"/>
          </a:p>
        </p:txBody>
      </p:sp>
      <p:sp>
        <p:nvSpPr>
          <p:cNvPr id="3" name="Title 2"/>
          <p:cNvSpPr>
            <a:spLocks noGrp="1"/>
          </p:cNvSpPr>
          <p:nvPr>
            <p:ph type="title"/>
          </p:nvPr>
        </p:nvSpPr>
        <p:spPr/>
        <p:txBody>
          <a:bodyPr>
            <a:normAutofit fontScale="90000"/>
          </a:bodyPr>
          <a:lstStyle/>
          <a:p>
            <a:r>
              <a:rPr lang="en-US" dirty="0" smtClean="0"/>
              <a:t>Benefits of Writing Intensive Courses</a:t>
            </a:r>
            <a:endParaRPr lang="en-US" dirty="0"/>
          </a:p>
        </p:txBody>
      </p:sp>
    </p:spTree>
    <p:extLst>
      <p:ext uri="{BB962C8B-B14F-4D97-AF65-F5344CB8AC3E}">
        <p14:creationId xmlns:p14="http://schemas.microsoft.com/office/powerpoint/2010/main" val="320147964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2">
            <a:alpha val="34000"/>
          </a:schemeClr>
        </a:solidFill>
        <a:effectLst/>
      </p:bgPr>
    </p:bg>
    <p:spTree>
      <p:nvGrpSpPr>
        <p:cNvPr id="1" name=""/>
        <p:cNvGrpSpPr/>
        <p:nvPr/>
      </p:nvGrpSpPr>
      <p:grpSpPr>
        <a:xfrm>
          <a:off x="0" y="0"/>
          <a:ext cx="0" cy="0"/>
          <a:chOff x="0" y="0"/>
          <a:chExt cx="0" cy="0"/>
        </a:xfrm>
      </p:grpSpPr>
      <p:sp>
        <p:nvSpPr>
          <p:cNvPr id="15" name="Text Box 2"/>
          <p:cNvSpPr txBox="1">
            <a:spLocks noChangeArrowheads="1"/>
          </p:cNvSpPr>
          <p:nvPr/>
        </p:nvSpPr>
        <p:spPr bwMode="auto">
          <a:xfrm>
            <a:off x="3169920" y="54610"/>
            <a:ext cx="2849880" cy="1500505"/>
          </a:xfrm>
          <a:prstGeom prst="rect">
            <a:avLst/>
          </a:prstGeom>
          <a:solidFill>
            <a:schemeClr val="bg2">
              <a:alpha val="9000"/>
            </a:schemeClr>
          </a:solidFill>
          <a:ln w="9525">
            <a:noFill/>
            <a:miter lim="800000"/>
            <a:headEnd/>
            <a:tailEnd/>
          </a:ln>
        </p:spPr>
        <p:txBody>
          <a:bodyPr rot="0" vert="horz" wrap="square" lIns="91440" tIns="45720" rIns="91440" bIns="45720" anchor="t" anchorCtr="0">
            <a:spAutoFit/>
          </a:bodyPr>
          <a:lstStyle/>
          <a:p>
            <a:pPr marL="0" marR="0" algn="ctr">
              <a:spcBef>
                <a:spcPts val="0"/>
              </a:spcBef>
              <a:spcAft>
                <a:spcPts val="0"/>
              </a:spcAft>
            </a:pPr>
            <a:r>
              <a:rPr lang="en-US" sz="2800" b="1" dirty="0">
                <a:effectLst/>
                <a:latin typeface="Lucida Sans"/>
                <a:ea typeface="Calibri"/>
                <a:cs typeface="Times New Roman"/>
              </a:rPr>
              <a:t>Writing across the Curriculum</a:t>
            </a:r>
            <a:endParaRPr lang="en-US" sz="1200" dirty="0">
              <a:effectLst/>
              <a:latin typeface="Garamond"/>
              <a:ea typeface="Calibri"/>
              <a:cs typeface="Times New Roman"/>
            </a:endParaRPr>
          </a:p>
          <a:p>
            <a:pPr marL="0" marR="0">
              <a:spcBef>
                <a:spcPts val="0"/>
              </a:spcBef>
              <a:spcAft>
                <a:spcPts val="0"/>
              </a:spcAft>
            </a:pPr>
            <a:r>
              <a:rPr lang="en-US" sz="1200" dirty="0">
                <a:effectLst/>
                <a:latin typeface="Garamond"/>
                <a:ea typeface="Calibri"/>
                <a:cs typeface="Times New Roman"/>
              </a:rPr>
              <a:t> </a:t>
            </a:r>
          </a:p>
        </p:txBody>
      </p:sp>
      <p:sp>
        <p:nvSpPr>
          <p:cNvPr id="2" name="Text Box 14"/>
          <p:cNvSpPr txBox="1"/>
          <p:nvPr/>
        </p:nvSpPr>
        <p:spPr>
          <a:xfrm>
            <a:off x="111760" y="351790"/>
            <a:ext cx="2434590" cy="393065"/>
          </a:xfrm>
          <a:prstGeom prst="rect">
            <a:avLst/>
          </a:prstGeom>
          <a:solidFill>
            <a:schemeClr val="lt1">
              <a:alpha val="9000"/>
            </a:schemeClr>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114300" marR="0" algn="ctr">
              <a:spcBef>
                <a:spcPts val="0"/>
              </a:spcBef>
              <a:spcAft>
                <a:spcPts val="0"/>
              </a:spcAft>
            </a:pPr>
            <a:r>
              <a:rPr lang="en-US" sz="1400" b="1">
                <a:effectLst/>
                <a:latin typeface="Lucida Sans Unicode"/>
                <a:ea typeface="Calibri"/>
                <a:cs typeface="Times New Roman"/>
              </a:rPr>
              <a:t>Existing Elements</a:t>
            </a:r>
            <a:endParaRPr lang="en-US" sz="1200">
              <a:effectLst/>
              <a:latin typeface="Garamond"/>
              <a:ea typeface="Calibri"/>
              <a:cs typeface="Times New Roman"/>
            </a:endParaRPr>
          </a:p>
        </p:txBody>
      </p:sp>
      <p:sp>
        <p:nvSpPr>
          <p:cNvPr id="3" name="Text Box 7"/>
          <p:cNvSpPr txBox="1"/>
          <p:nvPr/>
        </p:nvSpPr>
        <p:spPr>
          <a:xfrm>
            <a:off x="6409690" y="240665"/>
            <a:ext cx="2638425" cy="393065"/>
          </a:xfrm>
          <a:prstGeom prst="rect">
            <a:avLst/>
          </a:prstGeom>
          <a:solidFill>
            <a:schemeClr val="lt1">
              <a:alpha val="9000"/>
            </a:schemeClr>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114300" marR="0" algn="ctr">
              <a:spcBef>
                <a:spcPts val="0"/>
              </a:spcBef>
              <a:spcAft>
                <a:spcPts val="0"/>
              </a:spcAft>
            </a:pPr>
            <a:r>
              <a:rPr lang="en-US" sz="1400" b="1" dirty="0">
                <a:effectLst/>
                <a:latin typeface="Lucida Sans Unicode"/>
                <a:ea typeface="Calibri"/>
                <a:cs typeface="Times New Roman"/>
              </a:rPr>
              <a:t>Elements in Progress</a:t>
            </a:r>
            <a:endParaRPr lang="en-US" sz="1200" dirty="0">
              <a:effectLst/>
              <a:latin typeface="Garamond"/>
              <a:ea typeface="Calibri"/>
              <a:cs typeface="Times New Roman"/>
            </a:endParaRPr>
          </a:p>
        </p:txBody>
      </p:sp>
      <p:sp>
        <p:nvSpPr>
          <p:cNvPr id="4" name="Text Box 12"/>
          <p:cNvSpPr txBox="1"/>
          <p:nvPr/>
        </p:nvSpPr>
        <p:spPr>
          <a:xfrm>
            <a:off x="6554470" y="1828800"/>
            <a:ext cx="2434590" cy="393065"/>
          </a:xfrm>
          <a:prstGeom prst="rect">
            <a:avLst/>
          </a:prstGeom>
          <a:solidFill>
            <a:schemeClr val="lt1">
              <a:alpha val="9000"/>
            </a:schemeClr>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114300" marR="0" algn="ctr">
              <a:spcBef>
                <a:spcPts val="0"/>
              </a:spcBef>
              <a:spcAft>
                <a:spcPts val="0"/>
              </a:spcAft>
            </a:pPr>
            <a:r>
              <a:rPr lang="en-US" sz="1400" b="1">
                <a:effectLst/>
                <a:latin typeface="Lucida Sans Unicode"/>
                <a:ea typeface="Calibri"/>
                <a:cs typeface="Times New Roman"/>
              </a:rPr>
              <a:t>Potential Elements</a:t>
            </a:r>
            <a:endParaRPr lang="en-US" sz="1200">
              <a:effectLst/>
              <a:latin typeface="Garamond"/>
              <a:ea typeface="Calibri"/>
              <a:cs typeface="Times New Roman"/>
            </a:endParaRPr>
          </a:p>
        </p:txBody>
      </p:sp>
      <p:sp>
        <p:nvSpPr>
          <p:cNvPr id="5" name="5-Point Star 4"/>
          <p:cNvSpPr/>
          <p:nvPr/>
        </p:nvSpPr>
        <p:spPr>
          <a:xfrm>
            <a:off x="3886200" y="1466850"/>
            <a:ext cx="1351280" cy="1392555"/>
          </a:xfrm>
          <a:prstGeom prst="star5">
            <a:avLst/>
          </a:prstGeom>
          <a:solidFill>
            <a:schemeClr val="bg1">
              <a:lumMod val="95000"/>
              <a:alpha val="5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 name="Text Box 2"/>
          <p:cNvSpPr txBox="1"/>
          <p:nvPr/>
        </p:nvSpPr>
        <p:spPr>
          <a:xfrm>
            <a:off x="2955290" y="3381375"/>
            <a:ext cx="3253105" cy="1760220"/>
          </a:xfrm>
          <a:prstGeom prst="rect">
            <a:avLst/>
          </a:prstGeom>
          <a:noFill/>
          <a:ln w="38100">
            <a:noFill/>
          </a:ln>
          <a:effectLst/>
        </p:spPr>
        <p:style>
          <a:lnRef idx="1">
            <a:schemeClr val="accent5"/>
          </a:lnRef>
          <a:fillRef idx="2">
            <a:schemeClr val="accent5"/>
          </a:fillRef>
          <a:effectRef idx="1">
            <a:schemeClr val="accent5"/>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342900" marR="0" lvl="0" indent="-342900">
              <a:spcBef>
                <a:spcPts val="0"/>
              </a:spcBef>
              <a:spcAft>
                <a:spcPts val="0"/>
              </a:spcAft>
              <a:buFont typeface="Symbol"/>
              <a:buChar char=""/>
            </a:pPr>
            <a:r>
              <a:rPr lang="en-US" sz="1000" dirty="0">
                <a:ln>
                  <a:noFill/>
                </a:ln>
                <a:effectLst/>
                <a:latin typeface="Lucida Sans Unicode"/>
                <a:ea typeface="Calibri"/>
                <a:cs typeface="Times New Roman"/>
              </a:rPr>
              <a:t>Writing instruction embedded in courses</a:t>
            </a:r>
            <a:endParaRPr lang="en-US" sz="1200" dirty="0">
              <a:effectLst/>
              <a:latin typeface="Garamond"/>
              <a:ea typeface="Calibri"/>
              <a:cs typeface="Times New Roman"/>
            </a:endParaRPr>
          </a:p>
          <a:p>
            <a:pPr marL="342900" marR="0" lvl="0" indent="-342900">
              <a:spcBef>
                <a:spcPts val="0"/>
              </a:spcBef>
              <a:spcAft>
                <a:spcPts val="0"/>
              </a:spcAft>
              <a:buFont typeface="Symbol"/>
              <a:buChar char=""/>
            </a:pPr>
            <a:r>
              <a:rPr lang="en-US" sz="1000" dirty="0">
                <a:ln>
                  <a:noFill/>
                </a:ln>
                <a:effectLst/>
                <a:latin typeface="Lucida Sans Unicode"/>
                <a:ea typeface="Calibri"/>
                <a:cs typeface="Times New Roman"/>
              </a:rPr>
              <a:t>Focus on writing process and revision</a:t>
            </a:r>
            <a:endParaRPr lang="en-US" sz="1200" dirty="0">
              <a:effectLst/>
              <a:latin typeface="Garamond"/>
              <a:ea typeface="Calibri"/>
              <a:cs typeface="Times New Roman"/>
            </a:endParaRPr>
          </a:p>
          <a:p>
            <a:pPr marL="342900" marR="0" lvl="0" indent="-342900">
              <a:spcBef>
                <a:spcPts val="0"/>
              </a:spcBef>
              <a:spcAft>
                <a:spcPts val="0"/>
              </a:spcAft>
              <a:buFont typeface="Symbol"/>
              <a:buChar char=""/>
            </a:pPr>
            <a:r>
              <a:rPr lang="en-US" sz="1000" dirty="0">
                <a:ln>
                  <a:noFill/>
                </a:ln>
                <a:effectLst/>
                <a:latin typeface="Lucida Sans Unicode"/>
                <a:ea typeface="Calibri"/>
                <a:cs typeface="Times New Roman"/>
              </a:rPr>
              <a:t>Courses may be within disciplines or GE</a:t>
            </a:r>
            <a:endParaRPr lang="en-US" sz="1200" dirty="0">
              <a:effectLst/>
              <a:latin typeface="Garamond"/>
              <a:ea typeface="Calibri"/>
              <a:cs typeface="Times New Roman"/>
            </a:endParaRPr>
          </a:p>
          <a:p>
            <a:pPr marL="342900" marR="0" lvl="0" indent="-342900">
              <a:spcBef>
                <a:spcPts val="0"/>
              </a:spcBef>
              <a:spcAft>
                <a:spcPts val="0"/>
              </a:spcAft>
              <a:buFont typeface="Symbol"/>
              <a:buChar char=""/>
            </a:pPr>
            <a:r>
              <a:rPr lang="en-US" sz="1000" dirty="0">
                <a:ln>
                  <a:noFill/>
                </a:ln>
                <a:effectLst/>
                <a:latin typeface="Lucida Sans Unicode"/>
                <a:ea typeface="Calibri"/>
                <a:cs typeface="Times New Roman"/>
              </a:rPr>
              <a:t>Courses are small</a:t>
            </a:r>
            <a:endParaRPr lang="en-US" sz="1200" dirty="0">
              <a:effectLst/>
              <a:latin typeface="Garamond"/>
              <a:ea typeface="Calibri"/>
              <a:cs typeface="Times New Roman"/>
            </a:endParaRPr>
          </a:p>
          <a:p>
            <a:pPr marL="342900" marR="0" lvl="0" indent="-342900">
              <a:spcBef>
                <a:spcPts val="0"/>
              </a:spcBef>
              <a:spcAft>
                <a:spcPts val="0"/>
              </a:spcAft>
              <a:buFont typeface="Symbol"/>
              <a:buChar char=""/>
            </a:pPr>
            <a:r>
              <a:rPr lang="en-US" sz="1000" dirty="0">
                <a:ln>
                  <a:noFill/>
                </a:ln>
                <a:effectLst/>
                <a:latin typeface="Lucida Sans Unicode"/>
                <a:ea typeface="Calibri"/>
                <a:cs typeface="Times New Roman"/>
              </a:rPr>
              <a:t>Faculty are supported</a:t>
            </a:r>
            <a:endParaRPr lang="en-US" sz="1200" dirty="0">
              <a:effectLst/>
              <a:latin typeface="Garamond"/>
              <a:ea typeface="Calibri"/>
              <a:cs typeface="Times New Roman"/>
            </a:endParaRPr>
          </a:p>
          <a:p>
            <a:pPr marL="457200" marR="0">
              <a:spcBef>
                <a:spcPts val="0"/>
              </a:spcBef>
              <a:spcAft>
                <a:spcPts val="0"/>
              </a:spcAft>
            </a:pPr>
            <a:r>
              <a:rPr lang="en-US" sz="1000" dirty="0">
                <a:ln>
                  <a:noFill/>
                </a:ln>
                <a:effectLst/>
                <a:latin typeface="Lucida Sans Unicode"/>
                <a:ea typeface="Calibri"/>
                <a:cs typeface="Times New Roman"/>
              </a:rPr>
              <a:t> </a:t>
            </a:r>
            <a:endParaRPr lang="en-US" sz="1200" dirty="0">
              <a:effectLst/>
              <a:latin typeface="Garamond"/>
              <a:ea typeface="Calibri"/>
              <a:cs typeface="Times New Roman"/>
            </a:endParaRPr>
          </a:p>
        </p:txBody>
      </p:sp>
      <p:sp>
        <p:nvSpPr>
          <p:cNvPr id="7" name="Text Box 11"/>
          <p:cNvSpPr txBox="1"/>
          <p:nvPr/>
        </p:nvSpPr>
        <p:spPr>
          <a:xfrm>
            <a:off x="104140" y="702945"/>
            <a:ext cx="2514600" cy="1143000"/>
          </a:xfrm>
          <a:prstGeom prst="rect">
            <a:avLst/>
          </a:prstGeom>
          <a:solidFill>
            <a:schemeClr val="accent1">
              <a:lumMod val="40000"/>
              <a:lumOff val="60000"/>
            </a:schemeClr>
          </a:solidFill>
          <a:ln w="38100">
            <a:solidFill>
              <a:schemeClr val="tx1">
                <a:lumMod val="95000"/>
                <a:lumOff val="5000"/>
              </a:schemeClr>
            </a:solidFill>
          </a:ln>
        </p:spPr>
        <p:style>
          <a:lnRef idx="1">
            <a:schemeClr val="accent5"/>
          </a:lnRef>
          <a:fillRef idx="2">
            <a:schemeClr val="accent5"/>
          </a:fillRef>
          <a:effectRef idx="1">
            <a:schemeClr val="accent5"/>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100" b="1" dirty="0">
                <a:ln>
                  <a:noFill/>
                </a:ln>
                <a:effectLst/>
                <a:latin typeface="Lucida Sans Unicode"/>
                <a:ea typeface="Calibri"/>
                <a:cs typeface="Times New Roman"/>
              </a:rPr>
              <a:t>Portfolio for Writing Assessment</a:t>
            </a:r>
            <a:endParaRPr lang="en-US" sz="1200" dirty="0">
              <a:effectLst/>
              <a:latin typeface="Garamond"/>
              <a:ea typeface="Calibri"/>
              <a:cs typeface="Times New Roman"/>
            </a:endParaRPr>
          </a:p>
          <a:p>
            <a:pPr marL="0" marR="0">
              <a:spcBef>
                <a:spcPts val="0"/>
              </a:spcBef>
              <a:spcAft>
                <a:spcPts val="0"/>
              </a:spcAft>
            </a:pPr>
            <a:r>
              <a:rPr lang="en-US" sz="1000" dirty="0">
                <a:ln>
                  <a:noFill/>
                </a:ln>
                <a:effectLst/>
                <a:latin typeface="Lucida Sans Unicode"/>
                <a:ea typeface="Calibri"/>
                <a:cs typeface="Times New Roman"/>
              </a:rPr>
              <a:t>Assesses students’ writing in their upper division courses and collects data on student performance.</a:t>
            </a:r>
            <a:endParaRPr lang="en-US" sz="1200" dirty="0">
              <a:effectLst/>
              <a:latin typeface="Garamond"/>
              <a:ea typeface="Calibri"/>
              <a:cs typeface="Times New Roman"/>
            </a:endParaRPr>
          </a:p>
          <a:p>
            <a:pPr marL="457200" marR="0">
              <a:spcBef>
                <a:spcPts val="0"/>
              </a:spcBef>
              <a:spcAft>
                <a:spcPts val="0"/>
              </a:spcAft>
            </a:pPr>
            <a:r>
              <a:rPr lang="en-US" sz="1000" dirty="0">
                <a:ln>
                  <a:noFill/>
                </a:ln>
                <a:effectLst/>
                <a:latin typeface="Lucida Sans Unicode"/>
                <a:ea typeface="Calibri"/>
                <a:cs typeface="Times New Roman"/>
              </a:rPr>
              <a:t> </a:t>
            </a:r>
            <a:endParaRPr lang="en-US" sz="1200" dirty="0">
              <a:effectLst/>
              <a:latin typeface="Garamond"/>
              <a:ea typeface="Calibri"/>
              <a:cs typeface="Times New Roman"/>
            </a:endParaRPr>
          </a:p>
        </p:txBody>
      </p:sp>
      <p:sp>
        <p:nvSpPr>
          <p:cNvPr id="8" name="Text Box 10"/>
          <p:cNvSpPr txBox="1"/>
          <p:nvPr/>
        </p:nvSpPr>
        <p:spPr>
          <a:xfrm>
            <a:off x="92075" y="1981200"/>
            <a:ext cx="2514600" cy="1143000"/>
          </a:xfrm>
          <a:prstGeom prst="rect">
            <a:avLst/>
          </a:prstGeom>
          <a:solidFill>
            <a:schemeClr val="accent1">
              <a:lumMod val="40000"/>
              <a:lumOff val="60000"/>
            </a:schemeClr>
          </a:solidFill>
          <a:ln w="38100">
            <a:solidFill>
              <a:schemeClr val="tx1">
                <a:lumMod val="95000"/>
                <a:lumOff val="5000"/>
              </a:schemeClr>
            </a:solidFill>
          </a:ln>
        </p:spPr>
        <p:style>
          <a:lnRef idx="1">
            <a:schemeClr val="accent5"/>
          </a:lnRef>
          <a:fillRef idx="2">
            <a:schemeClr val="accent5"/>
          </a:fillRef>
          <a:effectRef idx="1">
            <a:schemeClr val="accent5"/>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100" b="1" dirty="0">
                <a:ln>
                  <a:noFill/>
                </a:ln>
                <a:effectLst/>
                <a:latin typeface="Lucida Sans Unicode"/>
                <a:ea typeface="Calibri"/>
                <a:cs typeface="Times New Roman"/>
              </a:rPr>
              <a:t>Writing Center</a:t>
            </a:r>
            <a:endParaRPr lang="en-US" sz="1200" dirty="0">
              <a:effectLst/>
              <a:latin typeface="Garamond"/>
              <a:ea typeface="Calibri"/>
              <a:cs typeface="Times New Roman"/>
            </a:endParaRPr>
          </a:p>
          <a:p>
            <a:pPr marL="0" marR="0">
              <a:spcBef>
                <a:spcPts val="0"/>
              </a:spcBef>
              <a:spcAft>
                <a:spcPts val="0"/>
              </a:spcAft>
            </a:pPr>
            <a:r>
              <a:rPr lang="en-US" sz="1000" dirty="0">
                <a:ln>
                  <a:noFill/>
                </a:ln>
                <a:effectLst/>
                <a:latin typeface="Lucida Sans Unicode"/>
                <a:ea typeface="Calibri"/>
                <a:cs typeface="Times New Roman"/>
              </a:rPr>
              <a:t>Offers students individualized feedback on their writing at all stages of the writing process.</a:t>
            </a:r>
            <a:endParaRPr lang="en-US" sz="1200" dirty="0">
              <a:effectLst/>
              <a:latin typeface="Garamond"/>
              <a:ea typeface="Calibri"/>
              <a:cs typeface="Times New Roman"/>
            </a:endParaRPr>
          </a:p>
          <a:p>
            <a:pPr marL="457200" marR="0">
              <a:spcBef>
                <a:spcPts val="0"/>
              </a:spcBef>
              <a:spcAft>
                <a:spcPts val="0"/>
              </a:spcAft>
            </a:pPr>
            <a:r>
              <a:rPr lang="en-US" sz="1000" dirty="0">
                <a:ln>
                  <a:noFill/>
                </a:ln>
                <a:effectLst/>
                <a:latin typeface="Lucida Sans Unicode"/>
                <a:ea typeface="Calibri"/>
                <a:cs typeface="Times New Roman"/>
              </a:rPr>
              <a:t> </a:t>
            </a:r>
            <a:endParaRPr lang="en-US" sz="1200" dirty="0">
              <a:effectLst/>
              <a:latin typeface="Garamond"/>
              <a:ea typeface="Calibri"/>
              <a:cs typeface="Times New Roman"/>
            </a:endParaRPr>
          </a:p>
        </p:txBody>
      </p:sp>
      <p:sp>
        <p:nvSpPr>
          <p:cNvPr id="9" name="Text Box 9"/>
          <p:cNvSpPr txBox="1"/>
          <p:nvPr/>
        </p:nvSpPr>
        <p:spPr>
          <a:xfrm>
            <a:off x="85090" y="3276600"/>
            <a:ext cx="2514600" cy="1143000"/>
          </a:xfrm>
          <a:prstGeom prst="rect">
            <a:avLst/>
          </a:prstGeom>
          <a:solidFill>
            <a:schemeClr val="accent1">
              <a:lumMod val="40000"/>
              <a:lumOff val="60000"/>
            </a:schemeClr>
          </a:solidFill>
          <a:ln w="38100">
            <a:solidFill>
              <a:schemeClr val="tx1">
                <a:lumMod val="95000"/>
                <a:lumOff val="5000"/>
              </a:schemeClr>
            </a:solidFill>
          </a:ln>
        </p:spPr>
        <p:style>
          <a:lnRef idx="1">
            <a:schemeClr val="accent5"/>
          </a:lnRef>
          <a:fillRef idx="2">
            <a:schemeClr val="accent5"/>
          </a:fillRef>
          <a:effectRef idx="1">
            <a:schemeClr val="accent5"/>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100" b="1">
                <a:ln>
                  <a:noFill/>
                </a:ln>
                <a:effectLst/>
                <a:latin typeface="Lucida Sans Unicode"/>
                <a:ea typeface="Calibri"/>
                <a:cs typeface="Times New Roman"/>
              </a:rPr>
              <a:t>Undergraduate Journals</a:t>
            </a:r>
            <a:endParaRPr lang="en-US" sz="1200">
              <a:effectLst/>
              <a:latin typeface="Garamond"/>
              <a:ea typeface="Calibri"/>
              <a:cs typeface="Times New Roman"/>
            </a:endParaRPr>
          </a:p>
          <a:p>
            <a:pPr marL="0" marR="0">
              <a:spcBef>
                <a:spcPts val="0"/>
              </a:spcBef>
              <a:spcAft>
                <a:spcPts val="0"/>
              </a:spcAft>
            </a:pPr>
            <a:r>
              <a:rPr lang="en-US" sz="1000">
                <a:ln>
                  <a:noFill/>
                </a:ln>
                <a:effectLst/>
                <a:latin typeface="Lucida Sans Unicode"/>
                <a:ea typeface="Calibri"/>
                <a:cs typeface="Times New Roman"/>
              </a:rPr>
              <a:t>Provide venues for students’ academic and/or creative work.</a:t>
            </a:r>
            <a:endParaRPr lang="en-US" sz="1200">
              <a:effectLst/>
              <a:latin typeface="Garamond"/>
              <a:ea typeface="Calibri"/>
              <a:cs typeface="Times New Roman"/>
            </a:endParaRPr>
          </a:p>
          <a:p>
            <a:pPr marL="457200" marR="0">
              <a:spcBef>
                <a:spcPts val="0"/>
              </a:spcBef>
              <a:spcAft>
                <a:spcPts val="0"/>
              </a:spcAft>
            </a:pPr>
            <a:r>
              <a:rPr lang="en-US" sz="1000">
                <a:ln>
                  <a:noFill/>
                </a:ln>
                <a:effectLst/>
                <a:latin typeface="Lucida Sans Unicode"/>
                <a:ea typeface="Calibri"/>
                <a:cs typeface="Times New Roman"/>
              </a:rPr>
              <a:t> </a:t>
            </a:r>
            <a:endParaRPr lang="en-US" sz="1200">
              <a:effectLst/>
              <a:latin typeface="Garamond"/>
              <a:ea typeface="Calibri"/>
              <a:cs typeface="Times New Roman"/>
            </a:endParaRPr>
          </a:p>
        </p:txBody>
      </p:sp>
      <p:sp>
        <p:nvSpPr>
          <p:cNvPr id="10" name="Text Box 8"/>
          <p:cNvSpPr txBox="1"/>
          <p:nvPr/>
        </p:nvSpPr>
        <p:spPr>
          <a:xfrm>
            <a:off x="88900" y="4572000"/>
            <a:ext cx="2514600" cy="1143000"/>
          </a:xfrm>
          <a:prstGeom prst="rect">
            <a:avLst/>
          </a:prstGeom>
          <a:solidFill>
            <a:schemeClr val="accent1">
              <a:lumMod val="40000"/>
              <a:lumOff val="60000"/>
            </a:schemeClr>
          </a:solidFill>
          <a:ln w="38100">
            <a:solidFill>
              <a:schemeClr val="tx1">
                <a:lumMod val="95000"/>
                <a:lumOff val="5000"/>
              </a:schemeClr>
            </a:solidFill>
          </a:ln>
        </p:spPr>
        <p:style>
          <a:lnRef idx="1">
            <a:schemeClr val="accent5"/>
          </a:lnRef>
          <a:fillRef idx="2">
            <a:schemeClr val="accent5"/>
          </a:fillRef>
          <a:effectRef idx="1">
            <a:schemeClr val="accent5"/>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100" b="1">
                <a:ln>
                  <a:noFill/>
                </a:ln>
                <a:effectLst/>
                <a:latin typeface="Lucida Sans Unicode"/>
                <a:ea typeface="Calibri"/>
                <a:cs typeface="Times New Roman"/>
              </a:rPr>
              <a:t>Information Literacy </a:t>
            </a:r>
            <a:endParaRPr lang="en-US" sz="1200">
              <a:effectLst/>
              <a:latin typeface="Garamond"/>
              <a:ea typeface="Calibri"/>
              <a:cs typeface="Times New Roman"/>
            </a:endParaRPr>
          </a:p>
          <a:p>
            <a:pPr marL="0" marR="0">
              <a:spcBef>
                <a:spcPts val="0"/>
              </a:spcBef>
              <a:spcAft>
                <a:spcPts val="0"/>
              </a:spcAft>
            </a:pPr>
            <a:r>
              <a:rPr lang="en-US" sz="1000">
                <a:ln>
                  <a:noFill/>
                </a:ln>
                <a:effectLst/>
                <a:latin typeface="Lucida Sans Unicode"/>
                <a:ea typeface="Calibri"/>
                <a:cs typeface="Times New Roman"/>
              </a:rPr>
              <a:t>Faculty partner with librarians to teach discipline-specific research strategies.</a:t>
            </a:r>
            <a:endParaRPr lang="en-US" sz="1200">
              <a:effectLst/>
              <a:latin typeface="Garamond"/>
              <a:ea typeface="Calibri"/>
              <a:cs typeface="Times New Roman"/>
            </a:endParaRPr>
          </a:p>
          <a:p>
            <a:pPr marL="457200" marR="0">
              <a:spcBef>
                <a:spcPts val="0"/>
              </a:spcBef>
              <a:spcAft>
                <a:spcPts val="0"/>
              </a:spcAft>
            </a:pPr>
            <a:r>
              <a:rPr lang="en-US" sz="1000">
                <a:ln>
                  <a:noFill/>
                </a:ln>
                <a:effectLst/>
                <a:latin typeface="Lucida Sans Unicode"/>
                <a:ea typeface="Calibri"/>
                <a:cs typeface="Times New Roman"/>
              </a:rPr>
              <a:t> </a:t>
            </a:r>
            <a:endParaRPr lang="en-US" sz="1200">
              <a:effectLst/>
              <a:latin typeface="Garamond"/>
              <a:ea typeface="Calibri"/>
              <a:cs typeface="Times New Roman"/>
            </a:endParaRPr>
          </a:p>
        </p:txBody>
      </p:sp>
      <p:sp>
        <p:nvSpPr>
          <p:cNvPr id="11" name="Text Box 15"/>
          <p:cNvSpPr txBox="1"/>
          <p:nvPr/>
        </p:nvSpPr>
        <p:spPr>
          <a:xfrm>
            <a:off x="6532245" y="589915"/>
            <a:ext cx="2514600" cy="1143000"/>
          </a:xfrm>
          <a:prstGeom prst="rect">
            <a:avLst/>
          </a:prstGeom>
          <a:solidFill>
            <a:schemeClr val="accent1">
              <a:lumMod val="20000"/>
              <a:lumOff val="80000"/>
            </a:schemeClr>
          </a:solidFill>
          <a:ln w="38100">
            <a:solidFill>
              <a:schemeClr val="tx1">
                <a:lumMod val="95000"/>
                <a:lumOff val="5000"/>
              </a:schemeClr>
            </a:solidFill>
          </a:ln>
        </p:spPr>
        <p:style>
          <a:lnRef idx="1">
            <a:schemeClr val="accent5"/>
          </a:lnRef>
          <a:fillRef idx="2">
            <a:schemeClr val="accent5"/>
          </a:fillRef>
          <a:effectRef idx="1">
            <a:schemeClr val="accent5"/>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100" b="1">
                <a:ln>
                  <a:noFill/>
                </a:ln>
                <a:effectLst/>
                <a:latin typeface="Lucida Sans Unicode"/>
                <a:ea typeface="Calibri"/>
                <a:cs typeface="Times New Roman"/>
              </a:rPr>
              <a:t>Faculty Seminars</a:t>
            </a:r>
            <a:endParaRPr lang="en-US" sz="1200">
              <a:effectLst/>
              <a:latin typeface="Garamond"/>
              <a:ea typeface="Calibri"/>
              <a:cs typeface="Times New Roman"/>
            </a:endParaRPr>
          </a:p>
          <a:p>
            <a:pPr marL="0" marR="0">
              <a:spcBef>
                <a:spcPts val="0"/>
              </a:spcBef>
              <a:spcAft>
                <a:spcPts val="0"/>
              </a:spcAft>
            </a:pPr>
            <a:r>
              <a:rPr lang="en-US" sz="1000">
                <a:ln>
                  <a:noFill/>
                </a:ln>
                <a:effectLst/>
                <a:latin typeface="Lucida Sans Unicode"/>
                <a:ea typeface="Calibri"/>
                <a:cs typeface="Times New Roman"/>
              </a:rPr>
              <a:t>Support faculty incorporating writing instruction into their classes.</a:t>
            </a:r>
            <a:endParaRPr lang="en-US" sz="1200">
              <a:effectLst/>
              <a:latin typeface="Garamond"/>
              <a:ea typeface="Calibri"/>
              <a:cs typeface="Times New Roman"/>
            </a:endParaRPr>
          </a:p>
          <a:p>
            <a:pPr marL="457200" marR="0">
              <a:spcBef>
                <a:spcPts val="0"/>
              </a:spcBef>
              <a:spcAft>
                <a:spcPts val="0"/>
              </a:spcAft>
            </a:pPr>
            <a:r>
              <a:rPr lang="en-US" sz="1000">
                <a:ln>
                  <a:noFill/>
                </a:ln>
                <a:effectLst/>
                <a:latin typeface="Lucida Sans Unicode"/>
                <a:ea typeface="Calibri"/>
                <a:cs typeface="Times New Roman"/>
              </a:rPr>
              <a:t> </a:t>
            </a:r>
            <a:endParaRPr lang="en-US" sz="1200">
              <a:effectLst/>
              <a:latin typeface="Garamond"/>
              <a:ea typeface="Calibri"/>
              <a:cs typeface="Times New Roman"/>
            </a:endParaRPr>
          </a:p>
        </p:txBody>
      </p:sp>
      <p:sp>
        <p:nvSpPr>
          <p:cNvPr id="12" name="Text Box 19"/>
          <p:cNvSpPr txBox="1"/>
          <p:nvPr/>
        </p:nvSpPr>
        <p:spPr>
          <a:xfrm>
            <a:off x="6541770" y="2172970"/>
            <a:ext cx="2514600" cy="1143000"/>
          </a:xfrm>
          <a:prstGeom prst="rect">
            <a:avLst/>
          </a:prstGeom>
          <a:noFill/>
          <a:ln w="38100">
            <a:solidFill>
              <a:schemeClr val="tx1">
                <a:lumMod val="95000"/>
                <a:lumOff val="5000"/>
              </a:schemeClr>
            </a:solidFill>
          </a:ln>
          <a:effectLst/>
        </p:spPr>
        <p:style>
          <a:lnRef idx="1">
            <a:schemeClr val="accent5"/>
          </a:lnRef>
          <a:fillRef idx="2">
            <a:schemeClr val="accent5"/>
          </a:fillRef>
          <a:effectRef idx="1">
            <a:schemeClr val="accent5"/>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100" b="1">
                <a:ln>
                  <a:noFill/>
                </a:ln>
                <a:effectLst/>
                <a:latin typeface="Lucida Sans Unicode"/>
                <a:ea typeface="Calibri"/>
                <a:cs typeface="Times New Roman"/>
              </a:rPr>
              <a:t>Faculty Learning Communities</a:t>
            </a:r>
            <a:endParaRPr lang="en-US" sz="1200">
              <a:effectLst/>
              <a:latin typeface="Garamond"/>
              <a:ea typeface="Calibri"/>
              <a:cs typeface="Times New Roman"/>
            </a:endParaRPr>
          </a:p>
          <a:p>
            <a:pPr marL="0" marR="0">
              <a:spcBef>
                <a:spcPts val="0"/>
              </a:spcBef>
              <a:spcAft>
                <a:spcPts val="0"/>
              </a:spcAft>
            </a:pPr>
            <a:r>
              <a:rPr lang="en-US" sz="1000">
                <a:ln>
                  <a:noFill/>
                </a:ln>
                <a:effectLst/>
                <a:latin typeface="Lucida Sans Unicode"/>
                <a:ea typeface="Calibri"/>
                <a:cs typeface="Times New Roman"/>
              </a:rPr>
              <a:t>Faculty across the disciplines engage in research and attend retreats, workshops, and other events to facilitate collaboration.</a:t>
            </a:r>
            <a:endParaRPr lang="en-US" sz="1200">
              <a:effectLst/>
              <a:latin typeface="Garamond"/>
              <a:ea typeface="Calibri"/>
              <a:cs typeface="Times New Roman"/>
            </a:endParaRPr>
          </a:p>
          <a:p>
            <a:pPr marL="457200" marR="0">
              <a:spcBef>
                <a:spcPts val="0"/>
              </a:spcBef>
              <a:spcAft>
                <a:spcPts val="0"/>
              </a:spcAft>
            </a:pPr>
            <a:r>
              <a:rPr lang="en-US" sz="1000">
                <a:ln>
                  <a:noFill/>
                </a:ln>
                <a:effectLst/>
                <a:latin typeface="Lucida Sans Unicode"/>
                <a:ea typeface="Calibri"/>
                <a:cs typeface="Times New Roman"/>
              </a:rPr>
              <a:t> </a:t>
            </a:r>
            <a:endParaRPr lang="en-US" sz="1200">
              <a:effectLst/>
              <a:latin typeface="Garamond"/>
              <a:ea typeface="Calibri"/>
              <a:cs typeface="Times New Roman"/>
            </a:endParaRPr>
          </a:p>
        </p:txBody>
      </p:sp>
      <p:sp>
        <p:nvSpPr>
          <p:cNvPr id="13" name="Text Box 18"/>
          <p:cNvSpPr txBox="1"/>
          <p:nvPr/>
        </p:nvSpPr>
        <p:spPr>
          <a:xfrm>
            <a:off x="6541770" y="3429000"/>
            <a:ext cx="2514600" cy="1143000"/>
          </a:xfrm>
          <a:prstGeom prst="rect">
            <a:avLst/>
          </a:prstGeom>
          <a:noFill/>
          <a:ln w="38100">
            <a:solidFill>
              <a:schemeClr val="tx1">
                <a:lumMod val="95000"/>
                <a:lumOff val="5000"/>
              </a:schemeClr>
            </a:solidFill>
          </a:ln>
          <a:effectLst/>
        </p:spPr>
        <p:style>
          <a:lnRef idx="1">
            <a:schemeClr val="accent5"/>
          </a:lnRef>
          <a:fillRef idx="2">
            <a:schemeClr val="accent5"/>
          </a:fillRef>
          <a:effectRef idx="1">
            <a:schemeClr val="accent5"/>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100" b="1">
                <a:ln>
                  <a:noFill/>
                </a:ln>
                <a:effectLst/>
                <a:latin typeface="Lucida Sans Unicode"/>
                <a:ea typeface="Calibri"/>
                <a:cs typeface="Times New Roman"/>
              </a:rPr>
              <a:t>Writing Fellows </a:t>
            </a:r>
            <a:endParaRPr lang="en-US" sz="1200">
              <a:effectLst/>
              <a:latin typeface="Garamond"/>
              <a:ea typeface="Calibri"/>
              <a:cs typeface="Times New Roman"/>
            </a:endParaRPr>
          </a:p>
          <a:p>
            <a:pPr marL="0" marR="0">
              <a:spcBef>
                <a:spcPts val="0"/>
              </a:spcBef>
              <a:spcAft>
                <a:spcPts val="0"/>
              </a:spcAft>
            </a:pPr>
            <a:r>
              <a:rPr lang="en-US" sz="1000">
                <a:ln>
                  <a:noFill/>
                </a:ln>
                <a:effectLst/>
                <a:latin typeface="Lucida Sans Unicode"/>
                <a:ea typeface="Calibri"/>
                <a:cs typeface="Times New Roman"/>
              </a:rPr>
              <a:t>Writing tutors who receive special training are embedded in writing intensive courses to assist the faculty and students. </a:t>
            </a:r>
            <a:endParaRPr lang="en-US" sz="1200">
              <a:effectLst/>
              <a:latin typeface="Garamond"/>
              <a:ea typeface="Calibri"/>
              <a:cs typeface="Times New Roman"/>
            </a:endParaRPr>
          </a:p>
          <a:p>
            <a:pPr marL="457200" marR="0">
              <a:spcBef>
                <a:spcPts val="0"/>
              </a:spcBef>
              <a:spcAft>
                <a:spcPts val="0"/>
              </a:spcAft>
            </a:pPr>
            <a:r>
              <a:rPr lang="en-US" sz="1000">
                <a:ln>
                  <a:noFill/>
                </a:ln>
                <a:effectLst/>
                <a:latin typeface="Lucida Sans Unicode"/>
                <a:ea typeface="Calibri"/>
                <a:cs typeface="Times New Roman"/>
              </a:rPr>
              <a:t> </a:t>
            </a:r>
            <a:endParaRPr lang="en-US" sz="1200">
              <a:effectLst/>
              <a:latin typeface="Garamond"/>
              <a:ea typeface="Calibri"/>
              <a:cs typeface="Times New Roman"/>
            </a:endParaRPr>
          </a:p>
        </p:txBody>
      </p:sp>
      <p:sp>
        <p:nvSpPr>
          <p:cNvPr id="14" name="Text Box 2"/>
          <p:cNvSpPr txBox="1">
            <a:spLocks noChangeArrowheads="1"/>
          </p:cNvSpPr>
          <p:nvPr/>
        </p:nvSpPr>
        <p:spPr bwMode="auto">
          <a:xfrm>
            <a:off x="3056255" y="2978150"/>
            <a:ext cx="3291840" cy="366395"/>
          </a:xfrm>
          <a:prstGeom prst="rect">
            <a:avLst/>
          </a:prstGeom>
          <a:solidFill>
            <a:schemeClr val="bg2">
              <a:alpha val="9000"/>
            </a:schemeClr>
          </a:solidFill>
          <a:ln w="9525">
            <a:noFill/>
            <a:miter lim="800000"/>
            <a:headEnd/>
            <a:tailEnd/>
          </a:ln>
        </p:spPr>
        <p:txBody>
          <a:bodyPr rot="0" vert="horz" wrap="square" lIns="91440" tIns="45720" rIns="91440" bIns="45720" anchor="t" anchorCtr="0">
            <a:spAutoFit/>
          </a:bodyPr>
          <a:lstStyle/>
          <a:p>
            <a:pPr marL="0" marR="0">
              <a:spcBef>
                <a:spcPts val="0"/>
              </a:spcBef>
              <a:spcAft>
                <a:spcPts val="0"/>
              </a:spcAft>
            </a:pPr>
            <a:r>
              <a:rPr lang="en-US" sz="1800" b="1" dirty="0">
                <a:effectLst/>
                <a:latin typeface="Lucida Sans"/>
                <a:ea typeface="Calibri"/>
                <a:cs typeface="Times New Roman"/>
              </a:rPr>
              <a:t>Writing Intensive Courses</a:t>
            </a:r>
            <a:endParaRPr lang="en-US" sz="1200" dirty="0">
              <a:effectLst/>
              <a:latin typeface="Garamond"/>
              <a:ea typeface="Calibri"/>
              <a:cs typeface="Times New Roman"/>
            </a:endParaRPr>
          </a:p>
        </p:txBody>
      </p:sp>
      <p:sp>
        <p:nvSpPr>
          <p:cNvPr id="16" name="Text Box 2"/>
          <p:cNvSpPr txBox="1">
            <a:spLocks noChangeArrowheads="1"/>
          </p:cNvSpPr>
          <p:nvPr/>
        </p:nvSpPr>
        <p:spPr bwMode="auto">
          <a:xfrm>
            <a:off x="6548120" y="4724400"/>
            <a:ext cx="2514600" cy="1143000"/>
          </a:xfrm>
          <a:prstGeom prst="rect">
            <a:avLst/>
          </a:prstGeom>
          <a:solidFill>
            <a:schemeClr val="bg2">
              <a:alpha val="9000"/>
            </a:schemeClr>
          </a:solidFill>
          <a:ln w="38100">
            <a:headEnd/>
            <a:tailEnd/>
          </a:ln>
        </p:spPr>
        <p:style>
          <a:lnRef idx="2">
            <a:schemeClr val="dk1"/>
          </a:lnRef>
          <a:fillRef idx="1">
            <a:schemeClr val="lt1"/>
          </a:fillRef>
          <a:effectRef idx="0">
            <a:schemeClr val="dk1"/>
          </a:effectRef>
          <a:fontRef idx="minor">
            <a:schemeClr val="dk1"/>
          </a:fontRef>
        </p:style>
        <p:txBody>
          <a:bodyPr rot="0" vert="horz" wrap="square" lIns="91440" tIns="45720" rIns="91440" bIns="45720" anchor="t" anchorCtr="0">
            <a:noAutofit/>
          </a:bodyPr>
          <a:lstStyle/>
          <a:p>
            <a:pPr marL="0" marR="0">
              <a:spcBef>
                <a:spcPts val="0"/>
              </a:spcBef>
              <a:spcAft>
                <a:spcPts val="0"/>
              </a:spcAft>
            </a:pPr>
            <a:r>
              <a:rPr lang="en-US" sz="1100" b="1" dirty="0">
                <a:ln>
                  <a:noFill/>
                </a:ln>
                <a:effectLst/>
                <a:latin typeface="Lucida Sans Unicode"/>
                <a:ea typeface="Calibri"/>
                <a:cs typeface="Times New Roman"/>
              </a:rPr>
              <a:t>Writing Plans</a:t>
            </a:r>
            <a:endParaRPr lang="en-US" sz="1200" dirty="0">
              <a:effectLst/>
              <a:latin typeface="Garamond"/>
              <a:ea typeface="Calibri"/>
              <a:cs typeface="Times New Roman"/>
            </a:endParaRPr>
          </a:p>
          <a:p>
            <a:pPr marL="0" marR="0">
              <a:spcBef>
                <a:spcPts val="0"/>
              </a:spcBef>
              <a:spcAft>
                <a:spcPts val="0"/>
              </a:spcAft>
            </a:pPr>
            <a:r>
              <a:rPr lang="en-US" sz="1000" dirty="0">
                <a:ln>
                  <a:noFill/>
                </a:ln>
                <a:effectLst/>
                <a:latin typeface="Lucida Sans Unicode"/>
                <a:ea typeface="Calibri"/>
                <a:cs typeface="Times New Roman"/>
              </a:rPr>
              <a:t>Faculty members define and characterize writing in their disciplines and design curricula to help students develop core knowledge and skills.</a:t>
            </a:r>
            <a:endParaRPr lang="en-US" sz="1200" dirty="0">
              <a:effectLst/>
              <a:latin typeface="Garamond"/>
              <a:ea typeface="Calibri"/>
              <a:cs typeface="Times New Roman"/>
            </a:endParaRPr>
          </a:p>
          <a:p>
            <a:pPr marL="0" marR="0">
              <a:spcBef>
                <a:spcPts val="0"/>
              </a:spcBef>
              <a:spcAft>
                <a:spcPts val="0"/>
              </a:spcAft>
            </a:pPr>
            <a:r>
              <a:rPr lang="en-US" sz="1200" dirty="0">
                <a:effectLst/>
                <a:latin typeface="Garamond"/>
                <a:ea typeface="Calibri"/>
                <a:cs typeface="Times New Roman"/>
              </a:rPr>
              <a:t> </a:t>
            </a:r>
          </a:p>
        </p:txBody>
      </p:sp>
      <p:sp>
        <p:nvSpPr>
          <p:cNvPr id="18" name="Rectangle 31"/>
          <p:cNvSpPr>
            <a:spLocks noChangeArrowheads="1"/>
          </p:cNvSpPr>
          <p:nvPr/>
        </p:nvSpPr>
        <p:spPr bwMode="auto">
          <a:xfrm>
            <a:off x="-457200" y="-17399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02706478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199" y="1451092"/>
            <a:ext cx="7958465" cy="4189642"/>
          </a:xfrm>
        </p:spPr>
        <p:txBody>
          <a:bodyPr>
            <a:normAutofit fontScale="70000" lnSpcReduction="20000"/>
          </a:bodyPr>
          <a:lstStyle/>
          <a:p>
            <a:endParaRPr lang="en-US" dirty="0" smtClean="0"/>
          </a:p>
          <a:p>
            <a:r>
              <a:rPr lang="en-US" sz="3100" dirty="0" smtClean="0"/>
              <a:t>At your tables, please discuss the following questions:</a:t>
            </a:r>
          </a:p>
          <a:p>
            <a:pPr marL="109728" indent="0">
              <a:buNone/>
            </a:pPr>
            <a:endParaRPr lang="en-US" sz="3100" dirty="0" smtClean="0"/>
          </a:p>
          <a:p>
            <a:pPr lvl="1"/>
            <a:r>
              <a:rPr lang="en-US" sz="3100" dirty="0" smtClean="0"/>
              <a:t>How important is writing to your students in their personal, academic, and professional lives?</a:t>
            </a:r>
          </a:p>
          <a:p>
            <a:pPr marL="393192" lvl="1" indent="0">
              <a:buNone/>
            </a:pPr>
            <a:endParaRPr lang="en-US" sz="3100" dirty="0" smtClean="0"/>
          </a:p>
          <a:p>
            <a:pPr lvl="1"/>
            <a:r>
              <a:rPr lang="en-US" sz="3100" dirty="0" smtClean="0"/>
              <a:t>How motivated are you to change an existing course into a writing-intensive course? What resources would you need to do so?</a:t>
            </a:r>
          </a:p>
          <a:p>
            <a:pPr marL="109728" indent="0">
              <a:buNone/>
            </a:pPr>
            <a:endParaRPr lang="en-US" sz="3100" dirty="0"/>
          </a:p>
          <a:p>
            <a:r>
              <a:rPr lang="en-US" sz="3100" dirty="0"/>
              <a:t>B</a:t>
            </a:r>
            <a:r>
              <a:rPr lang="en-US" sz="3100" dirty="0" smtClean="0"/>
              <a:t>efore you leave today, please fill out the comment sheet about writing intensive courses.</a:t>
            </a:r>
            <a:endParaRPr lang="en-US" sz="3100" dirty="0"/>
          </a:p>
        </p:txBody>
      </p:sp>
      <p:sp>
        <p:nvSpPr>
          <p:cNvPr id="3" name="Title 2"/>
          <p:cNvSpPr>
            <a:spLocks noGrp="1"/>
          </p:cNvSpPr>
          <p:nvPr>
            <p:ph type="title"/>
          </p:nvPr>
        </p:nvSpPr>
        <p:spPr/>
        <p:txBody>
          <a:bodyPr>
            <a:normAutofit/>
          </a:bodyPr>
          <a:lstStyle/>
          <a:p>
            <a:r>
              <a:rPr lang="en-US" sz="3600" dirty="0" smtClean="0"/>
              <a:t>Writing Intensive Response</a:t>
            </a:r>
            <a:endParaRPr lang="en-US" sz="3600" dirty="0"/>
          </a:p>
        </p:txBody>
      </p:sp>
      <p:sp>
        <p:nvSpPr>
          <p:cNvPr id="5" name="5-Point Star 4"/>
          <p:cNvSpPr/>
          <p:nvPr/>
        </p:nvSpPr>
        <p:spPr>
          <a:xfrm>
            <a:off x="7032914" y="123271"/>
            <a:ext cx="1653886" cy="1547905"/>
          </a:xfrm>
          <a:prstGeom prst="star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7345148" y="604837"/>
            <a:ext cx="1070517" cy="584775"/>
          </a:xfrm>
          <a:prstGeom prst="rect">
            <a:avLst/>
          </a:prstGeom>
          <a:noFill/>
        </p:spPr>
        <p:txBody>
          <a:bodyPr wrap="square" rtlCol="0">
            <a:spAutoFit/>
          </a:bodyPr>
          <a:lstStyle/>
          <a:p>
            <a:pPr algn="ctr"/>
            <a:r>
              <a:rPr lang="en-US" sz="1600" dirty="0" smtClean="0">
                <a:latin typeface="Century Gothic" pitchFamily="34" charset="0"/>
              </a:rPr>
              <a:t>Writing</a:t>
            </a:r>
          </a:p>
          <a:p>
            <a:pPr algn="ctr"/>
            <a:r>
              <a:rPr lang="en-US" sz="1600" dirty="0" smtClean="0">
                <a:latin typeface="Century Gothic" pitchFamily="34" charset="0"/>
              </a:rPr>
              <a:t>Intensive</a:t>
            </a:r>
            <a:endParaRPr lang="en-US" sz="1600" dirty="0">
              <a:latin typeface="Century Gothic" pitchFamily="34" charset="0"/>
            </a:endParaRPr>
          </a:p>
        </p:txBody>
      </p:sp>
    </p:spTree>
    <p:extLst>
      <p:ext uri="{BB962C8B-B14F-4D97-AF65-F5344CB8AC3E}">
        <p14:creationId xmlns:p14="http://schemas.microsoft.com/office/powerpoint/2010/main" val="2118240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48938"/>
            <a:ext cx="8229600" cy="4951140"/>
          </a:xfrm>
        </p:spPr>
        <p:txBody>
          <a:bodyPr>
            <a:normAutofit fontScale="92500" lnSpcReduction="20000"/>
          </a:bodyPr>
          <a:lstStyle/>
          <a:p>
            <a:pPr marL="393192" lvl="1" indent="0">
              <a:buNone/>
            </a:pPr>
            <a:r>
              <a:rPr lang="en-US" sz="2600" dirty="0" smtClean="0"/>
              <a:t>Students </a:t>
            </a:r>
            <a:r>
              <a:rPr lang="en-US" sz="2600" dirty="0"/>
              <a:t>will cultivate self-awareness and understanding of their impact—locally, nationally, and globally. Students will be prepared to participate effectively in a society that encompasses diverse experiences, perspectives, and realities. This area includes</a:t>
            </a:r>
            <a:r>
              <a:rPr lang="en-US" sz="2600" dirty="0" smtClean="0"/>
              <a:t>:</a:t>
            </a:r>
          </a:p>
          <a:p>
            <a:pPr marL="393192" lvl="1" indent="0">
              <a:buNone/>
            </a:pPr>
            <a:endParaRPr lang="en-US" sz="2600" dirty="0" smtClean="0"/>
          </a:p>
          <a:p>
            <a:pPr lvl="2"/>
            <a:r>
              <a:rPr lang="en-US" sz="2400" b="1" dirty="0" smtClean="0"/>
              <a:t>Responsibility</a:t>
            </a:r>
            <a:r>
              <a:rPr lang="en-US" sz="2400" dirty="0" smtClean="0"/>
              <a:t> – personal, civic and social</a:t>
            </a:r>
          </a:p>
          <a:p>
            <a:pPr lvl="2"/>
            <a:r>
              <a:rPr lang="en-US" sz="2400" b="1" dirty="0" smtClean="0"/>
              <a:t>Engagement</a:t>
            </a:r>
            <a:r>
              <a:rPr lang="en-US" sz="2400" dirty="0" smtClean="0"/>
              <a:t> – creative, collaborative, artistic and innovative</a:t>
            </a:r>
          </a:p>
          <a:p>
            <a:pPr lvl="2"/>
            <a:r>
              <a:rPr lang="en-US" sz="2400" b="1" dirty="0" smtClean="0"/>
              <a:t>Inclusiveness</a:t>
            </a:r>
            <a:r>
              <a:rPr lang="en-US" sz="2400" dirty="0" smtClean="0"/>
              <a:t> – competencies for cultural responsiveness across social differences in contexts ranging from local to global</a:t>
            </a:r>
          </a:p>
          <a:p>
            <a:pPr lvl="2"/>
            <a:r>
              <a:rPr lang="en-US" sz="2400" b="1" dirty="0" smtClean="0"/>
              <a:t>Sustainability</a:t>
            </a:r>
            <a:r>
              <a:rPr lang="en-US" sz="2400" dirty="0" smtClean="0"/>
              <a:t> – understanding the interaction between human development and the natural environment</a:t>
            </a:r>
            <a:endParaRPr lang="en-US" sz="2400" dirty="0"/>
          </a:p>
        </p:txBody>
      </p:sp>
      <p:sp>
        <p:nvSpPr>
          <p:cNvPr id="3" name="Title 2"/>
          <p:cNvSpPr>
            <a:spLocks noGrp="1"/>
          </p:cNvSpPr>
          <p:nvPr>
            <p:ph type="title"/>
          </p:nvPr>
        </p:nvSpPr>
        <p:spPr/>
        <p:txBody>
          <a:bodyPr>
            <a:normAutofit/>
          </a:bodyPr>
          <a:lstStyle/>
          <a:p>
            <a:r>
              <a:rPr lang="en-US" sz="3600" dirty="0" smtClean="0"/>
              <a:t>3) Act </a:t>
            </a:r>
            <a:r>
              <a:rPr lang="en-US" sz="3600" dirty="0"/>
              <a:t>and </a:t>
            </a:r>
            <a:r>
              <a:rPr lang="en-US" sz="3600" dirty="0" smtClean="0"/>
              <a:t>Interact</a:t>
            </a:r>
            <a:endParaRPr lang="en-US" sz="3600" dirty="0"/>
          </a:p>
        </p:txBody>
      </p:sp>
    </p:spTree>
    <p:extLst>
      <p:ext uri="{BB962C8B-B14F-4D97-AF65-F5344CB8AC3E}">
        <p14:creationId xmlns:p14="http://schemas.microsoft.com/office/powerpoint/2010/main" val="37438196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83918"/>
            <a:ext cx="8229600" cy="867474"/>
          </a:xfrm>
        </p:spPr>
        <p:txBody>
          <a:bodyPr>
            <a:normAutofit/>
          </a:bodyPr>
          <a:lstStyle/>
          <a:p>
            <a:pPr algn="ctr"/>
            <a:r>
              <a:rPr lang="en-US" sz="3600" dirty="0" smtClean="0"/>
              <a:t>A New Framework for GE at UCCS</a:t>
            </a:r>
            <a:endParaRPr lang="en-US" sz="3600" dirty="0"/>
          </a:p>
        </p:txBody>
      </p:sp>
      <p:pic>
        <p:nvPicPr>
          <p:cNvPr id="5" name="Picture 4"/>
          <p:cNvPicPr>
            <a:picLocks noChangeAspect="1"/>
          </p:cNvPicPr>
          <p:nvPr/>
        </p:nvPicPr>
        <p:blipFill>
          <a:blip r:embed="rId2"/>
          <a:stretch>
            <a:fillRect/>
          </a:stretch>
        </p:blipFill>
        <p:spPr>
          <a:xfrm>
            <a:off x="4126437" y="2513579"/>
            <a:ext cx="1370721" cy="1105602"/>
          </a:xfrm>
          <a:prstGeom prst="rect">
            <a:avLst/>
          </a:prstGeom>
        </p:spPr>
      </p:pic>
      <p:sp>
        <p:nvSpPr>
          <p:cNvPr id="6" name="TextBox 5"/>
          <p:cNvSpPr txBox="1"/>
          <p:nvPr/>
        </p:nvSpPr>
        <p:spPr>
          <a:xfrm>
            <a:off x="4066202" y="2650881"/>
            <a:ext cx="1460533" cy="830997"/>
          </a:xfrm>
          <a:prstGeom prst="rect">
            <a:avLst/>
          </a:prstGeom>
          <a:noFill/>
        </p:spPr>
        <p:txBody>
          <a:bodyPr wrap="square" rtlCol="0">
            <a:spAutoFit/>
          </a:bodyPr>
          <a:lstStyle/>
          <a:p>
            <a:pPr algn="ctr"/>
            <a:r>
              <a:rPr lang="en-US" sz="1600" dirty="0" smtClean="0">
                <a:solidFill>
                  <a:prstClr val="black"/>
                </a:solidFill>
                <a:latin typeface="Century Gothic"/>
                <a:cs typeface="Century Gothic"/>
              </a:rPr>
              <a:t>Core</a:t>
            </a:r>
          </a:p>
          <a:p>
            <a:pPr algn="ctr"/>
            <a:r>
              <a:rPr lang="en-US" sz="1600" dirty="0" smtClean="0">
                <a:solidFill>
                  <a:prstClr val="black"/>
                </a:solidFill>
                <a:latin typeface="Century Gothic"/>
                <a:cs typeface="Century Gothic"/>
              </a:rPr>
              <a:t>Integrative Course</a:t>
            </a:r>
            <a:endParaRPr lang="en-US" sz="1600" dirty="0">
              <a:solidFill>
                <a:prstClr val="black"/>
              </a:solidFill>
              <a:latin typeface="Century Gothic"/>
              <a:cs typeface="Century Gothic"/>
            </a:endParaRPr>
          </a:p>
        </p:txBody>
      </p:sp>
      <p:grpSp>
        <p:nvGrpSpPr>
          <p:cNvPr id="7" name="Group 6"/>
          <p:cNvGrpSpPr/>
          <p:nvPr/>
        </p:nvGrpSpPr>
        <p:grpSpPr>
          <a:xfrm>
            <a:off x="6545847" y="4803503"/>
            <a:ext cx="1461430" cy="1134110"/>
            <a:chOff x="4013185" y="5430248"/>
            <a:chExt cx="1820542" cy="1313710"/>
          </a:xfrm>
        </p:grpSpPr>
        <p:sp>
          <p:nvSpPr>
            <p:cNvPr id="8" name="Oval 7"/>
            <p:cNvSpPr/>
            <p:nvPr/>
          </p:nvSpPr>
          <p:spPr>
            <a:xfrm>
              <a:off x="4148934" y="5430248"/>
              <a:ext cx="1342227" cy="1313710"/>
            </a:xfrm>
            <a:prstGeom prst="ellipse">
              <a:avLst/>
            </a:prstGeom>
            <a:solidFill>
              <a:srgbClr val="009D00"/>
            </a:solidFill>
            <a:effectLst>
              <a:glow rad="88900">
                <a:schemeClr val="accent3">
                  <a:lumMod val="20000"/>
                  <a:lumOff val="80000"/>
                  <a:alpha val="47000"/>
                </a:schemeClr>
              </a:glow>
              <a:outerShdw blurRad="40000" dist="23000" dir="5400000" rotWithShape="0">
                <a:srgbClr val="000000">
                  <a:alpha val="35000"/>
                </a:srgbClr>
              </a:outerShdw>
              <a:softEdge rad="1143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 name="TextBox 8"/>
            <p:cNvSpPr txBox="1"/>
            <p:nvPr/>
          </p:nvSpPr>
          <p:spPr>
            <a:xfrm>
              <a:off x="4013185" y="5786897"/>
              <a:ext cx="1820542" cy="677381"/>
            </a:xfrm>
            <a:prstGeom prst="rect">
              <a:avLst/>
            </a:prstGeom>
            <a:noFill/>
          </p:spPr>
          <p:txBody>
            <a:bodyPr wrap="square" rtlCol="0">
              <a:spAutoFit/>
            </a:bodyPr>
            <a:lstStyle/>
            <a:p>
              <a:pPr algn="ctr"/>
              <a:r>
                <a:rPr lang="en-US" sz="1600" dirty="0" smtClean="0">
                  <a:solidFill>
                    <a:srgbClr val="000000"/>
                  </a:solidFill>
                  <a:latin typeface="Century Gothic"/>
                  <a:cs typeface="Century Gothic"/>
                </a:rPr>
                <a:t>Quantitative </a:t>
              </a:r>
            </a:p>
            <a:p>
              <a:pPr algn="ctr"/>
              <a:r>
                <a:rPr lang="en-US" sz="1600" dirty="0" smtClean="0">
                  <a:solidFill>
                    <a:srgbClr val="000000"/>
                  </a:solidFill>
                  <a:latin typeface="Century Gothic"/>
                  <a:cs typeface="Century Gothic"/>
                </a:rPr>
                <a:t>Reasoning</a:t>
              </a:r>
              <a:endParaRPr lang="en-US" sz="1600" dirty="0">
                <a:solidFill>
                  <a:srgbClr val="000000"/>
                </a:solidFill>
                <a:latin typeface="Century Gothic"/>
                <a:cs typeface="Century Gothic"/>
              </a:endParaRPr>
            </a:p>
          </p:txBody>
        </p:sp>
      </p:grpSp>
      <p:grpSp>
        <p:nvGrpSpPr>
          <p:cNvPr id="10" name="Group 9"/>
          <p:cNvGrpSpPr/>
          <p:nvPr/>
        </p:nvGrpSpPr>
        <p:grpSpPr>
          <a:xfrm>
            <a:off x="4943931" y="4836726"/>
            <a:ext cx="1262523" cy="1134110"/>
            <a:chOff x="6860737" y="5430248"/>
            <a:chExt cx="1572758" cy="1313710"/>
          </a:xfrm>
        </p:grpSpPr>
        <p:sp>
          <p:nvSpPr>
            <p:cNvPr id="11" name="Oval 10"/>
            <p:cNvSpPr/>
            <p:nvPr/>
          </p:nvSpPr>
          <p:spPr>
            <a:xfrm>
              <a:off x="6964546" y="5430248"/>
              <a:ext cx="1342227" cy="1313710"/>
            </a:xfrm>
            <a:prstGeom prst="ellipse">
              <a:avLst/>
            </a:prstGeom>
            <a:solidFill>
              <a:srgbClr val="009D00"/>
            </a:solidFill>
            <a:effectLst>
              <a:glow rad="88900">
                <a:schemeClr val="accent3">
                  <a:lumMod val="20000"/>
                  <a:lumOff val="80000"/>
                  <a:alpha val="47000"/>
                </a:schemeClr>
              </a:glow>
              <a:outerShdw blurRad="40000" dist="23000" dir="5400000" rotWithShape="0">
                <a:srgbClr val="000000">
                  <a:alpha val="35000"/>
                </a:srgbClr>
              </a:outerShdw>
              <a:softEdge rad="1143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6860737" y="5596937"/>
              <a:ext cx="1572758" cy="962595"/>
            </a:xfrm>
            <a:prstGeom prst="rect">
              <a:avLst/>
            </a:prstGeom>
          </p:spPr>
          <p:txBody>
            <a:bodyPr wrap="square">
              <a:spAutoFit/>
            </a:bodyPr>
            <a:lstStyle/>
            <a:p>
              <a:pPr algn="ctr"/>
              <a:r>
                <a:rPr lang="en-US" sz="1600" dirty="0" smtClean="0">
                  <a:solidFill>
                    <a:srgbClr val="000000"/>
                  </a:solidFill>
                  <a:latin typeface="Century Gothic"/>
                  <a:cs typeface="Century Gothic"/>
                </a:rPr>
                <a:t>2</a:t>
              </a:r>
              <a:r>
                <a:rPr lang="en-US" sz="1600" baseline="30000" dirty="0" smtClean="0">
                  <a:solidFill>
                    <a:srgbClr val="000000"/>
                  </a:solidFill>
                  <a:latin typeface="Century Gothic"/>
                  <a:cs typeface="Century Gothic"/>
                </a:rPr>
                <a:t>nd</a:t>
              </a:r>
              <a:r>
                <a:rPr lang="en-US" sz="1600" dirty="0" smtClean="0">
                  <a:solidFill>
                    <a:srgbClr val="000000"/>
                  </a:solidFill>
                  <a:latin typeface="Century Gothic"/>
                  <a:cs typeface="Century Gothic"/>
                </a:rPr>
                <a:t> </a:t>
              </a:r>
            </a:p>
            <a:p>
              <a:pPr algn="ctr"/>
              <a:r>
                <a:rPr lang="en-US" sz="1600" dirty="0" smtClean="0">
                  <a:solidFill>
                    <a:srgbClr val="000000"/>
                  </a:solidFill>
                  <a:latin typeface="Century Gothic"/>
                  <a:cs typeface="Century Gothic"/>
                </a:rPr>
                <a:t>Writing</a:t>
              </a:r>
            </a:p>
            <a:p>
              <a:pPr algn="ctr"/>
              <a:r>
                <a:rPr lang="en-US" sz="1600" dirty="0" smtClean="0">
                  <a:solidFill>
                    <a:srgbClr val="000000"/>
                  </a:solidFill>
                  <a:latin typeface="Century Gothic"/>
                  <a:cs typeface="Century Gothic"/>
                </a:rPr>
                <a:t>Course</a:t>
              </a:r>
              <a:endParaRPr lang="en-US" sz="1600" dirty="0">
                <a:solidFill>
                  <a:srgbClr val="000000"/>
                </a:solidFill>
                <a:latin typeface="Century Gothic"/>
                <a:cs typeface="Century Gothic"/>
              </a:endParaRPr>
            </a:p>
          </p:txBody>
        </p:sp>
      </p:grpSp>
      <p:grpSp>
        <p:nvGrpSpPr>
          <p:cNvPr id="13" name="Group 12"/>
          <p:cNvGrpSpPr/>
          <p:nvPr/>
        </p:nvGrpSpPr>
        <p:grpSpPr>
          <a:xfrm>
            <a:off x="3446078" y="4871063"/>
            <a:ext cx="1077465" cy="1160707"/>
            <a:chOff x="6032771" y="4447075"/>
            <a:chExt cx="1342227" cy="1344519"/>
          </a:xfrm>
        </p:grpSpPr>
        <p:sp>
          <p:nvSpPr>
            <p:cNvPr id="14" name="Oval 13"/>
            <p:cNvSpPr/>
            <p:nvPr/>
          </p:nvSpPr>
          <p:spPr>
            <a:xfrm>
              <a:off x="6032771" y="4447075"/>
              <a:ext cx="1342227" cy="1313710"/>
            </a:xfrm>
            <a:prstGeom prst="ellipse">
              <a:avLst/>
            </a:prstGeom>
            <a:solidFill>
              <a:srgbClr val="009D00"/>
            </a:solidFill>
            <a:effectLst>
              <a:glow rad="88900">
                <a:schemeClr val="accent3">
                  <a:lumMod val="20000"/>
                  <a:lumOff val="80000"/>
                  <a:alpha val="47000"/>
                </a:schemeClr>
              </a:glow>
              <a:outerShdw blurRad="40000" dist="23000" dir="5400000" rotWithShape="0">
                <a:srgbClr val="000000">
                  <a:alpha val="35000"/>
                </a:srgbClr>
              </a:outerShdw>
              <a:softEdge rad="1143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5" name="TextBox 14"/>
            <p:cNvSpPr txBox="1"/>
            <p:nvPr/>
          </p:nvSpPr>
          <p:spPr>
            <a:xfrm>
              <a:off x="6095605" y="4793348"/>
              <a:ext cx="1194267" cy="998246"/>
            </a:xfrm>
            <a:prstGeom prst="rect">
              <a:avLst/>
            </a:prstGeom>
            <a:noFill/>
          </p:spPr>
          <p:txBody>
            <a:bodyPr wrap="square" rtlCol="0">
              <a:spAutoFit/>
            </a:bodyPr>
            <a:lstStyle/>
            <a:p>
              <a:pPr algn="ctr"/>
              <a:r>
                <a:rPr lang="en-US" sz="1600" dirty="0" smtClean="0">
                  <a:solidFill>
                    <a:prstClr val="black"/>
                  </a:solidFill>
                  <a:latin typeface="Century Gothic"/>
                  <a:cs typeface="Century Gothic"/>
                </a:rPr>
                <a:t>English</a:t>
              </a:r>
            </a:p>
            <a:p>
              <a:pPr algn="ctr"/>
              <a:r>
                <a:rPr lang="en-US" sz="1600" dirty="0" smtClean="0">
                  <a:solidFill>
                    <a:prstClr val="black"/>
                  </a:solidFill>
                  <a:latin typeface="Century Gothic"/>
                  <a:cs typeface="Century Gothic"/>
                </a:rPr>
                <a:t>1310 </a:t>
              </a:r>
            </a:p>
            <a:p>
              <a:pPr algn="ctr"/>
              <a:endParaRPr lang="en-US" dirty="0">
                <a:solidFill>
                  <a:prstClr val="black"/>
                </a:solidFill>
                <a:latin typeface="Century Gothic"/>
                <a:cs typeface="Century Gothic"/>
              </a:endParaRPr>
            </a:p>
          </p:txBody>
        </p:sp>
      </p:grpSp>
      <p:grpSp>
        <p:nvGrpSpPr>
          <p:cNvPr id="16" name="Group 15"/>
          <p:cNvGrpSpPr/>
          <p:nvPr/>
        </p:nvGrpSpPr>
        <p:grpSpPr>
          <a:xfrm>
            <a:off x="6726634" y="1899011"/>
            <a:ext cx="1099857" cy="1241519"/>
            <a:chOff x="1935756" y="270998"/>
            <a:chExt cx="1370120" cy="1438130"/>
          </a:xfrm>
        </p:grpSpPr>
        <p:pic>
          <p:nvPicPr>
            <p:cNvPr id="17" name="Picture 16" descr="spiral-notebook-hi.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8721273">
              <a:off x="2193603" y="291622"/>
              <a:ext cx="854429" cy="813181"/>
            </a:xfrm>
            <a:prstGeom prst="rect">
              <a:avLst/>
            </a:prstGeom>
          </p:spPr>
        </p:pic>
        <p:sp>
          <p:nvSpPr>
            <p:cNvPr id="18" name="TextBox 17"/>
            <p:cNvSpPr txBox="1"/>
            <p:nvPr/>
          </p:nvSpPr>
          <p:spPr>
            <a:xfrm>
              <a:off x="1935756" y="1031746"/>
              <a:ext cx="1370120" cy="677382"/>
            </a:xfrm>
            <a:prstGeom prst="rect">
              <a:avLst/>
            </a:prstGeom>
            <a:noFill/>
          </p:spPr>
          <p:txBody>
            <a:bodyPr wrap="square" rtlCol="0">
              <a:spAutoFit/>
            </a:bodyPr>
            <a:lstStyle/>
            <a:p>
              <a:pPr algn="ctr"/>
              <a:r>
                <a:rPr lang="en-US" sz="1600" dirty="0" smtClean="0">
                  <a:solidFill>
                    <a:prstClr val="black"/>
                  </a:solidFill>
                  <a:latin typeface="Century Gothic"/>
                  <a:cs typeface="Century Gothic"/>
                </a:rPr>
                <a:t>Writing Portfolio</a:t>
              </a:r>
              <a:endParaRPr lang="en-US" sz="1600" dirty="0">
                <a:solidFill>
                  <a:prstClr val="black"/>
                </a:solidFill>
                <a:latin typeface="Century Gothic"/>
                <a:cs typeface="Century Gothic"/>
              </a:endParaRPr>
            </a:p>
          </p:txBody>
        </p:sp>
      </p:grpSp>
      <p:sp>
        <p:nvSpPr>
          <p:cNvPr id="23" name="TextBox 22"/>
          <p:cNvSpPr txBox="1"/>
          <p:nvPr/>
        </p:nvSpPr>
        <p:spPr>
          <a:xfrm>
            <a:off x="328921" y="1518475"/>
            <a:ext cx="1083237" cy="830997"/>
          </a:xfrm>
          <a:prstGeom prst="rect">
            <a:avLst/>
          </a:prstGeom>
          <a:noFill/>
        </p:spPr>
        <p:txBody>
          <a:bodyPr wrap="square" rtlCol="0">
            <a:spAutoFit/>
          </a:bodyPr>
          <a:lstStyle/>
          <a:p>
            <a:pPr algn="ctr"/>
            <a:r>
              <a:rPr lang="en-US" sz="2400" dirty="0" smtClean="0">
                <a:solidFill>
                  <a:prstClr val="black"/>
                </a:solidFill>
                <a:latin typeface="Century Gothic"/>
                <a:cs typeface="Century Gothic"/>
              </a:rPr>
              <a:t>4</a:t>
            </a:r>
            <a:r>
              <a:rPr lang="en-US" sz="2400" baseline="30000" dirty="0" smtClean="0">
                <a:solidFill>
                  <a:prstClr val="black"/>
                </a:solidFill>
                <a:latin typeface="Century Gothic"/>
                <a:cs typeface="Century Gothic"/>
              </a:rPr>
              <a:t>th</a:t>
            </a:r>
            <a:r>
              <a:rPr lang="en-US" sz="2400" dirty="0" smtClean="0">
                <a:solidFill>
                  <a:prstClr val="black"/>
                </a:solidFill>
                <a:latin typeface="Century Gothic"/>
                <a:cs typeface="Century Gothic"/>
              </a:rPr>
              <a:t> Year</a:t>
            </a:r>
            <a:endParaRPr lang="en-US" sz="2400" dirty="0">
              <a:solidFill>
                <a:prstClr val="black"/>
              </a:solidFill>
              <a:latin typeface="Century Gothic"/>
              <a:cs typeface="Century Gothic"/>
            </a:endParaRPr>
          </a:p>
        </p:txBody>
      </p:sp>
      <p:sp>
        <p:nvSpPr>
          <p:cNvPr id="24" name="TextBox 23"/>
          <p:cNvSpPr txBox="1"/>
          <p:nvPr/>
        </p:nvSpPr>
        <p:spPr>
          <a:xfrm>
            <a:off x="328921" y="2789862"/>
            <a:ext cx="1065380" cy="830997"/>
          </a:xfrm>
          <a:prstGeom prst="rect">
            <a:avLst/>
          </a:prstGeom>
          <a:noFill/>
        </p:spPr>
        <p:txBody>
          <a:bodyPr wrap="square" rtlCol="0">
            <a:spAutoFit/>
          </a:bodyPr>
          <a:lstStyle/>
          <a:p>
            <a:pPr algn="ctr"/>
            <a:r>
              <a:rPr lang="en-US" sz="2400" dirty="0" smtClean="0">
                <a:solidFill>
                  <a:prstClr val="black"/>
                </a:solidFill>
                <a:latin typeface="Century Gothic"/>
                <a:cs typeface="Century Gothic"/>
              </a:rPr>
              <a:t>3</a:t>
            </a:r>
            <a:r>
              <a:rPr lang="en-US" sz="2400" baseline="30000" dirty="0" smtClean="0">
                <a:solidFill>
                  <a:prstClr val="black"/>
                </a:solidFill>
                <a:latin typeface="Century Gothic"/>
                <a:cs typeface="Century Gothic"/>
              </a:rPr>
              <a:t>rd</a:t>
            </a:r>
            <a:r>
              <a:rPr lang="en-US" sz="2400" dirty="0" smtClean="0">
                <a:solidFill>
                  <a:prstClr val="black"/>
                </a:solidFill>
                <a:latin typeface="Century Gothic"/>
                <a:cs typeface="Century Gothic"/>
              </a:rPr>
              <a:t> Year</a:t>
            </a:r>
            <a:endParaRPr lang="en-US" sz="2400" dirty="0">
              <a:solidFill>
                <a:prstClr val="black"/>
              </a:solidFill>
              <a:latin typeface="Century Gothic"/>
              <a:cs typeface="Century Gothic"/>
            </a:endParaRPr>
          </a:p>
        </p:txBody>
      </p:sp>
      <p:sp>
        <p:nvSpPr>
          <p:cNvPr id="25" name="TextBox 24"/>
          <p:cNvSpPr txBox="1"/>
          <p:nvPr/>
        </p:nvSpPr>
        <p:spPr>
          <a:xfrm>
            <a:off x="333472" y="3937639"/>
            <a:ext cx="1156060" cy="830997"/>
          </a:xfrm>
          <a:prstGeom prst="rect">
            <a:avLst/>
          </a:prstGeom>
          <a:noFill/>
        </p:spPr>
        <p:txBody>
          <a:bodyPr wrap="square" rtlCol="0">
            <a:spAutoFit/>
          </a:bodyPr>
          <a:lstStyle/>
          <a:p>
            <a:pPr algn="ctr"/>
            <a:r>
              <a:rPr lang="en-US" sz="2400" dirty="0" smtClean="0">
                <a:solidFill>
                  <a:prstClr val="black"/>
                </a:solidFill>
                <a:latin typeface="Century Gothic"/>
                <a:cs typeface="Century Gothic"/>
              </a:rPr>
              <a:t>2</a:t>
            </a:r>
            <a:r>
              <a:rPr lang="en-US" sz="2400" baseline="30000" dirty="0" smtClean="0">
                <a:solidFill>
                  <a:prstClr val="black"/>
                </a:solidFill>
                <a:latin typeface="Century Gothic"/>
                <a:cs typeface="Century Gothic"/>
              </a:rPr>
              <a:t>nd</a:t>
            </a:r>
            <a:r>
              <a:rPr lang="en-US" sz="2400" dirty="0" smtClean="0">
                <a:solidFill>
                  <a:prstClr val="black"/>
                </a:solidFill>
                <a:latin typeface="Century Gothic"/>
                <a:cs typeface="Century Gothic"/>
              </a:rPr>
              <a:t> Year</a:t>
            </a:r>
            <a:endParaRPr lang="en-US" sz="2400" dirty="0">
              <a:solidFill>
                <a:prstClr val="black"/>
              </a:solidFill>
              <a:latin typeface="Century Gothic"/>
              <a:cs typeface="Century Gothic"/>
            </a:endParaRPr>
          </a:p>
        </p:txBody>
      </p:sp>
      <p:sp>
        <p:nvSpPr>
          <p:cNvPr id="26" name="TextBox 25"/>
          <p:cNvSpPr txBox="1"/>
          <p:nvPr/>
        </p:nvSpPr>
        <p:spPr>
          <a:xfrm>
            <a:off x="410846" y="5041560"/>
            <a:ext cx="1001312" cy="830997"/>
          </a:xfrm>
          <a:prstGeom prst="rect">
            <a:avLst/>
          </a:prstGeom>
          <a:noFill/>
        </p:spPr>
        <p:txBody>
          <a:bodyPr wrap="square" rtlCol="0">
            <a:spAutoFit/>
          </a:bodyPr>
          <a:lstStyle/>
          <a:p>
            <a:pPr algn="ctr"/>
            <a:r>
              <a:rPr lang="en-US" sz="2400" dirty="0" smtClean="0">
                <a:solidFill>
                  <a:prstClr val="black"/>
                </a:solidFill>
                <a:latin typeface="Century Gothic"/>
                <a:cs typeface="Century Gothic"/>
              </a:rPr>
              <a:t>1</a:t>
            </a:r>
            <a:r>
              <a:rPr lang="en-US" sz="2400" baseline="30000" dirty="0" smtClean="0">
                <a:solidFill>
                  <a:prstClr val="black"/>
                </a:solidFill>
                <a:latin typeface="Century Gothic"/>
                <a:cs typeface="Century Gothic"/>
              </a:rPr>
              <a:t>st</a:t>
            </a:r>
            <a:r>
              <a:rPr lang="en-US" sz="2400" dirty="0" smtClean="0">
                <a:solidFill>
                  <a:prstClr val="black"/>
                </a:solidFill>
                <a:latin typeface="Century Gothic"/>
                <a:cs typeface="Century Gothic"/>
              </a:rPr>
              <a:t> Year</a:t>
            </a:r>
            <a:endParaRPr lang="en-US" sz="2400" dirty="0">
              <a:solidFill>
                <a:prstClr val="black"/>
              </a:solidFill>
              <a:latin typeface="Century Gothic"/>
              <a:cs typeface="Century Gothic"/>
            </a:endParaRPr>
          </a:p>
        </p:txBody>
      </p:sp>
      <p:sp>
        <p:nvSpPr>
          <p:cNvPr id="27" name="Teardrop 26"/>
          <p:cNvSpPr/>
          <p:nvPr/>
        </p:nvSpPr>
        <p:spPr>
          <a:xfrm>
            <a:off x="2708588" y="3801772"/>
            <a:ext cx="1086332" cy="991255"/>
          </a:xfrm>
          <a:prstGeom prst="teardrop">
            <a:avLst/>
          </a:prstGeom>
          <a:solidFill>
            <a:srgbClr val="FF411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8" name="Teardrop 27"/>
          <p:cNvSpPr/>
          <p:nvPr/>
        </p:nvSpPr>
        <p:spPr>
          <a:xfrm>
            <a:off x="4169121" y="3801771"/>
            <a:ext cx="1086332" cy="991255"/>
          </a:xfrm>
          <a:prstGeom prst="teardrop">
            <a:avLst/>
          </a:prstGeom>
          <a:solidFill>
            <a:srgbClr val="FF411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9" name="Teardrop 28"/>
          <p:cNvSpPr/>
          <p:nvPr/>
        </p:nvSpPr>
        <p:spPr>
          <a:xfrm>
            <a:off x="5719693" y="3777381"/>
            <a:ext cx="1086332" cy="991255"/>
          </a:xfrm>
          <a:prstGeom prst="teardrop">
            <a:avLst/>
          </a:prstGeom>
          <a:solidFill>
            <a:srgbClr val="FF411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0" name="TextBox 29"/>
          <p:cNvSpPr txBox="1"/>
          <p:nvPr/>
        </p:nvSpPr>
        <p:spPr>
          <a:xfrm>
            <a:off x="2708588" y="4103731"/>
            <a:ext cx="1086332" cy="338554"/>
          </a:xfrm>
          <a:prstGeom prst="rect">
            <a:avLst/>
          </a:prstGeom>
          <a:noFill/>
        </p:spPr>
        <p:txBody>
          <a:bodyPr wrap="square" rtlCol="0">
            <a:spAutoFit/>
          </a:bodyPr>
          <a:lstStyle/>
          <a:p>
            <a:pPr algn="ctr"/>
            <a:r>
              <a:rPr lang="en-US" sz="1600" dirty="0" smtClean="0">
                <a:solidFill>
                  <a:prstClr val="black"/>
                </a:solidFill>
                <a:latin typeface="Century Gothic"/>
                <a:cs typeface="Century Gothic"/>
              </a:rPr>
              <a:t>Explore</a:t>
            </a:r>
            <a:endParaRPr lang="en-US" sz="1600" dirty="0">
              <a:solidFill>
                <a:prstClr val="black"/>
              </a:solidFill>
              <a:latin typeface="Century Gothic"/>
              <a:cs typeface="Century Gothic"/>
            </a:endParaRPr>
          </a:p>
        </p:txBody>
      </p:sp>
      <p:sp>
        <p:nvSpPr>
          <p:cNvPr id="31" name="TextBox 30"/>
          <p:cNvSpPr txBox="1"/>
          <p:nvPr/>
        </p:nvSpPr>
        <p:spPr>
          <a:xfrm>
            <a:off x="4169121" y="4103731"/>
            <a:ext cx="1086332" cy="338554"/>
          </a:xfrm>
          <a:prstGeom prst="rect">
            <a:avLst/>
          </a:prstGeom>
          <a:noFill/>
        </p:spPr>
        <p:txBody>
          <a:bodyPr wrap="square" rtlCol="0">
            <a:spAutoFit/>
          </a:bodyPr>
          <a:lstStyle/>
          <a:p>
            <a:pPr algn="ctr"/>
            <a:r>
              <a:rPr lang="en-US" sz="1600" dirty="0" smtClean="0">
                <a:solidFill>
                  <a:prstClr val="black"/>
                </a:solidFill>
                <a:latin typeface="Century Gothic"/>
                <a:cs typeface="Century Gothic"/>
              </a:rPr>
              <a:t>Explore</a:t>
            </a:r>
            <a:endParaRPr lang="en-US" sz="1600" dirty="0">
              <a:solidFill>
                <a:prstClr val="black"/>
              </a:solidFill>
              <a:latin typeface="Century Gothic"/>
              <a:cs typeface="Century Gothic"/>
            </a:endParaRPr>
          </a:p>
        </p:txBody>
      </p:sp>
      <p:sp>
        <p:nvSpPr>
          <p:cNvPr id="32" name="TextBox 31"/>
          <p:cNvSpPr txBox="1"/>
          <p:nvPr/>
        </p:nvSpPr>
        <p:spPr>
          <a:xfrm>
            <a:off x="5719693" y="4103731"/>
            <a:ext cx="1086332" cy="338554"/>
          </a:xfrm>
          <a:prstGeom prst="rect">
            <a:avLst/>
          </a:prstGeom>
          <a:noFill/>
        </p:spPr>
        <p:txBody>
          <a:bodyPr wrap="square" rtlCol="0">
            <a:spAutoFit/>
          </a:bodyPr>
          <a:lstStyle/>
          <a:p>
            <a:pPr algn="ctr"/>
            <a:r>
              <a:rPr lang="en-US" sz="1600" dirty="0" smtClean="0">
                <a:solidFill>
                  <a:prstClr val="black"/>
                </a:solidFill>
                <a:latin typeface="Century Gothic"/>
                <a:cs typeface="Century Gothic"/>
              </a:rPr>
              <a:t>Explore</a:t>
            </a:r>
            <a:endParaRPr lang="en-US" sz="1600" dirty="0">
              <a:solidFill>
                <a:prstClr val="black"/>
              </a:solidFill>
              <a:latin typeface="Century Gothic"/>
              <a:cs typeface="Century Gothic"/>
            </a:endParaRPr>
          </a:p>
        </p:txBody>
      </p:sp>
      <p:sp>
        <p:nvSpPr>
          <p:cNvPr id="34" name="5-Point Star 33"/>
          <p:cNvSpPr/>
          <p:nvPr/>
        </p:nvSpPr>
        <p:spPr>
          <a:xfrm>
            <a:off x="1665889" y="3140530"/>
            <a:ext cx="1241238" cy="1161700"/>
          </a:xfrm>
          <a:prstGeom prst="star5">
            <a:avLst/>
          </a:prstGeom>
          <a:noFill/>
          <a:ln>
            <a:solidFill>
              <a:schemeClr val="accent1">
                <a:shade val="50000"/>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7" name="Isosceles Triangle 36"/>
          <p:cNvSpPr/>
          <p:nvPr/>
        </p:nvSpPr>
        <p:spPr>
          <a:xfrm>
            <a:off x="4126436" y="1063115"/>
            <a:ext cx="1322390" cy="1173267"/>
          </a:xfrm>
          <a:prstGeom prst="triangle">
            <a:avLst/>
          </a:prstGeom>
          <a:solidFill>
            <a:srgbClr val="EBAFFD"/>
          </a:solid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 name="Diamond 1"/>
          <p:cNvSpPr/>
          <p:nvPr/>
        </p:nvSpPr>
        <p:spPr>
          <a:xfrm>
            <a:off x="1665889" y="4871063"/>
            <a:ext cx="1148576" cy="1160707"/>
          </a:xfrm>
          <a:prstGeom prst="diamond">
            <a:avLst/>
          </a:prstGeom>
          <a:solidFill>
            <a:srgbClr val="009D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8" name="Rectangle 37"/>
          <p:cNvSpPr/>
          <p:nvPr/>
        </p:nvSpPr>
        <p:spPr>
          <a:xfrm>
            <a:off x="1665889" y="5106616"/>
            <a:ext cx="1262523" cy="830997"/>
          </a:xfrm>
          <a:prstGeom prst="rect">
            <a:avLst/>
          </a:prstGeom>
        </p:spPr>
        <p:txBody>
          <a:bodyPr wrap="square">
            <a:spAutoFit/>
          </a:bodyPr>
          <a:lstStyle/>
          <a:p>
            <a:pPr algn="ctr"/>
            <a:r>
              <a:rPr lang="en-US" sz="1600" dirty="0" smtClean="0">
                <a:solidFill>
                  <a:srgbClr val="000000"/>
                </a:solidFill>
                <a:latin typeface="Century Gothic"/>
                <a:cs typeface="Century Gothic"/>
              </a:rPr>
              <a:t>Gateway:</a:t>
            </a:r>
          </a:p>
          <a:p>
            <a:pPr algn="ctr"/>
            <a:r>
              <a:rPr lang="en-US" sz="1600" dirty="0" smtClean="0">
                <a:solidFill>
                  <a:srgbClr val="000000"/>
                </a:solidFill>
                <a:latin typeface="Century Gothic"/>
                <a:cs typeface="Century Gothic"/>
              </a:rPr>
              <a:t>Freshman</a:t>
            </a:r>
          </a:p>
          <a:p>
            <a:pPr algn="ctr"/>
            <a:r>
              <a:rPr lang="en-US" sz="1600" dirty="0" smtClean="0">
                <a:solidFill>
                  <a:srgbClr val="000000"/>
                </a:solidFill>
                <a:latin typeface="Century Gothic"/>
                <a:cs typeface="Century Gothic"/>
              </a:rPr>
              <a:t>Seminar</a:t>
            </a:r>
            <a:endParaRPr lang="en-US" sz="1600" dirty="0">
              <a:solidFill>
                <a:srgbClr val="000000"/>
              </a:solidFill>
              <a:latin typeface="Century Gothic"/>
              <a:cs typeface="Century Gothic"/>
            </a:endParaRPr>
          </a:p>
        </p:txBody>
      </p:sp>
      <p:sp>
        <p:nvSpPr>
          <p:cNvPr id="36" name="TextBox 35"/>
          <p:cNvSpPr txBox="1"/>
          <p:nvPr/>
        </p:nvSpPr>
        <p:spPr>
          <a:xfrm>
            <a:off x="4225072" y="1806691"/>
            <a:ext cx="1223753" cy="338554"/>
          </a:xfrm>
          <a:prstGeom prst="rect">
            <a:avLst/>
          </a:prstGeom>
          <a:noFill/>
        </p:spPr>
        <p:txBody>
          <a:bodyPr wrap="square" rtlCol="0">
            <a:spAutoFit/>
          </a:bodyPr>
          <a:lstStyle/>
          <a:p>
            <a:pPr algn="ctr"/>
            <a:r>
              <a:rPr lang="en-US" sz="1600" dirty="0" smtClean="0">
                <a:solidFill>
                  <a:prstClr val="black"/>
                </a:solidFill>
                <a:latin typeface="Century Gothic"/>
                <a:cs typeface="Century Gothic"/>
              </a:rPr>
              <a:t>Capstone</a:t>
            </a:r>
            <a:endParaRPr lang="en-US" sz="1600" dirty="0">
              <a:solidFill>
                <a:prstClr val="black"/>
              </a:solidFill>
              <a:latin typeface="Century Gothic"/>
              <a:cs typeface="Century Gothic"/>
            </a:endParaRPr>
          </a:p>
        </p:txBody>
      </p:sp>
      <p:grpSp>
        <p:nvGrpSpPr>
          <p:cNvPr id="39" name="Group 38"/>
          <p:cNvGrpSpPr/>
          <p:nvPr/>
        </p:nvGrpSpPr>
        <p:grpSpPr>
          <a:xfrm>
            <a:off x="1874159" y="2348481"/>
            <a:ext cx="1455048" cy="1361809"/>
            <a:chOff x="2033201" y="2529692"/>
            <a:chExt cx="1455048" cy="1361809"/>
          </a:xfrm>
        </p:grpSpPr>
        <p:sp>
          <p:nvSpPr>
            <p:cNvPr id="40" name="5-Point Star 39"/>
            <p:cNvSpPr/>
            <p:nvPr/>
          </p:nvSpPr>
          <p:spPr>
            <a:xfrm>
              <a:off x="2033201" y="2529692"/>
              <a:ext cx="1455048" cy="1361809"/>
            </a:xfrm>
            <a:prstGeom prst="star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1" name="TextBox 40"/>
            <p:cNvSpPr txBox="1"/>
            <p:nvPr/>
          </p:nvSpPr>
          <p:spPr>
            <a:xfrm>
              <a:off x="2033201" y="3001322"/>
              <a:ext cx="1455048" cy="830997"/>
            </a:xfrm>
            <a:prstGeom prst="rect">
              <a:avLst/>
            </a:prstGeom>
            <a:noFill/>
          </p:spPr>
          <p:txBody>
            <a:bodyPr wrap="square" rtlCol="0">
              <a:spAutoFit/>
            </a:bodyPr>
            <a:lstStyle/>
            <a:p>
              <a:pPr algn="ctr"/>
              <a:r>
                <a:rPr lang="en-US" sz="1600" dirty="0" smtClean="0">
                  <a:solidFill>
                    <a:prstClr val="black"/>
                  </a:solidFill>
                  <a:latin typeface="Century Gothic"/>
                  <a:cs typeface="Century Gothic"/>
                </a:rPr>
                <a:t>Writing</a:t>
              </a:r>
            </a:p>
            <a:p>
              <a:pPr algn="ctr"/>
              <a:r>
                <a:rPr lang="en-US" sz="1600" dirty="0" smtClean="0">
                  <a:solidFill>
                    <a:prstClr val="black"/>
                  </a:solidFill>
                  <a:latin typeface="Century Gothic"/>
                  <a:cs typeface="Century Gothic"/>
                </a:rPr>
                <a:t>Intensive Designated</a:t>
              </a:r>
              <a:endParaRPr lang="en-US" sz="1600" dirty="0">
                <a:solidFill>
                  <a:prstClr val="black"/>
                </a:solidFill>
                <a:latin typeface="Century Gothic"/>
                <a:cs typeface="Century Gothic"/>
              </a:endParaRPr>
            </a:p>
          </p:txBody>
        </p:sp>
      </p:grpSp>
      <p:sp>
        <p:nvSpPr>
          <p:cNvPr id="43" name="5-Point Star 42"/>
          <p:cNvSpPr/>
          <p:nvPr/>
        </p:nvSpPr>
        <p:spPr>
          <a:xfrm>
            <a:off x="2371751" y="1919524"/>
            <a:ext cx="1241238" cy="1161700"/>
          </a:xfrm>
          <a:prstGeom prst="star5">
            <a:avLst/>
          </a:prstGeom>
          <a:noFill/>
          <a:ln>
            <a:solidFill>
              <a:schemeClr val="accent1">
                <a:shade val="50000"/>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2" name="Oval 41"/>
          <p:cNvSpPr/>
          <p:nvPr/>
        </p:nvSpPr>
        <p:spPr>
          <a:xfrm>
            <a:off x="3732653" y="977885"/>
            <a:ext cx="2113070" cy="153629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3935158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Increases student engagement</a:t>
            </a:r>
          </a:p>
          <a:p>
            <a:r>
              <a:rPr lang="en-US" dirty="0" smtClean="0"/>
              <a:t>Consolidates and challenges student learning</a:t>
            </a:r>
          </a:p>
          <a:p>
            <a:r>
              <a:rPr lang="en-US" dirty="0" smtClean="0"/>
              <a:t>Connects student learning to career experiences</a:t>
            </a:r>
          </a:p>
          <a:p>
            <a:r>
              <a:rPr lang="en-US" dirty="0" smtClean="0"/>
              <a:t>Provides concluding “cohort experience” for graduating seniors</a:t>
            </a:r>
          </a:p>
          <a:p>
            <a:r>
              <a:rPr lang="en-US" i="1" dirty="0" smtClean="0"/>
              <a:t>Demonstrates </a:t>
            </a:r>
            <a:r>
              <a:rPr lang="en-US" i="1" dirty="0"/>
              <a:t>a </a:t>
            </a:r>
            <a:r>
              <a:rPr lang="en-US" i="1" dirty="0" smtClean="0"/>
              <a:t>student’s ability </a:t>
            </a:r>
            <a:r>
              <a:rPr lang="en-US" i="1" dirty="0"/>
              <a:t>to write, speak, acquire and use knowledge, solve problems, and apply a variety of skills, including time management and task analysis. </a:t>
            </a:r>
          </a:p>
        </p:txBody>
      </p:sp>
      <p:sp>
        <p:nvSpPr>
          <p:cNvPr id="3" name="Title 2"/>
          <p:cNvSpPr>
            <a:spLocks noGrp="1"/>
          </p:cNvSpPr>
          <p:nvPr>
            <p:ph type="title"/>
          </p:nvPr>
        </p:nvSpPr>
        <p:spPr>
          <a:xfrm>
            <a:off x="457199" y="274638"/>
            <a:ext cx="7254144" cy="1143000"/>
          </a:xfrm>
        </p:spPr>
        <p:txBody>
          <a:bodyPr>
            <a:noAutofit/>
          </a:bodyPr>
          <a:lstStyle/>
          <a:p>
            <a:r>
              <a:rPr lang="en-US" sz="3200" dirty="0" smtClean="0"/>
              <a:t>Capstone as high-impact practice</a:t>
            </a:r>
            <a:endParaRPr lang="en-US" sz="3200" dirty="0"/>
          </a:p>
        </p:txBody>
      </p:sp>
      <p:sp>
        <p:nvSpPr>
          <p:cNvPr id="8" name="Isosceles Triangle 7"/>
          <p:cNvSpPr/>
          <p:nvPr/>
        </p:nvSpPr>
        <p:spPr>
          <a:xfrm>
            <a:off x="7612706" y="168176"/>
            <a:ext cx="1322390" cy="1173267"/>
          </a:xfrm>
          <a:prstGeom prst="triangle">
            <a:avLst/>
          </a:prstGeom>
          <a:solidFill>
            <a:srgbClr val="EBAFFD"/>
          </a:solid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7711342" y="911752"/>
            <a:ext cx="1223753" cy="338554"/>
          </a:xfrm>
          <a:prstGeom prst="rect">
            <a:avLst/>
          </a:prstGeom>
          <a:noFill/>
        </p:spPr>
        <p:txBody>
          <a:bodyPr wrap="square" rtlCol="0">
            <a:spAutoFit/>
          </a:bodyPr>
          <a:lstStyle/>
          <a:p>
            <a:pPr algn="ctr"/>
            <a:r>
              <a:rPr lang="en-US" sz="1600" dirty="0" smtClean="0">
                <a:latin typeface="Century Gothic" pitchFamily="34" charset="0"/>
              </a:rPr>
              <a:t>Capstone</a:t>
            </a:r>
            <a:endParaRPr lang="en-US" sz="1600" dirty="0">
              <a:latin typeface="Century Gothic" pitchFamily="34" charset="0"/>
            </a:endParaRPr>
          </a:p>
        </p:txBody>
      </p:sp>
    </p:spTree>
    <p:extLst>
      <p:ext uri="{BB962C8B-B14F-4D97-AF65-F5344CB8AC3E}">
        <p14:creationId xmlns:p14="http://schemas.microsoft.com/office/powerpoint/2010/main" val="322712581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Senior </a:t>
            </a:r>
            <a:r>
              <a:rPr lang="en-US" dirty="0"/>
              <a:t>seminars</a:t>
            </a:r>
          </a:p>
          <a:p>
            <a:r>
              <a:rPr lang="en-US" dirty="0"/>
              <a:t>Experiential or hands-on courses</a:t>
            </a:r>
          </a:p>
          <a:p>
            <a:r>
              <a:rPr lang="en-US" dirty="0"/>
              <a:t>Structured Internships</a:t>
            </a:r>
          </a:p>
          <a:p>
            <a:r>
              <a:rPr lang="en-US" dirty="0"/>
              <a:t>Off-Campus Programs</a:t>
            </a:r>
          </a:p>
          <a:p>
            <a:r>
              <a:rPr lang="en-US" dirty="0"/>
              <a:t>Structured Independent Study or Research </a:t>
            </a:r>
          </a:p>
          <a:p>
            <a:r>
              <a:rPr lang="en-US" dirty="0"/>
              <a:t>Service Learning </a:t>
            </a:r>
          </a:p>
          <a:p>
            <a:r>
              <a:rPr lang="en-US" dirty="0"/>
              <a:t>Honors Projects or Papers </a:t>
            </a:r>
          </a:p>
          <a:p>
            <a:r>
              <a:rPr lang="en-US" dirty="0"/>
              <a:t>Team/Group Projects </a:t>
            </a:r>
          </a:p>
          <a:p>
            <a:r>
              <a:rPr lang="en-US" dirty="0" smtClean="0"/>
              <a:t>Portfolios/Dossiers</a:t>
            </a:r>
            <a:endParaRPr lang="en-US" dirty="0"/>
          </a:p>
          <a:p>
            <a:r>
              <a:rPr lang="en-US" dirty="0"/>
              <a:t>Travel/Immersion </a:t>
            </a:r>
            <a:r>
              <a:rPr lang="en-US" dirty="0" smtClean="0"/>
              <a:t>Experience</a:t>
            </a:r>
          </a:p>
        </p:txBody>
      </p:sp>
      <p:sp>
        <p:nvSpPr>
          <p:cNvPr id="3" name="Title 2"/>
          <p:cNvSpPr>
            <a:spLocks noGrp="1"/>
          </p:cNvSpPr>
          <p:nvPr>
            <p:ph type="title"/>
          </p:nvPr>
        </p:nvSpPr>
        <p:spPr>
          <a:xfrm>
            <a:off x="457200" y="274638"/>
            <a:ext cx="7086600" cy="1143000"/>
          </a:xfrm>
        </p:spPr>
        <p:txBody>
          <a:bodyPr>
            <a:normAutofit/>
          </a:bodyPr>
          <a:lstStyle/>
          <a:p>
            <a:r>
              <a:rPr lang="en-US" sz="3600" dirty="0" smtClean="0"/>
              <a:t>Capstone experiences</a:t>
            </a:r>
            <a:endParaRPr lang="en-US" sz="3600" dirty="0"/>
          </a:p>
        </p:txBody>
      </p:sp>
      <p:grpSp>
        <p:nvGrpSpPr>
          <p:cNvPr id="4" name="Group 3"/>
          <p:cNvGrpSpPr/>
          <p:nvPr/>
        </p:nvGrpSpPr>
        <p:grpSpPr>
          <a:xfrm>
            <a:off x="7612706" y="168176"/>
            <a:ext cx="1331709" cy="1173267"/>
            <a:chOff x="7612706" y="168176"/>
            <a:chExt cx="1331709" cy="1173267"/>
          </a:xfrm>
        </p:grpSpPr>
        <p:sp>
          <p:nvSpPr>
            <p:cNvPr id="8" name="Isosceles Triangle 7"/>
            <p:cNvSpPr/>
            <p:nvPr/>
          </p:nvSpPr>
          <p:spPr>
            <a:xfrm>
              <a:off x="7612706" y="168176"/>
              <a:ext cx="1322390" cy="1173267"/>
            </a:xfrm>
            <a:prstGeom prst="triangle">
              <a:avLst/>
            </a:prstGeom>
            <a:solidFill>
              <a:srgbClr val="EBAFFD"/>
            </a:solid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7637593" y="911752"/>
              <a:ext cx="1306822" cy="338554"/>
            </a:xfrm>
            <a:prstGeom prst="rect">
              <a:avLst/>
            </a:prstGeom>
            <a:noFill/>
          </p:spPr>
          <p:txBody>
            <a:bodyPr wrap="square" rtlCol="0">
              <a:spAutoFit/>
            </a:bodyPr>
            <a:lstStyle/>
            <a:p>
              <a:pPr algn="ctr"/>
              <a:r>
                <a:rPr lang="en-US" sz="1600" dirty="0" smtClean="0">
                  <a:latin typeface="Century Gothic" pitchFamily="34" charset="0"/>
                </a:rPr>
                <a:t>Capstone</a:t>
              </a:r>
              <a:endParaRPr lang="en-US" sz="1600" dirty="0">
                <a:latin typeface="Century Gothic" pitchFamily="34" charset="0"/>
              </a:endParaRPr>
            </a:p>
          </p:txBody>
        </p:sp>
      </p:grpSp>
    </p:spTree>
    <p:extLst>
      <p:ext uri="{BB962C8B-B14F-4D97-AF65-F5344CB8AC3E}">
        <p14:creationId xmlns:p14="http://schemas.microsoft.com/office/powerpoint/2010/main" val="55275758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Meeting between discipline and general education goals</a:t>
            </a:r>
          </a:p>
          <a:p>
            <a:pPr lvl="1"/>
            <a:endParaRPr lang="en-US" dirty="0" smtClean="0"/>
          </a:p>
          <a:p>
            <a:r>
              <a:rPr lang="en-US" sz="2900" b="1" dirty="0" smtClean="0"/>
              <a:t>UCCS currently offers many majors that include capstone experiences</a:t>
            </a:r>
          </a:p>
          <a:p>
            <a:pPr marL="109728" indent="0">
              <a:buNone/>
            </a:pPr>
            <a:endParaRPr lang="en-US" sz="2900" b="1" dirty="0" smtClean="0"/>
          </a:p>
          <a:p>
            <a:pPr lvl="1"/>
            <a:r>
              <a:rPr lang="en-US" sz="2600" b="1" dirty="0"/>
              <a:t>At UCCS, 20 out of the 27 undergraduate degree </a:t>
            </a:r>
            <a:r>
              <a:rPr lang="en-US" sz="2600" b="1" dirty="0" smtClean="0"/>
              <a:t>programs </a:t>
            </a:r>
            <a:r>
              <a:rPr lang="en-US" sz="2600" b="1" dirty="0"/>
              <a:t>have offered a capstone experience (</a:t>
            </a:r>
            <a:r>
              <a:rPr lang="en-US" sz="2600" b="1" dirty="0" smtClean="0"/>
              <a:t>Switzer, </a:t>
            </a:r>
            <a:r>
              <a:rPr lang="en-US" sz="2600" b="1" dirty="0"/>
              <a:t>High Impact Practices, 2010). </a:t>
            </a:r>
            <a:endParaRPr lang="en-US" sz="2600" b="1" dirty="0" smtClean="0"/>
          </a:p>
        </p:txBody>
      </p:sp>
      <p:sp>
        <p:nvSpPr>
          <p:cNvPr id="3" name="Title 2"/>
          <p:cNvSpPr>
            <a:spLocks noGrp="1"/>
          </p:cNvSpPr>
          <p:nvPr>
            <p:ph type="title"/>
          </p:nvPr>
        </p:nvSpPr>
        <p:spPr>
          <a:xfrm>
            <a:off x="457200" y="274638"/>
            <a:ext cx="7086600" cy="1143000"/>
          </a:xfrm>
        </p:spPr>
        <p:txBody>
          <a:bodyPr>
            <a:normAutofit/>
          </a:bodyPr>
          <a:lstStyle/>
          <a:p>
            <a:r>
              <a:rPr lang="en-US" sz="3600" dirty="0" smtClean="0"/>
              <a:t>Capstone experiences</a:t>
            </a:r>
            <a:endParaRPr lang="en-US" sz="3600" dirty="0"/>
          </a:p>
        </p:txBody>
      </p:sp>
      <p:grpSp>
        <p:nvGrpSpPr>
          <p:cNvPr id="4" name="Group 3"/>
          <p:cNvGrpSpPr/>
          <p:nvPr/>
        </p:nvGrpSpPr>
        <p:grpSpPr>
          <a:xfrm>
            <a:off x="7612706" y="168176"/>
            <a:ext cx="1322390" cy="1173267"/>
            <a:chOff x="7612706" y="168176"/>
            <a:chExt cx="1322390" cy="1173267"/>
          </a:xfrm>
        </p:grpSpPr>
        <p:sp>
          <p:nvSpPr>
            <p:cNvPr id="8" name="Isosceles Triangle 7"/>
            <p:cNvSpPr/>
            <p:nvPr/>
          </p:nvSpPr>
          <p:spPr>
            <a:xfrm>
              <a:off x="7612706" y="168176"/>
              <a:ext cx="1322390" cy="1173267"/>
            </a:xfrm>
            <a:prstGeom prst="triangle">
              <a:avLst/>
            </a:prstGeom>
            <a:solidFill>
              <a:srgbClr val="EBAFFD"/>
            </a:solid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7711342" y="911752"/>
              <a:ext cx="1223753" cy="338554"/>
            </a:xfrm>
            <a:prstGeom prst="rect">
              <a:avLst/>
            </a:prstGeom>
            <a:noFill/>
          </p:spPr>
          <p:txBody>
            <a:bodyPr wrap="square" rtlCol="0">
              <a:spAutoFit/>
            </a:bodyPr>
            <a:lstStyle/>
            <a:p>
              <a:pPr algn="ctr"/>
              <a:r>
                <a:rPr lang="en-US" sz="1600" dirty="0" smtClean="0">
                  <a:latin typeface="Century Gothic" pitchFamily="34" charset="0"/>
                </a:rPr>
                <a:t>Capstone</a:t>
              </a:r>
              <a:endParaRPr lang="en-US" sz="1600" dirty="0">
                <a:latin typeface="Century Gothic" pitchFamily="34" charset="0"/>
              </a:endParaRPr>
            </a:p>
          </p:txBody>
        </p:sp>
      </p:grpSp>
    </p:spTree>
    <p:extLst>
      <p:ext uri="{BB962C8B-B14F-4D97-AF65-F5344CB8AC3E}">
        <p14:creationId xmlns:p14="http://schemas.microsoft.com/office/powerpoint/2010/main" val="300346746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400" dirty="0" smtClean="0"/>
              <a:t>Contacted 37 Chairs/UG Program Directors</a:t>
            </a:r>
          </a:p>
          <a:p>
            <a:pPr lvl="1"/>
            <a:r>
              <a:rPr lang="en-US" sz="2000" dirty="0" smtClean="0"/>
              <a:t>29 responded</a:t>
            </a:r>
          </a:p>
          <a:p>
            <a:endParaRPr lang="en-US" sz="2400" dirty="0" smtClean="0"/>
          </a:p>
          <a:p>
            <a:endParaRPr lang="en-US" sz="2400" dirty="0"/>
          </a:p>
          <a:p>
            <a:endParaRPr lang="en-US" sz="2400" dirty="0" smtClean="0"/>
          </a:p>
          <a:p>
            <a:endParaRPr lang="en-US" sz="2400" dirty="0"/>
          </a:p>
          <a:p>
            <a:endParaRPr lang="en-US" sz="2400" dirty="0" smtClean="0"/>
          </a:p>
          <a:p>
            <a:endParaRPr lang="en-US" sz="2400" dirty="0"/>
          </a:p>
          <a:p>
            <a:endParaRPr lang="en-US" sz="2400" dirty="0" smtClean="0"/>
          </a:p>
          <a:p>
            <a:r>
              <a:rPr lang="en-US" sz="2400" dirty="0" smtClean="0"/>
              <a:t>81</a:t>
            </a:r>
            <a:r>
              <a:rPr lang="en-US" sz="2400" dirty="0"/>
              <a:t>% of survey respondents rated </a:t>
            </a:r>
            <a:r>
              <a:rPr lang="en-US" sz="2400" dirty="0" smtClean="0"/>
              <a:t>capstone experiences </a:t>
            </a:r>
            <a:r>
              <a:rPr lang="en-US" sz="2400" dirty="0"/>
              <a:t>for their specific program as </a:t>
            </a:r>
            <a:r>
              <a:rPr lang="en-US" sz="2400" dirty="0" smtClean="0"/>
              <a:t>valuable</a:t>
            </a:r>
          </a:p>
          <a:p>
            <a:endParaRPr lang="en-US" dirty="0" smtClean="0"/>
          </a:p>
        </p:txBody>
      </p:sp>
      <p:sp>
        <p:nvSpPr>
          <p:cNvPr id="3" name="Title 2"/>
          <p:cNvSpPr>
            <a:spLocks noGrp="1"/>
          </p:cNvSpPr>
          <p:nvPr>
            <p:ph type="title"/>
          </p:nvPr>
        </p:nvSpPr>
        <p:spPr>
          <a:xfrm>
            <a:off x="457200" y="274638"/>
            <a:ext cx="5029200" cy="1143000"/>
          </a:xfrm>
        </p:spPr>
        <p:txBody>
          <a:bodyPr>
            <a:noAutofit/>
          </a:bodyPr>
          <a:lstStyle/>
          <a:p>
            <a:r>
              <a:rPr lang="en-US" sz="3600" dirty="0" smtClean="0"/>
              <a:t>Capstone Survey: </a:t>
            </a:r>
            <a:r>
              <a:rPr lang="en-US" sz="3200" dirty="0" smtClean="0"/>
              <a:t>March-April 2012</a:t>
            </a:r>
            <a:endParaRPr lang="en-US" sz="3200" dirty="0"/>
          </a:p>
        </p:txBody>
      </p:sp>
      <p:grpSp>
        <p:nvGrpSpPr>
          <p:cNvPr id="4" name="Group 3"/>
          <p:cNvGrpSpPr/>
          <p:nvPr/>
        </p:nvGrpSpPr>
        <p:grpSpPr>
          <a:xfrm>
            <a:off x="7612706" y="168176"/>
            <a:ext cx="1328785" cy="1173267"/>
            <a:chOff x="7612706" y="168176"/>
            <a:chExt cx="1328785" cy="1173267"/>
          </a:xfrm>
        </p:grpSpPr>
        <p:sp>
          <p:nvSpPr>
            <p:cNvPr id="8" name="Isosceles Triangle 7"/>
            <p:cNvSpPr/>
            <p:nvPr/>
          </p:nvSpPr>
          <p:spPr>
            <a:xfrm>
              <a:off x="7612706" y="168176"/>
              <a:ext cx="1322390" cy="1173267"/>
            </a:xfrm>
            <a:prstGeom prst="triangle">
              <a:avLst/>
            </a:prstGeom>
            <a:solidFill>
              <a:srgbClr val="EBAFFD"/>
            </a:solid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7643058" y="911752"/>
              <a:ext cx="1298433" cy="338554"/>
            </a:xfrm>
            <a:prstGeom prst="rect">
              <a:avLst/>
            </a:prstGeom>
            <a:noFill/>
          </p:spPr>
          <p:txBody>
            <a:bodyPr wrap="square" rtlCol="0">
              <a:spAutoFit/>
            </a:bodyPr>
            <a:lstStyle/>
            <a:p>
              <a:pPr algn="ctr"/>
              <a:r>
                <a:rPr lang="en-US" sz="1600" dirty="0" smtClean="0">
                  <a:latin typeface="Century Gothic" pitchFamily="34" charset="0"/>
                </a:rPr>
                <a:t>Capstone</a:t>
              </a:r>
              <a:endParaRPr lang="en-US" sz="1600" dirty="0">
                <a:latin typeface="Century Gothic" pitchFamily="34" charset="0"/>
              </a:endParaRPr>
            </a:p>
          </p:txBody>
        </p:sp>
      </p:gr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4369" y="2362200"/>
            <a:ext cx="7307906" cy="2657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7665976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2"/>
          <p:cNvSpPr>
            <a:spLocks noGrp="1"/>
          </p:cNvSpPr>
          <p:nvPr>
            <p:ph type="title"/>
          </p:nvPr>
        </p:nvSpPr>
        <p:spPr>
          <a:xfrm>
            <a:off x="457200" y="274638"/>
            <a:ext cx="7162800" cy="1143000"/>
          </a:xfrm>
        </p:spPr>
        <p:txBody>
          <a:bodyPr>
            <a:normAutofit/>
          </a:bodyPr>
          <a:lstStyle/>
          <a:p>
            <a:r>
              <a:rPr lang="en-US" sz="3600" dirty="0" smtClean="0"/>
              <a:t>Capstone Survey Results</a:t>
            </a:r>
            <a:endParaRPr lang="en-US" sz="3600" dirty="0"/>
          </a:p>
        </p:txBody>
      </p:sp>
      <p:grpSp>
        <p:nvGrpSpPr>
          <p:cNvPr id="12" name="Group 11"/>
          <p:cNvGrpSpPr/>
          <p:nvPr/>
        </p:nvGrpSpPr>
        <p:grpSpPr>
          <a:xfrm>
            <a:off x="7620000" y="153233"/>
            <a:ext cx="1322390" cy="1173267"/>
            <a:chOff x="7612706" y="168176"/>
            <a:chExt cx="1322390" cy="1173267"/>
          </a:xfrm>
        </p:grpSpPr>
        <p:sp>
          <p:nvSpPr>
            <p:cNvPr id="13" name="Isosceles Triangle 12"/>
            <p:cNvSpPr/>
            <p:nvPr/>
          </p:nvSpPr>
          <p:spPr>
            <a:xfrm>
              <a:off x="7612706" y="168176"/>
              <a:ext cx="1322390" cy="1173267"/>
            </a:xfrm>
            <a:prstGeom prst="triangle">
              <a:avLst/>
            </a:prstGeom>
            <a:solidFill>
              <a:srgbClr val="EBAFFD"/>
            </a:solid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7711342" y="911752"/>
              <a:ext cx="1223753" cy="338554"/>
            </a:xfrm>
            <a:prstGeom prst="rect">
              <a:avLst/>
            </a:prstGeom>
            <a:noFill/>
          </p:spPr>
          <p:txBody>
            <a:bodyPr wrap="square" rtlCol="0">
              <a:spAutoFit/>
            </a:bodyPr>
            <a:lstStyle/>
            <a:p>
              <a:pPr algn="ctr"/>
              <a:r>
                <a:rPr lang="en-US" sz="1600" dirty="0" smtClean="0">
                  <a:latin typeface="Century Gothic" pitchFamily="34" charset="0"/>
                </a:rPr>
                <a:t>Capstone</a:t>
              </a:r>
              <a:endParaRPr lang="en-US" sz="1600" dirty="0">
                <a:latin typeface="Century Gothic" pitchFamily="34" charset="0"/>
              </a:endParaRPr>
            </a:p>
          </p:txBody>
        </p:sp>
      </p:grpSp>
      <p:pic>
        <p:nvPicPr>
          <p:cNvPr id="8" name="Picture 7"/>
          <p:cNvPicPr/>
          <p:nvPr/>
        </p:nvPicPr>
        <p:blipFill>
          <a:blip r:embed="rId2">
            <a:extLst>
              <a:ext uri="{28A0092B-C50C-407E-A947-70E740481C1C}">
                <a14:useLocalDpi xmlns:a14="http://schemas.microsoft.com/office/drawing/2010/main" val="0"/>
              </a:ext>
            </a:extLst>
          </a:blip>
          <a:srcRect/>
          <a:stretch>
            <a:fillRect/>
          </a:stretch>
        </p:blipFill>
        <p:spPr bwMode="auto">
          <a:xfrm>
            <a:off x="762000" y="1524000"/>
            <a:ext cx="7848600" cy="5105400"/>
          </a:xfrm>
          <a:prstGeom prst="rect">
            <a:avLst/>
          </a:prstGeom>
          <a:noFill/>
        </p:spPr>
      </p:pic>
    </p:spTree>
    <p:extLst>
      <p:ext uri="{BB962C8B-B14F-4D97-AF65-F5344CB8AC3E}">
        <p14:creationId xmlns:p14="http://schemas.microsoft.com/office/powerpoint/2010/main" val="412304934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93192" lvl="1" indent="0">
              <a:buNone/>
            </a:pPr>
            <a:endParaRPr lang="en-US" dirty="0"/>
          </a:p>
          <a:p>
            <a:endParaRPr lang="en-US" dirty="0"/>
          </a:p>
        </p:txBody>
      </p:sp>
      <p:sp>
        <p:nvSpPr>
          <p:cNvPr id="3" name="Title 2"/>
          <p:cNvSpPr>
            <a:spLocks noGrp="1"/>
          </p:cNvSpPr>
          <p:nvPr>
            <p:ph type="title"/>
          </p:nvPr>
        </p:nvSpPr>
        <p:spPr>
          <a:xfrm>
            <a:off x="457200" y="274638"/>
            <a:ext cx="7155506" cy="1143000"/>
          </a:xfrm>
        </p:spPr>
        <p:txBody>
          <a:bodyPr>
            <a:normAutofit/>
          </a:bodyPr>
          <a:lstStyle/>
          <a:p>
            <a:r>
              <a:rPr lang="en-US" sz="3600" dirty="0" smtClean="0"/>
              <a:t>Capstone Survey Results</a:t>
            </a:r>
            <a:endParaRPr lang="en-US" sz="3600" dirty="0"/>
          </a:p>
        </p:txBody>
      </p:sp>
      <p:sp>
        <p:nvSpPr>
          <p:cNvPr id="8" name="Isosceles Triangle 7"/>
          <p:cNvSpPr/>
          <p:nvPr/>
        </p:nvSpPr>
        <p:spPr>
          <a:xfrm>
            <a:off x="7612706" y="168176"/>
            <a:ext cx="1322390" cy="1173267"/>
          </a:xfrm>
          <a:prstGeom prst="triangle">
            <a:avLst/>
          </a:prstGeom>
          <a:solidFill>
            <a:srgbClr val="EBAFFD"/>
          </a:solid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7711343" y="911752"/>
            <a:ext cx="1306822" cy="338554"/>
          </a:xfrm>
          <a:prstGeom prst="rect">
            <a:avLst/>
          </a:prstGeom>
          <a:noFill/>
        </p:spPr>
        <p:txBody>
          <a:bodyPr wrap="square" rtlCol="0">
            <a:spAutoFit/>
          </a:bodyPr>
          <a:lstStyle/>
          <a:p>
            <a:pPr algn="ctr"/>
            <a:r>
              <a:rPr lang="en-US" sz="1600" dirty="0" smtClean="0">
                <a:latin typeface="Century Gothic" pitchFamily="34" charset="0"/>
              </a:rPr>
              <a:t>Capstone</a:t>
            </a:r>
            <a:endParaRPr lang="en-US" sz="1600" dirty="0">
              <a:latin typeface="Century Gothic"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41438"/>
            <a:ext cx="9146390" cy="5516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390829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6781800" cy="1143000"/>
          </a:xfrm>
        </p:spPr>
        <p:txBody>
          <a:bodyPr>
            <a:normAutofit/>
          </a:bodyPr>
          <a:lstStyle/>
          <a:p>
            <a:r>
              <a:rPr lang="en-US" sz="3600" dirty="0" smtClean="0"/>
              <a:t>Capstone Survey Results</a:t>
            </a:r>
            <a:endParaRPr lang="en-US" sz="3600" dirty="0"/>
          </a:p>
        </p:txBody>
      </p:sp>
      <p:sp>
        <p:nvSpPr>
          <p:cNvPr id="8" name="Isosceles Triangle 7"/>
          <p:cNvSpPr/>
          <p:nvPr/>
        </p:nvSpPr>
        <p:spPr>
          <a:xfrm>
            <a:off x="7612706" y="82377"/>
            <a:ext cx="1322390" cy="1173267"/>
          </a:xfrm>
          <a:prstGeom prst="triangle">
            <a:avLst/>
          </a:prstGeom>
          <a:solidFill>
            <a:srgbClr val="EBAFFD"/>
          </a:solid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7628274" y="889275"/>
            <a:ext cx="1306822" cy="338554"/>
          </a:xfrm>
          <a:prstGeom prst="rect">
            <a:avLst/>
          </a:prstGeom>
          <a:noFill/>
        </p:spPr>
        <p:txBody>
          <a:bodyPr wrap="square" rtlCol="0">
            <a:spAutoFit/>
          </a:bodyPr>
          <a:lstStyle/>
          <a:p>
            <a:pPr algn="ctr"/>
            <a:r>
              <a:rPr lang="en-US" sz="1600" dirty="0" smtClean="0">
                <a:latin typeface="Century Gothic" pitchFamily="34" charset="0"/>
              </a:rPr>
              <a:t>Capstone</a:t>
            </a:r>
            <a:endParaRPr lang="en-US" sz="1600" dirty="0">
              <a:latin typeface="Century Gothic" pitchFamily="34" charset="0"/>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41443"/>
            <a:ext cx="7943004" cy="55165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2542062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An Invitation to Continue our Dialogue in Break Out </a:t>
            </a:r>
            <a:r>
              <a:rPr lang="en-US" dirty="0" smtClean="0"/>
              <a:t>Groups</a:t>
            </a:r>
          </a:p>
          <a:p>
            <a:pPr marL="393192" lvl="1" indent="0">
              <a:buNone/>
            </a:pPr>
            <a:endParaRPr lang="en-US" dirty="0" smtClean="0"/>
          </a:p>
          <a:p>
            <a:r>
              <a:rPr lang="en-US" dirty="0"/>
              <a:t>Call for additional Capstone </a:t>
            </a:r>
            <a:r>
              <a:rPr lang="en-US" dirty="0" smtClean="0"/>
              <a:t>Information</a:t>
            </a:r>
          </a:p>
          <a:p>
            <a:endParaRPr lang="en-US" dirty="0" smtClean="0"/>
          </a:p>
          <a:p>
            <a:r>
              <a:rPr lang="en-US" dirty="0" smtClean="0"/>
              <a:t>Summer/Fall 2012 Working with Departments</a:t>
            </a:r>
          </a:p>
          <a:p>
            <a:pPr marL="393192" lvl="1" indent="0">
              <a:buNone/>
            </a:pPr>
            <a:endParaRPr lang="en-US" dirty="0"/>
          </a:p>
        </p:txBody>
      </p:sp>
      <p:sp>
        <p:nvSpPr>
          <p:cNvPr id="3" name="Title 2"/>
          <p:cNvSpPr>
            <a:spLocks noGrp="1"/>
          </p:cNvSpPr>
          <p:nvPr>
            <p:ph type="title"/>
          </p:nvPr>
        </p:nvSpPr>
        <p:spPr/>
        <p:txBody>
          <a:bodyPr>
            <a:normAutofit/>
          </a:bodyPr>
          <a:lstStyle/>
          <a:p>
            <a:r>
              <a:rPr lang="en-US" sz="3600" dirty="0" smtClean="0"/>
              <a:t>Capstone</a:t>
            </a:r>
            <a:endParaRPr lang="en-US" sz="3600" dirty="0"/>
          </a:p>
        </p:txBody>
      </p:sp>
      <p:sp>
        <p:nvSpPr>
          <p:cNvPr id="8" name="Isosceles Triangle 7"/>
          <p:cNvSpPr/>
          <p:nvPr/>
        </p:nvSpPr>
        <p:spPr>
          <a:xfrm>
            <a:off x="7612706" y="168176"/>
            <a:ext cx="1322390" cy="1173267"/>
          </a:xfrm>
          <a:prstGeom prst="triangle">
            <a:avLst/>
          </a:prstGeom>
          <a:solidFill>
            <a:srgbClr val="EBAFFD"/>
          </a:solid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7711342" y="911752"/>
            <a:ext cx="1223753" cy="338554"/>
          </a:xfrm>
          <a:prstGeom prst="rect">
            <a:avLst/>
          </a:prstGeom>
          <a:noFill/>
        </p:spPr>
        <p:txBody>
          <a:bodyPr wrap="square" rtlCol="0">
            <a:spAutoFit/>
          </a:bodyPr>
          <a:lstStyle/>
          <a:p>
            <a:pPr algn="ctr"/>
            <a:r>
              <a:rPr lang="en-US" sz="1600" dirty="0" smtClean="0">
                <a:latin typeface="Century Gothic" pitchFamily="34" charset="0"/>
              </a:rPr>
              <a:t>Capstone</a:t>
            </a:r>
            <a:endParaRPr lang="en-US" sz="1600" dirty="0">
              <a:latin typeface="Century Gothic" pitchFamily="34" charset="0"/>
            </a:endParaRPr>
          </a:p>
        </p:txBody>
      </p:sp>
    </p:spTree>
    <p:extLst>
      <p:ext uri="{BB962C8B-B14F-4D97-AF65-F5344CB8AC3E}">
        <p14:creationId xmlns:p14="http://schemas.microsoft.com/office/powerpoint/2010/main" val="349676784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83918"/>
            <a:ext cx="8229600" cy="867474"/>
          </a:xfrm>
        </p:spPr>
        <p:txBody>
          <a:bodyPr>
            <a:normAutofit/>
          </a:bodyPr>
          <a:lstStyle/>
          <a:p>
            <a:pPr algn="ctr"/>
            <a:r>
              <a:rPr lang="en-US" sz="3600" dirty="0" smtClean="0"/>
              <a:t>A New Framework for GE at UCCS</a:t>
            </a:r>
            <a:endParaRPr lang="en-US" sz="3600" dirty="0"/>
          </a:p>
        </p:txBody>
      </p:sp>
      <p:pic>
        <p:nvPicPr>
          <p:cNvPr id="5" name="Picture 4"/>
          <p:cNvPicPr>
            <a:picLocks noChangeAspect="1"/>
          </p:cNvPicPr>
          <p:nvPr/>
        </p:nvPicPr>
        <p:blipFill>
          <a:blip r:embed="rId2"/>
          <a:stretch>
            <a:fillRect/>
          </a:stretch>
        </p:blipFill>
        <p:spPr>
          <a:xfrm>
            <a:off x="4126437" y="2513579"/>
            <a:ext cx="1370721" cy="1105602"/>
          </a:xfrm>
          <a:prstGeom prst="rect">
            <a:avLst/>
          </a:prstGeom>
        </p:spPr>
      </p:pic>
      <p:sp>
        <p:nvSpPr>
          <p:cNvPr id="6" name="TextBox 5"/>
          <p:cNvSpPr txBox="1"/>
          <p:nvPr/>
        </p:nvSpPr>
        <p:spPr>
          <a:xfrm>
            <a:off x="4066202" y="2650881"/>
            <a:ext cx="1460533" cy="830997"/>
          </a:xfrm>
          <a:prstGeom prst="rect">
            <a:avLst/>
          </a:prstGeom>
          <a:noFill/>
        </p:spPr>
        <p:txBody>
          <a:bodyPr wrap="square" rtlCol="0">
            <a:spAutoFit/>
          </a:bodyPr>
          <a:lstStyle/>
          <a:p>
            <a:pPr algn="ctr"/>
            <a:r>
              <a:rPr lang="en-US" sz="1600" dirty="0" smtClean="0">
                <a:solidFill>
                  <a:prstClr val="black"/>
                </a:solidFill>
                <a:latin typeface="Century Gothic"/>
                <a:cs typeface="Century Gothic"/>
              </a:rPr>
              <a:t>Core</a:t>
            </a:r>
          </a:p>
          <a:p>
            <a:pPr algn="ctr"/>
            <a:r>
              <a:rPr lang="en-US" sz="1600" dirty="0" smtClean="0">
                <a:solidFill>
                  <a:prstClr val="black"/>
                </a:solidFill>
                <a:latin typeface="Century Gothic"/>
                <a:cs typeface="Century Gothic"/>
              </a:rPr>
              <a:t>Integrative Course</a:t>
            </a:r>
            <a:endParaRPr lang="en-US" sz="1600" dirty="0">
              <a:solidFill>
                <a:prstClr val="black"/>
              </a:solidFill>
              <a:latin typeface="Century Gothic"/>
              <a:cs typeface="Century Gothic"/>
            </a:endParaRPr>
          </a:p>
        </p:txBody>
      </p:sp>
      <p:grpSp>
        <p:nvGrpSpPr>
          <p:cNvPr id="7" name="Group 6"/>
          <p:cNvGrpSpPr/>
          <p:nvPr/>
        </p:nvGrpSpPr>
        <p:grpSpPr>
          <a:xfrm>
            <a:off x="6545847" y="4803503"/>
            <a:ext cx="1461430" cy="1134110"/>
            <a:chOff x="4013185" y="5430248"/>
            <a:chExt cx="1820542" cy="1313710"/>
          </a:xfrm>
        </p:grpSpPr>
        <p:sp>
          <p:nvSpPr>
            <p:cNvPr id="8" name="Oval 7"/>
            <p:cNvSpPr/>
            <p:nvPr/>
          </p:nvSpPr>
          <p:spPr>
            <a:xfrm>
              <a:off x="4148934" y="5430248"/>
              <a:ext cx="1342227" cy="1313710"/>
            </a:xfrm>
            <a:prstGeom prst="ellipse">
              <a:avLst/>
            </a:prstGeom>
            <a:solidFill>
              <a:srgbClr val="009D00"/>
            </a:solidFill>
            <a:effectLst>
              <a:glow rad="88900">
                <a:schemeClr val="accent3">
                  <a:lumMod val="20000"/>
                  <a:lumOff val="80000"/>
                  <a:alpha val="47000"/>
                </a:schemeClr>
              </a:glow>
              <a:outerShdw blurRad="40000" dist="23000" dir="5400000" rotWithShape="0">
                <a:srgbClr val="000000">
                  <a:alpha val="35000"/>
                </a:srgbClr>
              </a:outerShdw>
              <a:softEdge rad="1143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 name="TextBox 8"/>
            <p:cNvSpPr txBox="1"/>
            <p:nvPr/>
          </p:nvSpPr>
          <p:spPr>
            <a:xfrm>
              <a:off x="4013185" y="5786897"/>
              <a:ext cx="1820542" cy="677381"/>
            </a:xfrm>
            <a:prstGeom prst="rect">
              <a:avLst/>
            </a:prstGeom>
            <a:noFill/>
          </p:spPr>
          <p:txBody>
            <a:bodyPr wrap="square" rtlCol="0">
              <a:spAutoFit/>
            </a:bodyPr>
            <a:lstStyle/>
            <a:p>
              <a:pPr algn="ctr"/>
              <a:r>
                <a:rPr lang="en-US" sz="1600" dirty="0" smtClean="0">
                  <a:solidFill>
                    <a:srgbClr val="000000"/>
                  </a:solidFill>
                  <a:latin typeface="Century Gothic"/>
                  <a:cs typeface="Century Gothic"/>
                </a:rPr>
                <a:t>Quantitative </a:t>
              </a:r>
            </a:p>
            <a:p>
              <a:pPr algn="ctr"/>
              <a:r>
                <a:rPr lang="en-US" sz="1600" dirty="0" smtClean="0">
                  <a:solidFill>
                    <a:srgbClr val="000000"/>
                  </a:solidFill>
                  <a:latin typeface="Century Gothic"/>
                  <a:cs typeface="Century Gothic"/>
                </a:rPr>
                <a:t>Reasoning</a:t>
              </a:r>
              <a:endParaRPr lang="en-US" sz="1600" dirty="0">
                <a:solidFill>
                  <a:srgbClr val="000000"/>
                </a:solidFill>
                <a:latin typeface="Century Gothic"/>
                <a:cs typeface="Century Gothic"/>
              </a:endParaRPr>
            </a:p>
          </p:txBody>
        </p:sp>
      </p:grpSp>
      <p:grpSp>
        <p:nvGrpSpPr>
          <p:cNvPr id="10" name="Group 9"/>
          <p:cNvGrpSpPr/>
          <p:nvPr/>
        </p:nvGrpSpPr>
        <p:grpSpPr>
          <a:xfrm>
            <a:off x="4943931" y="4836726"/>
            <a:ext cx="1262523" cy="1134110"/>
            <a:chOff x="6860737" y="5430248"/>
            <a:chExt cx="1572758" cy="1313710"/>
          </a:xfrm>
        </p:grpSpPr>
        <p:sp>
          <p:nvSpPr>
            <p:cNvPr id="11" name="Oval 10"/>
            <p:cNvSpPr/>
            <p:nvPr/>
          </p:nvSpPr>
          <p:spPr>
            <a:xfrm>
              <a:off x="6964546" y="5430248"/>
              <a:ext cx="1342227" cy="1313710"/>
            </a:xfrm>
            <a:prstGeom prst="ellipse">
              <a:avLst/>
            </a:prstGeom>
            <a:solidFill>
              <a:srgbClr val="009D00"/>
            </a:solidFill>
            <a:effectLst>
              <a:glow rad="88900">
                <a:schemeClr val="accent3">
                  <a:lumMod val="20000"/>
                  <a:lumOff val="80000"/>
                  <a:alpha val="47000"/>
                </a:schemeClr>
              </a:glow>
              <a:outerShdw blurRad="40000" dist="23000" dir="5400000" rotWithShape="0">
                <a:srgbClr val="000000">
                  <a:alpha val="35000"/>
                </a:srgbClr>
              </a:outerShdw>
              <a:softEdge rad="1143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6860737" y="5596937"/>
              <a:ext cx="1572758" cy="962595"/>
            </a:xfrm>
            <a:prstGeom prst="rect">
              <a:avLst/>
            </a:prstGeom>
          </p:spPr>
          <p:txBody>
            <a:bodyPr wrap="square">
              <a:spAutoFit/>
            </a:bodyPr>
            <a:lstStyle/>
            <a:p>
              <a:pPr algn="ctr"/>
              <a:r>
                <a:rPr lang="en-US" sz="1600" dirty="0" smtClean="0">
                  <a:solidFill>
                    <a:srgbClr val="000000"/>
                  </a:solidFill>
                  <a:latin typeface="Century Gothic"/>
                  <a:cs typeface="Century Gothic"/>
                </a:rPr>
                <a:t>2</a:t>
              </a:r>
              <a:r>
                <a:rPr lang="en-US" sz="1600" baseline="30000" dirty="0" smtClean="0">
                  <a:solidFill>
                    <a:srgbClr val="000000"/>
                  </a:solidFill>
                  <a:latin typeface="Century Gothic"/>
                  <a:cs typeface="Century Gothic"/>
                </a:rPr>
                <a:t>nd</a:t>
              </a:r>
              <a:r>
                <a:rPr lang="en-US" sz="1600" dirty="0" smtClean="0">
                  <a:solidFill>
                    <a:srgbClr val="000000"/>
                  </a:solidFill>
                  <a:latin typeface="Century Gothic"/>
                  <a:cs typeface="Century Gothic"/>
                </a:rPr>
                <a:t> </a:t>
              </a:r>
            </a:p>
            <a:p>
              <a:pPr algn="ctr"/>
              <a:r>
                <a:rPr lang="en-US" sz="1600" dirty="0" smtClean="0">
                  <a:solidFill>
                    <a:srgbClr val="000000"/>
                  </a:solidFill>
                  <a:latin typeface="Century Gothic"/>
                  <a:cs typeface="Century Gothic"/>
                </a:rPr>
                <a:t>Writing</a:t>
              </a:r>
            </a:p>
            <a:p>
              <a:pPr algn="ctr"/>
              <a:r>
                <a:rPr lang="en-US" sz="1600" dirty="0" smtClean="0">
                  <a:solidFill>
                    <a:srgbClr val="000000"/>
                  </a:solidFill>
                  <a:latin typeface="Century Gothic"/>
                  <a:cs typeface="Century Gothic"/>
                </a:rPr>
                <a:t>Course</a:t>
              </a:r>
              <a:endParaRPr lang="en-US" sz="1600" dirty="0">
                <a:solidFill>
                  <a:srgbClr val="000000"/>
                </a:solidFill>
                <a:latin typeface="Century Gothic"/>
                <a:cs typeface="Century Gothic"/>
              </a:endParaRPr>
            </a:p>
          </p:txBody>
        </p:sp>
      </p:grpSp>
      <p:grpSp>
        <p:nvGrpSpPr>
          <p:cNvPr id="13" name="Group 12"/>
          <p:cNvGrpSpPr/>
          <p:nvPr/>
        </p:nvGrpSpPr>
        <p:grpSpPr>
          <a:xfrm>
            <a:off x="3446078" y="4871063"/>
            <a:ext cx="1077465" cy="1160707"/>
            <a:chOff x="6032771" y="4447075"/>
            <a:chExt cx="1342227" cy="1344519"/>
          </a:xfrm>
        </p:grpSpPr>
        <p:sp>
          <p:nvSpPr>
            <p:cNvPr id="14" name="Oval 13"/>
            <p:cNvSpPr/>
            <p:nvPr/>
          </p:nvSpPr>
          <p:spPr>
            <a:xfrm>
              <a:off x="6032771" y="4447075"/>
              <a:ext cx="1342227" cy="1313710"/>
            </a:xfrm>
            <a:prstGeom prst="ellipse">
              <a:avLst/>
            </a:prstGeom>
            <a:solidFill>
              <a:srgbClr val="009D00"/>
            </a:solidFill>
            <a:effectLst>
              <a:glow rad="88900">
                <a:schemeClr val="accent3">
                  <a:lumMod val="20000"/>
                  <a:lumOff val="80000"/>
                  <a:alpha val="47000"/>
                </a:schemeClr>
              </a:glow>
              <a:outerShdw blurRad="40000" dist="23000" dir="5400000" rotWithShape="0">
                <a:srgbClr val="000000">
                  <a:alpha val="35000"/>
                </a:srgbClr>
              </a:outerShdw>
              <a:softEdge rad="1143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5" name="TextBox 14"/>
            <p:cNvSpPr txBox="1"/>
            <p:nvPr/>
          </p:nvSpPr>
          <p:spPr>
            <a:xfrm>
              <a:off x="6095604" y="4793348"/>
              <a:ext cx="1194267" cy="998246"/>
            </a:xfrm>
            <a:prstGeom prst="rect">
              <a:avLst/>
            </a:prstGeom>
            <a:noFill/>
          </p:spPr>
          <p:txBody>
            <a:bodyPr wrap="square" rtlCol="0">
              <a:spAutoFit/>
            </a:bodyPr>
            <a:lstStyle/>
            <a:p>
              <a:pPr algn="ctr"/>
              <a:r>
                <a:rPr lang="en-US" sz="1600" dirty="0" smtClean="0">
                  <a:solidFill>
                    <a:prstClr val="black"/>
                  </a:solidFill>
                  <a:latin typeface="Century Gothic"/>
                  <a:cs typeface="Century Gothic"/>
                </a:rPr>
                <a:t>English</a:t>
              </a:r>
            </a:p>
            <a:p>
              <a:pPr algn="ctr"/>
              <a:r>
                <a:rPr lang="en-US" sz="1600" dirty="0" smtClean="0">
                  <a:solidFill>
                    <a:prstClr val="black"/>
                  </a:solidFill>
                  <a:latin typeface="Century Gothic"/>
                  <a:cs typeface="Century Gothic"/>
                </a:rPr>
                <a:t>1310 </a:t>
              </a:r>
            </a:p>
            <a:p>
              <a:pPr algn="ctr"/>
              <a:endParaRPr lang="en-US" dirty="0">
                <a:solidFill>
                  <a:prstClr val="black"/>
                </a:solidFill>
                <a:latin typeface="Century Gothic"/>
                <a:cs typeface="Century Gothic"/>
              </a:endParaRPr>
            </a:p>
          </p:txBody>
        </p:sp>
      </p:grpSp>
      <p:grpSp>
        <p:nvGrpSpPr>
          <p:cNvPr id="16" name="Group 15"/>
          <p:cNvGrpSpPr/>
          <p:nvPr/>
        </p:nvGrpSpPr>
        <p:grpSpPr>
          <a:xfrm>
            <a:off x="6726634" y="1899011"/>
            <a:ext cx="1099857" cy="1241519"/>
            <a:chOff x="1935756" y="270998"/>
            <a:chExt cx="1370120" cy="1438130"/>
          </a:xfrm>
        </p:grpSpPr>
        <p:pic>
          <p:nvPicPr>
            <p:cNvPr id="17" name="Picture 16" descr="spiral-notebook-hi.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8721273">
              <a:off x="2193603" y="291622"/>
              <a:ext cx="854429" cy="813181"/>
            </a:xfrm>
            <a:prstGeom prst="rect">
              <a:avLst/>
            </a:prstGeom>
          </p:spPr>
        </p:pic>
        <p:sp>
          <p:nvSpPr>
            <p:cNvPr id="18" name="TextBox 17"/>
            <p:cNvSpPr txBox="1"/>
            <p:nvPr/>
          </p:nvSpPr>
          <p:spPr>
            <a:xfrm>
              <a:off x="1935756" y="1031746"/>
              <a:ext cx="1370120" cy="677382"/>
            </a:xfrm>
            <a:prstGeom prst="rect">
              <a:avLst/>
            </a:prstGeom>
            <a:noFill/>
          </p:spPr>
          <p:txBody>
            <a:bodyPr wrap="square" rtlCol="0">
              <a:spAutoFit/>
            </a:bodyPr>
            <a:lstStyle/>
            <a:p>
              <a:pPr algn="ctr"/>
              <a:r>
                <a:rPr lang="en-US" sz="1600" dirty="0" smtClean="0">
                  <a:solidFill>
                    <a:prstClr val="black"/>
                  </a:solidFill>
                  <a:latin typeface="Century Gothic"/>
                  <a:cs typeface="Century Gothic"/>
                </a:rPr>
                <a:t>Writing Portfolio</a:t>
              </a:r>
              <a:endParaRPr lang="en-US" sz="1600" dirty="0">
                <a:solidFill>
                  <a:prstClr val="black"/>
                </a:solidFill>
                <a:latin typeface="Century Gothic"/>
                <a:cs typeface="Century Gothic"/>
              </a:endParaRPr>
            </a:p>
          </p:txBody>
        </p:sp>
      </p:grpSp>
      <p:sp>
        <p:nvSpPr>
          <p:cNvPr id="23" name="TextBox 22"/>
          <p:cNvSpPr txBox="1"/>
          <p:nvPr/>
        </p:nvSpPr>
        <p:spPr>
          <a:xfrm>
            <a:off x="328921" y="1518475"/>
            <a:ext cx="1083237" cy="830997"/>
          </a:xfrm>
          <a:prstGeom prst="rect">
            <a:avLst/>
          </a:prstGeom>
          <a:noFill/>
        </p:spPr>
        <p:txBody>
          <a:bodyPr wrap="square" rtlCol="0">
            <a:spAutoFit/>
          </a:bodyPr>
          <a:lstStyle/>
          <a:p>
            <a:pPr algn="ctr"/>
            <a:r>
              <a:rPr lang="en-US" sz="2400" dirty="0" smtClean="0">
                <a:solidFill>
                  <a:prstClr val="black"/>
                </a:solidFill>
                <a:latin typeface="Century Gothic"/>
                <a:cs typeface="Century Gothic"/>
              </a:rPr>
              <a:t>4</a:t>
            </a:r>
            <a:r>
              <a:rPr lang="en-US" sz="2400" baseline="30000" dirty="0" smtClean="0">
                <a:solidFill>
                  <a:prstClr val="black"/>
                </a:solidFill>
                <a:latin typeface="Century Gothic"/>
                <a:cs typeface="Century Gothic"/>
              </a:rPr>
              <a:t>th</a:t>
            </a:r>
            <a:r>
              <a:rPr lang="en-US" sz="2400" dirty="0" smtClean="0">
                <a:solidFill>
                  <a:prstClr val="black"/>
                </a:solidFill>
                <a:latin typeface="Century Gothic"/>
                <a:cs typeface="Century Gothic"/>
              </a:rPr>
              <a:t> Year</a:t>
            </a:r>
            <a:endParaRPr lang="en-US" sz="2400" dirty="0">
              <a:solidFill>
                <a:prstClr val="black"/>
              </a:solidFill>
              <a:latin typeface="Century Gothic"/>
              <a:cs typeface="Century Gothic"/>
            </a:endParaRPr>
          </a:p>
        </p:txBody>
      </p:sp>
      <p:sp>
        <p:nvSpPr>
          <p:cNvPr id="24" name="TextBox 23"/>
          <p:cNvSpPr txBox="1"/>
          <p:nvPr/>
        </p:nvSpPr>
        <p:spPr>
          <a:xfrm>
            <a:off x="328921" y="2789862"/>
            <a:ext cx="1065380" cy="830997"/>
          </a:xfrm>
          <a:prstGeom prst="rect">
            <a:avLst/>
          </a:prstGeom>
          <a:noFill/>
        </p:spPr>
        <p:txBody>
          <a:bodyPr wrap="square" rtlCol="0">
            <a:spAutoFit/>
          </a:bodyPr>
          <a:lstStyle/>
          <a:p>
            <a:pPr algn="ctr"/>
            <a:r>
              <a:rPr lang="en-US" sz="2400" dirty="0" smtClean="0">
                <a:solidFill>
                  <a:prstClr val="black"/>
                </a:solidFill>
                <a:latin typeface="Century Gothic"/>
                <a:cs typeface="Century Gothic"/>
              </a:rPr>
              <a:t>3</a:t>
            </a:r>
            <a:r>
              <a:rPr lang="en-US" sz="2400" baseline="30000" dirty="0" smtClean="0">
                <a:solidFill>
                  <a:prstClr val="black"/>
                </a:solidFill>
                <a:latin typeface="Century Gothic"/>
                <a:cs typeface="Century Gothic"/>
              </a:rPr>
              <a:t>rd</a:t>
            </a:r>
            <a:r>
              <a:rPr lang="en-US" sz="2400" dirty="0" smtClean="0">
                <a:solidFill>
                  <a:prstClr val="black"/>
                </a:solidFill>
                <a:latin typeface="Century Gothic"/>
                <a:cs typeface="Century Gothic"/>
              </a:rPr>
              <a:t> Year</a:t>
            </a:r>
            <a:endParaRPr lang="en-US" sz="2400" dirty="0">
              <a:solidFill>
                <a:prstClr val="black"/>
              </a:solidFill>
              <a:latin typeface="Century Gothic"/>
              <a:cs typeface="Century Gothic"/>
            </a:endParaRPr>
          </a:p>
        </p:txBody>
      </p:sp>
      <p:sp>
        <p:nvSpPr>
          <p:cNvPr id="25" name="TextBox 24"/>
          <p:cNvSpPr txBox="1"/>
          <p:nvPr/>
        </p:nvSpPr>
        <p:spPr>
          <a:xfrm>
            <a:off x="333472" y="3937639"/>
            <a:ext cx="1156060" cy="830997"/>
          </a:xfrm>
          <a:prstGeom prst="rect">
            <a:avLst/>
          </a:prstGeom>
          <a:noFill/>
        </p:spPr>
        <p:txBody>
          <a:bodyPr wrap="square" rtlCol="0">
            <a:spAutoFit/>
          </a:bodyPr>
          <a:lstStyle/>
          <a:p>
            <a:pPr algn="ctr"/>
            <a:r>
              <a:rPr lang="en-US" sz="2400" dirty="0" smtClean="0">
                <a:solidFill>
                  <a:prstClr val="black"/>
                </a:solidFill>
                <a:latin typeface="Century Gothic"/>
                <a:cs typeface="Century Gothic"/>
              </a:rPr>
              <a:t>2</a:t>
            </a:r>
            <a:r>
              <a:rPr lang="en-US" sz="2400" baseline="30000" dirty="0" smtClean="0">
                <a:solidFill>
                  <a:prstClr val="black"/>
                </a:solidFill>
                <a:latin typeface="Century Gothic"/>
                <a:cs typeface="Century Gothic"/>
              </a:rPr>
              <a:t>nd</a:t>
            </a:r>
            <a:r>
              <a:rPr lang="en-US" sz="2400" dirty="0" smtClean="0">
                <a:solidFill>
                  <a:prstClr val="black"/>
                </a:solidFill>
                <a:latin typeface="Century Gothic"/>
                <a:cs typeface="Century Gothic"/>
              </a:rPr>
              <a:t> Year</a:t>
            </a:r>
            <a:endParaRPr lang="en-US" sz="2400" dirty="0">
              <a:solidFill>
                <a:prstClr val="black"/>
              </a:solidFill>
              <a:latin typeface="Century Gothic"/>
              <a:cs typeface="Century Gothic"/>
            </a:endParaRPr>
          </a:p>
        </p:txBody>
      </p:sp>
      <p:sp>
        <p:nvSpPr>
          <p:cNvPr id="26" name="TextBox 25"/>
          <p:cNvSpPr txBox="1"/>
          <p:nvPr/>
        </p:nvSpPr>
        <p:spPr>
          <a:xfrm>
            <a:off x="410846" y="5041560"/>
            <a:ext cx="1001312" cy="830997"/>
          </a:xfrm>
          <a:prstGeom prst="rect">
            <a:avLst/>
          </a:prstGeom>
          <a:noFill/>
        </p:spPr>
        <p:txBody>
          <a:bodyPr wrap="square" rtlCol="0">
            <a:spAutoFit/>
          </a:bodyPr>
          <a:lstStyle/>
          <a:p>
            <a:pPr algn="ctr"/>
            <a:r>
              <a:rPr lang="en-US" sz="2400" dirty="0" smtClean="0">
                <a:solidFill>
                  <a:prstClr val="black"/>
                </a:solidFill>
                <a:latin typeface="Century Gothic"/>
                <a:cs typeface="Century Gothic"/>
              </a:rPr>
              <a:t>1</a:t>
            </a:r>
            <a:r>
              <a:rPr lang="en-US" sz="2400" baseline="30000" dirty="0" smtClean="0">
                <a:solidFill>
                  <a:prstClr val="black"/>
                </a:solidFill>
                <a:latin typeface="Century Gothic"/>
                <a:cs typeface="Century Gothic"/>
              </a:rPr>
              <a:t>st</a:t>
            </a:r>
            <a:r>
              <a:rPr lang="en-US" sz="2400" dirty="0" smtClean="0">
                <a:solidFill>
                  <a:prstClr val="black"/>
                </a:solidFill>
                <a:latin typeface="Century Gothic"/>
                <a:cs typeface="Century Gothic"/>
              </a:rPr>
              <a:t> Year</a:t>
            </a:r>
            <a:endParaRPr lang="en-US" sz="2400" dirty="0">
              <a:solidFill>
                <a:prstClr val="black"/>
              </a:solidFill>
              <a:latin typeface="Century Gothic"/>
              <a:cs typeface="Century Gothic"/>
            </a:endParaRPr>
          </a:p>
        </p:txBody>
      </p:sp>
      <p:sp>
        <p:nvSpPr>
          <p:cNvPr id="27" name="Teardrop 26"/>
          <p:cNvSpPr/>
          <p:nvPr/>
        </p:nvSpPr>
        <p:spPr>
          <a:xfrm>
            <a:off x="2708588" y="3801772"/>
            <a:ext cx="1086332" cy="991255"/>
          </a:xfrm>
          <a:prstGeom prst="teardrop">
            <a:avLst/>
          </a:prstGeom>
          <a:solidFill>
            <a:srgbClr val="FF411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8" name="Teardrop 27"/>
          <p:cNvSpPr/>
          <p:nvPr/>
        </p:nvSpPr>
        <p:spPr>
          <a:xfrm>
            <a:off x="4169121" y="3801771"/>
            <a:ext cx="1086332" cy="991255"/>
          </a:xfrm>
          <a:prstGeom prst="teardrop">
            <a:avLst/>
          </a:prstGeom>
          <a:solidFill>
            <a:srgbClr val="FF411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9" name="Teardrop 28"/>
          <p:cNvSpPr/>
          <p:nvPr/>
        </p:nvSpPr>
        <p:spPr>
          <a:xfrm>
            <a:off x="5719693" y="3777381"/>
            <a:ext cx="1086332" cy="991255"/>
          </a:xfrm>
          <a:prstGeom prst="teardrop">
            <a:avLst/>
          </a:prstGeom>
          <a:solidFill>
            <a:srgbClr val="FF411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0" name="TextBox 29"/>
          <p:cNvSpPr txBox="1"/>
          <p:nvPr/>
        </p:nvSpPr>
        <p:spPr>
          <a:xfrm>
            <a:off x="2708588" y="4103731"/>
            <a:ext cx="1086332" cy="338554"/>
          </a:xfrm>
          <a:prstGeom prst="rect">
            <a:avLst/>
          </a:prstGeom>
          <a:noFill/>
        </p:spPr>
        <p:txBody>
          <a:bodyPr wrap="square" rtlCol="0">
            <a:spAutoFit/>
          </a:bodyPr>
          <a:lstStyle/>
          <a:p>
            <a:pPr algn="ctr"/>
            <a:r>
              <a:rPr lang="en-US" sz="1600" dirty="0" smtClean="0">
                <a:solidFill>
                  <a:prstClr val="black"/>
                </a:solidFill>
                <a:latin typeface="Century Gothic"/>
                <a:cs typeface="Century Gothic"/>
              </a:rPr>
              <a:t>Explore</a:t>
            </a:r>
            <a:endParaRPr lang="en-US" sz="1600" dirty="0">
              <a:solidFill>
                <a:prstClr val="black"/>
              </a:solidFill>
              <a:latin typeface="Century Gothic"/>
              <a:cs typeface="Century Gothic"/>
            </a:endParaRPr>
          </a:p>
        </p:txBody>
      </p:sp>
      <p:sp>
        <p:nvSpPr>
          <p:cNvPr id="31" name="TextBox 30"/>
          <p:cNvSpPr txBox="1"/>
          <p:nvPr/>
        </p:nvSpPr>
        <p:spPr>
          <a:xfrm>
            <a:off x="4169121" y="4103731"/>
            <a:ext cx="1086332" cy="338554"/>
          </a:xfrm>
          <a:prstGeom prst="rect">
            <a:avLst/>
          </a:prstGeom>
          <a:noFill/>
        </p:spPr>
        <p:txBody>
          <a:bodyPr wrap="square" rtlCol="0">
            <a:spAutoFit/>
          </a:bodyPr>
          <a:lstStyle/>
          <a:p>
            <a:pPr algn="ctr"/>
            <a:r>
              <a:rPr lang="en-US" sz="1600" dirty="0" smtClean="0">
                <a:solidFill>
                  <a:prstClr val="black"/>
                </a:solidFill>
                <a:latin typeface="Century Gothic"/>
                <a:cs typeface="Century Gothic"/>
              </a:rPr>
              <a:t>Explore</a:t>
            </a:r>
            <a:endParaRPr lang="en-US" sz="1600" dirty="0">
              <a:solidFill>
                <a:prstClr val="black"/>
              </a:solidFill>
              <a:latin typeface="Century Gothic"/>
              <a:cs typeface="Century Gothic"/>
            </a:endParaRPr>
          </a:p>
        </p:txBody>
      </p:sp>
      <p:sp>
        <p:nvSpPr>
          <p:cNvPr id="32" name="TextBox 31"/>
          <p:cNvSpPr txBox="1"/>
          <p:nvPr/>
        </p:nvSpPr>
        <p:spPr>
          <a:xfrm>
            <a:off x="5719693" y="4103731"/>
            <a:ext cx="1086332" cy="338554"/>
          </a:xfrm>
          <a:prstGeom prst="rect">
            <a:avLst/>
          </a:prstGeom>
          <a:noFill/>
        </p:spPr>
        <p:txBody>
          <a:bodyPr wrap="square" rtlCol="0">
            <a:spAutoFit/>
          </a:bodyPr>
          <a:lstStyle/>
          <a:p>
            <a:pPr algn="ctr"/>
            <a:r>
              <a:rPr lang="en-US" sz="1600" dirty="0" smtClean="0">
                <a:solidFill>
                  <a:prstClr val="black"/>
                </a:solidFill>
                <a:latin typeface="Century Gothic"/>
                <a:cs typeface="Century Gothic"/>
              </a:rPr>
              <a:t>Explore</a:t>
            </a:r>
            <a:endParaRPr lang="en-US" sz="1600" dirty="0">
              <a:solidFill>
                <a:prstClr val="black"/>
              </a:solidFill>
              <a:latin typeface="Century Gothic"/>
              <a:cs typeface="Century Gothic"/>
            </a:endParaRPr>
          </a:p>
        </p:txBody>
      </p:sp>
      <p:sp>
        <p:nvSpPr>
          <p:cNvPr id="34" name="5-Point Star 33"/>
          <p:cNvSpPr/>
          <p:nvPr/>
        </p:nvSpPr>
        <p:spPr>
          <a:xfrm>
            <a:off x="1687174" y="2070031"/>
            <a:ext cx="1241238" cy="1161700"/>
          </a:xfrm>
          <a:prstGeom prst="star5">
            <a:avLst/>
          </a:prstGeom>
          <a:noFill/>
          <a:ln>
            <a:solidFill>
              <a:schemeClr val="accent1">
                <a:shade val="50000"/>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7" name="Isosceles Triangle 36"/>
          <p:cNvSpPr/>
          <p:nvPr/>
        </p:nvSpPr>
        <p:spPr>
          <a:xfrm>
            <a:off x="4126436" y="1063115"/>
            <a:ext cx="1322390" cy="1173267"/>
          </a:xfrm>
          <a:prstGeom prst="triangle">
            <a:avLst/>
          </a:prstGeom>
          <a:solidFill>
            <a:srgbClr val="EBAFFD"/>
          </a:solid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 name="Diamond 1"/>
          <p:cNvSpPr/>
          <p:nvPr/>
        </p:nvSpPr>
        <p:spPr>
          <a:xfrm>
            <a:off x="1665889" y="4871063"/>
            <a:ext cx="1148576" cy="1160707"/>
          </a:xfrm>
          <a:prstGeom prst="diamond">
            <a:avLst/>
          </a:prstGeom>
          <a:solidFill>
            <a:srgbClr val="009D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8" name="Rectangle 37"/>
          <p:cNvSpPr/>
          <p:nvPr/>
        </p:nvSpPr>
        <p:spPr>
          <a:xfrm>
            <a:off x="1665889" y="5106616"/>
            <a:ext cx="1262523" cy="830997"/>
          </a:xfrm>
          <a:prstGeom prst="rect">
            <a:avLst/>
          </a:prstGeom>
        </p:spPr>
        <p:txBody>
          <a:bodyPr wrap="square">
            <a:spAutoFit/>
          </a:bodyPr>
          <a:lstStyle/>
          <a:p>
            <a:pPr algn="ctr"/>
            <a:r>
              <a:rPr lang="en-US" sz="1600" dirty="0" smtClean="0">
                <a:solidFill>
                  <a:srgbClr val="000000"/>
                </a:solidFill>
                <a:latin typeface="Century Gothic"/>
                <a:cs typeface="Century Gothic"/>
              </a:rPr>
              <a:t>Gateway:</a:t>
            </a:r>
          </a:p>
          <a:p>
            <a:pPr algn="ctr"/>
            <a:r>
              <a:rPr lang="en-US" sz="1600" dirty="0" smtClean="0">
                <a:solidFill>
                  <a:srgbClr val="000000"/>
                </a:solidFill>
                <a:latin typeface="Century Gothic"/>
                <a:cs typeface="Century Gothic"/>
              </a:rPr>
              <a:t>Freshman</a:t>
            </a:r>
          </a:p>
          <a:p>
            <a:pPr algn="ctr"/>
            <a:r>
              <a:rPr lang="en-US" sz="1600" dirty="0" smtClean="0">
                <a:solidFill>
                  <a:srgbClr val="000000"/>
                </a:solidFill>
                <a:latin typeface="Century Gothic"/>
                <a:cs typeface="Century Gothic"/>
              </a:rPr>
              <a:t>Seminar</a:t>
            </a:r>
            <a:endParaRPr lang="en-US" sz="1600" dirty="0">
              <a:solidFill>
                <a:srgbClr val="000000"/>
              </a:solidFill>
              <a:latin typeface="Century Gothic"/>
              <a:cs typeface="Century Gothic"/>
            </a:endParaRPr>
          </a:p>
        </p:txBody>
      </p:sp>
      <p:sp>
        <p:nvSpPr>
          <p:cNvPr id="36" name="TextBox 35"/>
          <p:cNvSpPr txBox="1"/>
          <p:nvPr/>
        </p:nvSpPr>
        <p:spPr>
          <a:xfrm>
            <a:off x="4225072" y="1806691"/>
            <a:ext cx="1223753" cy="338554"/>
          </a:xfrm>
          <a:prstGeom prst="rect">
            <a:avLst/>
          </a:prstGeom>
          <a:noFill/>
        </p:spPr>
        <p:txBody>
          <a:bodyPr wrap="square" rtlCol="0">
            <a:spAutoFit/>
          </a:bodyPr>
          <a:lstStyle/>
          <a:p>
            <a:pPr algn="ctr"/>
            <a:r>
              <a:rPr lang="en-US" sz="1600" dirty="0" smtClean="0">
                <a:solidFill>
                  <a:prstClr val="black"/>
                </a:solidFill>
                <a:latin typeface="Century Gothic"/>
                <a:cs typeface="Century Gothic"/>
              </a:rPr>
              <a:t>Capstone</a:t>
            </a:r>
            <a:endParaRPr lang="en-US" sz="1600" dirty="0">
              <a:solidFill>
                <a:prstClr val="black"/>
              </a:solidFill>
              <a:latin typeface="Century Gothic"/>
              <a:cs typeface="Century Gothic"/>
            </a:endParaRPr>
          </a:p>
        </p:txBody>
      </p:sp>
      <p:grpSp>
        <p:nvGrpSpPr>
          <p:cNvPr id="39" name="Group 38"/>
          <p:cNvGrpSpPr/>
          <p:nvPr/>
        </p:nvGrpSpPr>
        <p:grpSpPr>
          <a:xfrm>
            <a:off x="1874159" y="2348481"/>
            <a:ext cx="1455048" cy="1361809"/>
            <a:chOff x="2033201" y="2529692"/>
            <a:chExt cx="1455048" cy="1361809"/>
          </a:xfrm>
        </p:grpSpPr>
        <p:sp>
          <p:nvSpPr>
            <p:cNvPr id="40" name="5-Point Star 39"/>
            <p:cNvSpPr/>
            <p:nvPr/>
          </p:nvSpPr>
          <p:spPr>
            <a:xfrm>
              <a:off x="2033201" y="2529692"/>
              <a:ext cx="1455048" cy="1361809"/>
            </a:xfrm>
            <a:prstGeom prst="star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1" name="TextBox 40"/>
            <p:cNvSpPr txBox="1"/>
            <p:nvPr/>
          </p:nvSpPr>
          <p:spPr>
            <a:xfrm>
              <a:off x="2033201" y="3001322"/>
              <a:ext cx="1455048" cy="830997"/>
            </a:xfrm>
            <a:prstGeom prst="rect">
              <a:avLst/>
            </a:prstGeom>
            <a:noFill/>
          </p:spPr>
          <p:txBody>
            <a:bodyPr wrap="square" rtlCol="0">
              <a:spAutoFit/>
            </a:bodyPr>
            <a:lstStyle/>
            <a:p>
              <a:pPr algn="ctr"/>
              <a:r>
                <a:rPr lang="en-US" sz="1600" dirty="0" smtClean="0">
                  <a:solidFill>
                    <a:prstClr val="black"/>
                  </a:solidFill>
                  <a:latin typeface="Century Gothic"/>
                  <a:cs typeface="Century Gothic"/>
                </a:rPr>
                <a:t>Writing</a:t>
              </a:r>
            </a:p>
            <a:p>
              <a:pPr algn="ctr"/>
              <a:r>
                <a:rPr lang="en-US" sz="1600" dirty="0" smtClean="0">
                  <a:solidFill>
                    <a:prstClr val="black"/>
                  </a:solidFill>
                  <a:latin typeface="Century Gothic"/>
                  <a:cs typeface="Century Gothic"/>
                </a:rPr>
                <a:t>Intensive Designated</a:t>
              </a:r>
              <a:endParaRPr lang="en-US" sz="1600" dirty="0">
                <a:solidFill>
                  <a:prstClr val="black"/>
                </a:solidFill>
                <a:latin typeface="Century Gothic"/>
                <a:cs typeface="Century Gothic"/>
              </a:endParaRPr>
            </a:p>
          </p:txBody>
        </p:sp>
      </p:grpSp>
      <p:sp>
        <p:nvSpPr>
          <p:cNvPr id="43" name="5-Point Star 42"/>
          <p:cNvSpPr/>
          <p:nvPr/>
        </p:nvSpPr>
        <p:spPr>
          <a:xfrm>
            <a:off x="2371751" y="1919524"/>
            <a:ext cx="1241238" cy="1161700"/>
          </a:xfrm>
          <a:prstGeom prst="star5">
            <a:avLst/>
          </a:prstGeom>
          <a:noFill/>
          <a:ln>
            <a:solidFill>
              <a:schemeClr val="accent1">
                <a:shade val="50000"/>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2393515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p:cNvSpPr/>
          <p:nvPr/>
        </p:nvSpPr>
        <p:spPr>
          <a:xfrm>
            <a:off x="7905018" y="2146623"/>
            <a:ext cx="875407" cy="303090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0" name="Rectangle 39"/>
          <p:cNvSpPr/>
          <p:nvPr/>
        </p:nvSpPr>
        <p:spPr>
          <a:xfrm>
            <a:off x="6444950" y="1728474"/>
            <a:ext cx="875407" cy="341782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9" name="Rectangle 38"/>
          <p:cNvSpPr/>
          <p:nvPr/>
        </p:nvSpPr>
        <p:spPr>
          <a:xfrm>
            <a:off x="4923958" y="2209612"/>
            <a:ext cx="875407" cy="297188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8" name="Rectangle 37"/>
          <p:cNvSpPr/>
          <p:nvPr/>
        </p:nvSpPr>
        <p:spPr>
          <a:xfrm>
            <a:off x="3390635" y="2677067"/>
            <a:ext cx="875407" cy="250443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7" name="Rectangle 36"/>
          <p:cNvSpPr/>
          <p:nvPr/>
        </p:nvSpPr>
        <p:spPr>
          <a:xfrm>
            <a:off x="1876847" y="2830955"/>
            <a:ext cx="875407" cy="235915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6" name="Rectangle 35"/>
          <p:cNvSpPr/>
          <p:nvPr/>
        </p:nvSpPr>
        <p:spPr>
          <a:xfrm>
            <a:off x="348652" y="2133011"/>
            <a:ext cx="875407" cy="304848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2" name="TextBox 41"/>
          <p:cNvSpPr txBox="1"/>
          <p:nvPr/>
        </p:nvSpPr>
        <p:spPr>
          <a:xfrm>
            <a:off x="76068" y="1031315"/>
            <a:ext cx="1596015" cy="646331"/>
          </a:xfrm>
          <a:prstGeom prst="rect">
            <a:avLst/>
          </a:prstGeom>
          <a:noFill/>
        </p:spPr>
        <p:txBody>
          <a:bodyPr wrap="square" rtlCol="0">
            <a:spAutoFit/>
          </a:bodyPr>
          <a:lstStyle/>
          <a:p>
            <a:pPr algn="ctr"/>
            <a:r>
              <a:rPr lang="en-US" dirty="0" smtClean="0">
                <a:solidFill>
                  <a:prstClr val="black"/>
                </a:solidFill>
              </a:rPr>
              <a:t>Elementary</a:t>
            </a:r>
          </a:p>
          <a:p>
            <a:pPr algn="ctr"/>
            <a:r>
              <a:rPr lang="en-US" dirty="0" smtClean="0">
                <a:solidFill>
                  <a:prstClr val="black"/>
                </a:solidFill>
              </a:rPr>
              <a:t>Education </a:t>
            </a:r>
            <a:endParaRPr lang="en-US" dirty="0">
              <a:solidFill>
                <a:prstClr val="black"/>
              </a:solidFill>
            </a:endParaRPr>
          </a:p>
        </p:txBody>
      </p:sp>
      <p:sp>
        <p:nvSpPr>
          <p:cNvPr id="43" name="TextBox 42"/>
          <p:cNvSpPr txBox="1"/>
          <p:nvPr/>
        </p:nvSpPr>
        <p:spPr>
          <a:xfrm>
            <a:off x="1654343" y="2138301"/>
            <a:ext cx="1539048" cy="369332"/>
          </a:xfrm>
          <a:prstGeom prst="rect">
            <a:avLst/>
          </a:prstGeom>
          <a:noFill/>
        </p:spPr>
        <p:txBody>
          <a:bodyPr wrap="square" rtlCol="0">
            <a:spAutoFit/>
          </a:bodyPr>
          <a:lstStyle/>
          <a:p>
            <a:r>
              <a:rPr lang="en-US" dirty="0" smtClean="0">
                <a:solidFill>
                  <a:prstClr val="black"/>
                </a:solidFill>
              </a:rPr>
              <a:t>Engineering</a:t>
            </a:r>
            <a:endParaRPr lang="en-US" dirty="0">
              <a:solidFill>
                <a:prstClr val="black"/>
              </a:solidFill>
            </a:endParaRPr>
          </a:p>
        </p:txBody>
      </p:sp>
      <p:sp>
        <p:nvSpPr>
          <p:cNvPr id="44" name="TextBox 43"/>
          <p:cNvSpPr txBox="1"/>
          <p:nvPr/>
        </p:nvSpPr>
        <p:spPr>
          <a:xfrm>
            <a:off x="212842" y="1708423"/>
            <a:ext cx="1147026" cy="307777"/>
          </a:xfrm>
          <a:prstGeom prst="rect">
            <a:avLst/>
          </a:prstGeom>
          <a:noFill/>
        </p:spPr>
        <p:txBody>
          <a:bodyPr wrap="square" rtlCol="0">
            <a:spAutoFit/>
          </a:bodyPr>
          <a:lstStyle/>
          <a:p>
            <a:r>
              <a:rPr lang="en-US" sz="1400" b="1" dirty="0">
                <a:solidFill>
                  <a:prstClr val="black"/>
                </a:solidFill>
              </a:rPr>
              <a:t>t</a:t>
            </a:r>
            <a:r>
              <a:rPr lang="en-US" sz="1400" b="1" dirty="0" smtClean="0">
                <a:solidFill>
                  <a:prstClr val="black"/>
                </a:solidFill>
              </a:rPr>
              <a:t>otal = 49</a:t>
            </a:r>
            <a:endParaRPr lang="en-US" sz="1400" b="1" dirty="0">
              <a:solidFill>
                <a:prstClr val="black"/>
              </a:solidFill>
            </a:endParaRPr>
          </a:p>
        </p:txBody>
      </p:sp>
      <p:sp>
        <p:nvSpPr>
          <p:cNvPr id="50" name="TextBox 49"/>
          <p:cNvSpPr txBox="1"/>
          <p:nvPr/>
        </p:nvSpPr>
        <p:spPr>
          <a:xfrm>
            <a:off x="6357161" y="1071181"/>
            <a:ext cx="1065485" cy="369332"/>
          </a:xfrm>
          <a:prstGeom prst="rect">
            <a:avLst/>
          </a:prstGeom>
          <a:noFill/>
        </p:spPr>
        <p:txBody>
          <a:bodyPr wrap="square" rtlCol="0">
            <a:spAutoFit/>
          </a:bodyPr>
          <a:lstStyle/>
          <a:p>
            <a:r>
              <a:rPr lang="en-US" dirty="0" smtClean="0">
                <a:solidFill>
                  <a:prstClr val="black"/>
                </a:solidFill>
              </a:rPr>
              <a:t>Nursing</a:t>
            </a:r>
            <a:endParaRPr lang="en-US" dirty="0">
              <a:solidFill>
                <a:prstClr val="black"/>
              </a:solidFill>
            </a:endParaRPr>
          </a:p>
        </p:txBody>
      </p:sp>
      <p:sp>
        <p:nvSpPr>
          <p:cNvPr id="51" name="TextBox 50"/>
          <p:cNvSpPr txBox="1"/>
          <p:nvPr/>
        </p:nvSpPr>
        <p:spPr>
          <a:xfrm>
            <a:off x="5055950" y="1492980"/>
            <a:ext cx="669246" cy="369332"/>
          </a:xfrm>
          <a:prstGeom prst="rect">
            <a:avLst/>
          </a:prstGeom>
          <a:noFill/>
        </p:spPr>
        <p:txBody>
          <a:bodyPr wrap="square" rtlCol="0">
            <a:spAutoFit/>
          </a:bodyPr>
          <a:lstStyle/>
          <a:p>
            <a:r>
              <a:rPr lang="en-US" dirty="0" smtClean="0">
                <a:solidFill>
                  <a:prstClr val="black"/>
                </a:solidFill>
              </a:rPr>
              <a:t>LAS</a:t>
            </a:r>
            <a:endParaRPr lang="en-US" dirty="0">
              <a:solidFill>
                <a:prstClr val="black"/>
              </a:solidFill>
            </a:endParaRPr>
          </a:p>
        </p:txBody>
      </p:sp>
      <p:sp>
        <p:nvSpPr>
          <p:cNvPr id="52" name="TextBox 51"/>
          <p:cNvSpPr txBox="1"/>
          <p:nvPr/>
        </p:nvSpPr>
        <p:spPr>
          <a:xfrm>
            <a:off x="3279291" y="1898913"/>
            <a:ext cx="1170179" cy="369332"/>
          </a:xfrm>
          <a:prstGeom prst="rect">
            <a:avLst/>
          </a:prstGeom>
          <a:noFill/>
        </p:spPr>
        <p:txBody>
          <a:bodyPr wrap="square" rtlCol="0">
            <a:spAutoFit/>
          </a:bodyPr>
          <a:lstStyle/>
          <a:p>
            <a:r>
              <a:rPr lang="en-US" dirty="0" smtClean="0">
                <a:solidFill>
                  <a:prstClr val="black"/>
                </a:solidFill>
              </a:rPr>
              <a:t>Business</a:t>
            </a:r>
            <a:endParaRPr lang="en-US" dirty="0">
              <a:solidFill>
                <a:prstClr val="black"/>
              </a:solidFill>
            </a:endParaRPr>
          </a:p>
        </p:txBody>
      </p:sp>
      <p:sp>
        <p:nvSpPr>
          <p:cNvPr id="53" name="TextBox 52"/>
          <p:cNvSpPr txBox="1"/>
          <p:nvPr/>
        </p:nvSpPr>
        <p:spPr>
          <a:xfrm>
            <a:off x="7615043" y="977071"/>
            <a:ext cx="1441576" cy="646331"/>
          </a:xfrm>
          <a:prstGeom prst="rect">
            <a:avLst/>
          </a:prstGeom>
          <a:noFill/>
        </p:spPr>
        <p:txBody>
          <a:bodyPr wrap="square" rtlCol="0">
            <a:spAutoFit/>
          </a:bodyPr>
          <a:lstStyle/>
          <a:p>
            <a:pPr algn="ctr"/>
            <a:r>
              <a:rPr lang="en-US" dirty="0" smtClean="0">
                <a:solidFill>
                  <a:prstClr val="black"/>
                </a:solidFill>
              </a:rPr>
              <a:t>Criminal Justice</a:t>
            </a:r>
            <a:endParaRPr lang="en-US" dirty="0">
              <a:solidFill>
                <a:prstClr val="black"/>
              </a:solidFill>
            </a:endParaRPr>
          </a:p>
        </p:txBody>
      </p:sp>
      <p:grpSp>
        <p:nvGrpSpPr>
          <p:cNvPr id="2" name="Group 1"/>
          <p:cNvGrpSpPr/>
          <p:nvPr/>
        </p:nvGrpSpPr>
        <p:grpSpPr>
          <a:xfrm>
            <a:off x="2830943" y="5560023"/>
            <a:ext cx="4499381" cy="368593"/>
            <a:chOff x="4552998" y="5453041"/>
            <a:chExt cx="4205961" cy="368593"/>
          </a:xfrm>
        </p:grpSpPr>
        <p:sp>
          <p:nvSpPr>
            <p:cNvPr id="68" name="Rectangle 67"/>
            <p:cNvSpPr/>
            <p:nvPr/>
          </p:nvSpPr>
          <p:spPr>
            <a:xfrm>
              <a:off x="4552998" y="5453042"/>
              <a:ext cx="359423" cy="368592"/>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9" name="TextBox 68"/>
            <p:cNvSpPr txBox="1"/>
            <p:nvPr/>
          </p:nvSpPr>
          <p:spPr>
            <a:xfrm>
              <a:off x="5055950" y="5453041"/>
              <a:ext cx="3703009" cy="307777"/>
            </a:xfrm>
            <a:prstGeom prst="rect">
              <a:avLst/>
            </a:prstGeom>
            <a:noFill/>
          </p:spPr>
          <p:txBody>
            <a:bodyPr wrap="square" rtlCol="0">
              <a:spAutoFit/>
            </a:bodyPr>
            <a:lstStyle/>
            <a:p>
              <a:r>
                <a:rPr lang="en-US" sz="1400" b="1" dirty="0" smtClean="0">
                  <a:solidFill>
                    <a:prstClr val="black"/>
                  </a:solidFill>
                </a:rPr>
                <a:t>= </a:t>
              </a:r>
              <a:r>
                <a:rPr lang="en-US" sz="1400" b="1" dirty="0">
                  <a:solidFill>
                    <a:prstClr val="black"/>
                  </a:solidFill>
                </a:rPr>
                <a:t> </a:t>
              </a:r>
              <a:r>
                <a:rPr lang="en-US" sz="1400" b="1" dirty="0" smtClean="0">
                  <a:solidFill>
                    <a:prstClr val="black"/>
                  </a:solidFill>
                </a:rPr>
                <a:t>GE credit hours decided by each college</a:t>
              </a:r>
              <a:endParaRPr lang="en-US" sz="1400" b="1" dirty="0">
                <a:solidFill>
                  <a:prstClr val="black"/>
                </a:solidFill>
              </a:endParaRPr>
            </a:p>
          </p:txBody>
        </p:sp>
      </p:grpSp>
      <p:sp>
        <p:nvSpPr>
          <p:cNvPr id="83" name="Title 2"/>
          <p:cNvSpPr>
            <a:spLocks noGrp="1"/>
          </p:cNvSpPr>
          <p:nvPr>
            <p:ph type="title"/>
          </p:nvPr>
        </p:nvSpPr>
        <p:spPr>
          <a:xfrm>
            <a:off x="457200" y="172362"/>
            <a:ext cx="8229600" cy="1143000"/>
          </a:xfrm>
        </p:spPr>
        <p:txBody>
          <a:bodyPr>
            <a:normAutofit/>
          </a:bodyPr>
          <a:lstStyle/>
          <a:p>
            <a:pPr algn="ctr"/>
            <a:r>
              <a:rPr lang="en-US" sz="3200" dirty="0" smtClean="0"/>
              <a:t>Current college general education requirements</a:t>
            </a:r>
            <a:endParaRPr lang="en-US" sz="3200" dirty="0"/>
          </a:p>
        </p:txBody>
      </p:sp>
      <p:sp>
        <p:nvSpPr>
          <p:cNvPr id="97" name="TextBox 96"/>
          <p:cNvSpPr txBox="1"/>
          <p:nvPr/>
        </p:nvSpPr>
        <p:spPr>
          <a:xfrm>
            <a:off x="1856908" y="2498626"/>
            <a:ext cx="1133917" cy="307777"/>
          </a:xfrm>
          <a:prstGeom prst="rect">
            <a:avLst/>
          </a:prstGeom>
          <a:noFill/>
        </p:spPr>
        <p:txBody>
          <a:bodyPr wrap="square" rtlCol="0">
            <a:spAutoFit/>
          </a:bodyPr>
          <a:lstStyle/>
          <a:p>
            <a:r>
              <a:rPr lang="en-US" sz="1400" b="1" dirty="0">
                <a:solidFill>
                  <a:prstClr val="black"/>
                </a:solidFill>
              </a:rPr>
              <a:t>t</a:t>
            </a:r>
            <a:r>
              <a:rPr lang="en-US" sz="1400" b="1" dirty="0" smtClean="0">
                <a:solidFill>
                  <a:prstClr val="black"/>
                </a:solidFill>
              </a:rPr>
              <a:t>otal = 31</a:t>
            </a:r>
            <a:endParaRPr lang="en-US" sz="1400" b="1" dirty="0">
              <a:solidFill>
                <a:prstClr val="black"/>
              </a:solidFill>
            </a:endParaRPr>
          </a:p>
        </p:txBody>
      </p:sp>
      <p:sp>
        <p:nvSpPr>
          <p:cNvPr id="98" name="TextBox 97"/>
          <p:cNvSpPr txBox="1"/>
          <p:nvPr/>
        </p:nvSpPr>
        <p:spPr>
          <a:xfrm>
            <a:off x="3279292" y="2261017"/>
            <a:ext cx="1119130" cy="307777"/>
          </a:xfrm>
          <a:prstGeom prst="rect">
            <a:avLst/>
          </a:prstGeom>
          <a:noFill/>
        </p:spPr>
        <p:txBody>
          <a:bodyPr wrap="square" rtlCol="0">
            <a:spAutoFit/>
          </a:bodyPr>
          <a:lstStyle/>
          <a:p>
            <a:r>
              <a:rPr lang="en-US" sz="1400" b="1" dirty="0">
                <a:solidFill>
                  <a:prstClr val="black"/>
                </a:solidFill>
              </a:rPr>
              <a:t>t</a:t>
            </a:r>
            <a:r>
              <a:rPr lang="en-US" sz="1400" b="1" dirty="0" smtClean="0">
                <a:solidFill>
                  <a:prstClr val="black"/>
                </a:solidFill>
              </a:rPr>
              <a:t>otal = 37</a:t>
            </a:r>
            <a:endParaRPr lang="en-US" sz="1400" b="1" dirty="0">
              <a:solidFill>
                <a:prstClr val="black"/>
              </a:solidFill>
            </a:endParaRPr>
          </a:p>
        </p:txBody>
      </p:sp>
      <p:sp>
        <p:nvSpPr>
          <p:cNvPr id="99" name="TextBox 98"/>
          <p:cNvSpPr txBox="1"/>
          <p:nvPr/>
        </p:nvSpPr>
        <p:spPr>
          <a:xfrm>
            <a:off x="4714765" y="1823885"/>
            <a:ext cx="1423943" cy="307777"/>
          </a:xfrm>
          <a:prstGeom prst="rect">
            <a:avLst/>
          </a:prstGeom>
          <a:noFill/>
        </p:spPr>
        <p:txBody>
          <a:bodyPr wrap="square" rtlCol="0">
            <a:spAutoFit/>
          </a:bodyPr>
          <a:lstStyle/>
          <a:p>
            <a:r>
              <a:rPr lang="en-US" sz="1400" b="1" dirty="0">
                <a:solidFill>
                  <a:prstClr val="black"/>
                </a:solidFill>
              </a:rPr>
              <a:t>t</a:t>
            </a:r>
            <a:r>
              <a:rPr lang="en-US" sz="1400" b="1" dirty="0" smtClean="0">
                <a:solidFill>
                  <a:prstClr val="black"/>
                </a:solidFill>
              </a:rPr>
              <a:t>otal = 45-49</a:t>
            </a:r>
            <a:endParaRPr lang="en-US" sz="1400" b="1" dirty="0">
              <a:solidFill>
                <a:prstClr val="black"/>
              </a:solidFill>
            </a:endParaRPr>
          </a:p>
        </p:txBody>
      </p:sp>
      <p:sp>
        <p:nvSpPr>
          <p:cNvPr id="100" name="TextBox 99"/>
          <p:cNvSpPr txBox="1"/>
          <p:nvPr/>
        </p:nvSpPr>
        <p:spPr>
          <a:xfrm>
            <a:off x="6175176" y="1369869"/>
            <a:ext cx="1476334" cy="307777"/>
          </a:xfrm>
          <a:prstGeom prst="rect">
            <a:avLst/>
          </a:prstGeom>
          <a:noFill/>
        </p:spPr>
        <p:txBody>
          <a:bodyPr wrap="square" rtlCol="0">
            <a:spAutoFit/>
          </a:bodyPr>
          <a:lstStyle/>
          <a:p>
            <a:r>
              <a:rPr lang="en-US" sz="1400" b="1" dirty="0">
                <a:solidFill>
                  <a:prstClr val="black"/>
                </a:solidFill>
              </a:rPr>
              <a:t>t</a:t>
            </a:r>
            <a:r>
              <a:rPr lang="en-US" sz="1400" b="1" dirty="0" smtClean="0">
                <a:solidFill>
                  <a:prstClr val="black"/>
                </a:solidFill>
              </a:rPr>
              <a:t>otal = 53-54</a:t>
            </a:r>
            <a:endParaRPr lang="en-US" sz="1400" b="1" dirty="0">
              <a:solidFill>
                <a:prstClr val="black"/>
              </a:solidFill>
            </a:endParaRPr>
          </a:p>
        </p:txBody>
      </p:sp>
      <p:sp>
        <p:nvSpPr>
          <p:cNvPr id="101" name="TextBox 100"/>
          <p:cNvSpPr txBox="1"/>
          <p:nvPr/>
        </p:nvSpPr>
        <p:spPr>
          <a:xfrm>
            <a:off x="7762987" y="1629019"/>
            <a:ext cx="1159467" cy="307777"/>
          </a:xfrm>
          <a:prstGeom prst="rect">
            <a:avLst/>
          </a:prstGeom>
          <a:noFill/>
        </p:spPr>
        <p:txBody>
          <a:bodyPr wrap="square" rtlCol="0">
            <a:spAutoFit/>
          </a:bodyPr>
          <a:lstStyle/>
          <a:p>
            <a:r>
              <a:rPr lang="en-US" sz="1400" b="1" dirty="0">
                <a:solidFill>
                  <a:prstClr val="black"/>
                </a:solidFill>
              </a:rPr>
              <a:t>t</a:t>
            </a:r>
            <a:r>
              <a:rPr lang="en-US" sz="1400" b="1" dirty="0" smtClean="0">
                <a:solidFill>
                  <a:prstClr val="black"/>
                </a:solidFill>
              </a:rPr>
              <a:t>otal = 48</a:t>
            </a:r>
            <a:endParaRPr lang="en-US" sz="1400" b="1" dirty="0">
              <a:solidFill>
                <a:prstClr val="black"/>
              </a:solidFill>
            </a:endParaRPr>
          </a:p>
        </p:txBody>
      </p:sp>
    </p:spTree>
    <p:extLst>
      <p:ext uri="{BB962C8B-B14F-4D97-AF65-F5344CB8AC3E}">
        <p14:creationId xmlns:p14="http://schemas.microsoft.com/office/powerpoint/2010/main" val="371717226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24708"/>
            <a:ext cx="8229600" cy="5087243"/>
          </a:xfrm>
        </p:spPr>
        <p:txBody>
          <a:bodyPr>
            <a:normAutofit lnSpcReduction="10000"/>
          </a:bodyPr>
          <a:lstStyle/>
          <a:p>
            <a:pPr>
              <a:lnSpc>
                <a:spcPct val="150000"/>
              </a:lnSpc>
            </a:pPr>
            <a:r>
              <a:rPr lang="en-US" sz="3000" dirty="0" smtClean="0"/>
              <a:t>Critical thinking</a:t>
            </a:r>
          </a:p>
          <a:p>
            <a:pPr>
              <a:lnSpc>
                <a:spcPct val="150000"/>
              </a:lnSpc>
            </a:pPr>
            <a:r>
              <a:rPr lang="en-US" sz="3000" dirty="0" smtClean="0"/>
              <a:t>Creative thinking</a:t>
            </a:r>
            <a:endParaRPr lang="en-US" sz="3000" dirty="0"/>
          </a:p>
          <a:p>
            <a:pPr>
              <a:lnSpc>
                <a:spcPct val="150000"/>
              </a:lnSpc>
            </a:pPr>
            <a:r>
              <a:rPr lang="en-US" sz="3000" dirty="0" smtClean="0"/>
              <a:t>Quantitative reasoning</a:t>
            </a:r>
          </a:p>
          <a:p>
            <a:pPr>
              <a:lnSpc>
                <a:spcPct val="150000"/>
              </a:lnSpc>
            </a:pPr>
            <a:r>
              <a:rPr lang="en-US" sz="3000" dirty="0" smtClean="0"/>
              <a:t>Information </a:t>
            </a:r>
            <a:r>
              <a:rPr lang="en-US" sz="3000" dirty="0"/>
              <a:t>literacy </a:t>
            </a:r>
          </a:p>
          <a:p>
            <a:pPr>
              <a:lnSpc>
                <a:spcPct val="150000"/>
              </a:lnSpc>
            </a:pPr>
            <a:r>
              <a:rPr lang="en-US" sz="3000" dirty="0" smtClean="0"/>
              <a:t>Reading</a:t>
            </a:r>
          </a:p>
          <a:p>
            <a:pPr>
              <a:lnSpc>
                <a:spcPct val="150000"/>
              </a:lnSpc>
            </a:pPr>
            <a:r>
              <a:rPr lang="en-US" sz="3000" dirty="0" smtClean="0"/>
              <a:t>Writing</a:t>
            </a:r>
          </a:p>
          <a:p>
            <a:pPr>
              <a:lnSpc>
                <a:spcPct val="150000"/>
              </a:lnSpc>
            </a:pPr>
            <a:r>
              <a:rPr lang="en-US" sz="3000" dirty="0" smtClean="0"/>
              <a:t>Speaking</a:t>
            </a:r>
            <a:endParaRPr lang="en-US" sz="3000" dirty="0"/>
          </a:p>
          <a:p>
            <a:pPr lvl="1"/>
            <a:endParaRPr lang="en-US" dirty="0"/>
          </a:p>
        </p:txBody>
      </p:sp>
      <p:sp>
        <p:nvSpPr>
          <p:cNvPr id="3" name="Title 2"/>
          <p:cNvSpPr>
            <a:spLocks noGrp="1"/>
          </p:cNvSpPr>
          <p:nvPr>
            <p:ph type="title"/>
          </p:nvPr>
        </p:nvSpPr>
        <p:spPr>
          <a:xfrm>
            <a:off x="457200" y="274638"/>
            <a:ext cx="8229600" cy="921116"/>
          </a:xfrm>
        </p:spPr>
        <p:txBody>
          <a:bodyPr>
            <a:normAutofit/>
          </a:bodyPr>
          <a:lstStyle/>
          <a:p>
            <a:r>
              <a:rPr lang="en-US" sz="3600" dirty="0" smtClean="0"/>
              <a:t> </a:t>
            </a:r>
            <a:r>
              <a:rPr lang="en-US" sz="3600" dirty="0"/>
              <a:t>1) Evaluate and </a:t>
            </a:r>
            <a:r>
              <a:rPr lang="en-US" sz="3600" dirty="0" smtClean="0"/>
              <a:t>Create</a:t>
            </a:r>
            <a:endParaRPr lang="en-US" sz="3600" dirty="0"/>
          </a:p>
        </p:txBody>
      </p:sp>
      <p:sp>
        <p:nvSpPr>
          <p:cNvPr id="4" name="Diamond 3"/>
          <p:cNvSpPr/>
          <p:nvPr/>
        </p:nvSpPr>
        <p:spPr>
          <a:xfrm>
            <a:off x="4215162" y="1447865"/>
            <a:ext cx="501804" cy="503597"/>
          </a:xfrm>
          <a:prstGeom prst="diamond">
            <a:avLst/>
          </a:prstGeom>
          <a:solidFill>
            <a:srgbClr val="009D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Oval 4"/>
          <p:cNvSpPr/>
          <p:nvPr/>
        </p:nvSpPr>
        <p:spPr>
          <a:xfrm>
            <a:off x="4959500" y="1447865"/>
            <a:ext cx="451625" cy="503597"/>
          </a:xfrm>
          <a:prstGeom prst="ellipse">
            <a:avLst/>
          </a:prstGeom>
          <a:solidFill>
            <a:srgbClr val="009D00"/>
          </a:solidFill>
          <a:effectLst>
            <a:glow rad="88900">
              <a:schemeClr val="accent3">
                <a:lumMod val="20000"/>
                <a:lumOff val="80000"/>
                <a:alpha val="47000"/>
              </a:schemeClr>
            </a:glow>
            <a:outerShdw blurRad="40000" dist="23000" dir="5400000" rotWithShape="0">
              <a:srgbClr val="000000">
                <a:alpha val="35000"/>
              </a:srgbClr>
            </a:outerShdw>
            <a:softEdge rad="1143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6" name="Picture 5"/>
          <p:cNvPicPr>
            <a:picLocks noChangeAspect="1"/>
          </p:cNvPicPr>
          <p:nvPr/>
        </p:nvPicPr>
        <p:blipFill>
          <a:blip r:embed="rId2"/>
          <a:stretch>
            <a:fillRect/>
          </a:stretch>
        </p:blipFill>
        <p:spPr>
          <a:xfrm>
            <a:off x="5572911" y="1447868"/>
            <a:ext cx="624354" cy="503594"/>
          </a:xfrm>
          <a:prstGeom prst="rect">
            <a:avLst/>
          </a:prstGeom>
        </p:spPr>
      </p:pic>
      <p:sp>
        <p:nvSpPr>
          <p:cNvPr id="11" name="Diamond 10"/>
          <p:cNvSpPr/>
          <p:nvPr/>
        </p:nvSpPr>
        <p:spPr>
          <a:xfrm>
            <a:off x="4215162" y="2128089"/>
            <a:ext cx="501804" cy="503597"/>
          </a:xfrm>
          <a:prstGeom prst="diamond">
            <a:avLst/>
          </a:prstGeom>
          <a:solidFill>
            <a:srgbClr val="009D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Oval 11"/>
          <p:cNvSpPr/>
          <p:nvPr/>
        </p:nvSpPr>
        <p:spPr>
          <a:xfrm>
            <a:off x="4959500" y="2128089"/>
            <a:ext cx="451625" cy="503597"/>
          </a:xfrm>
          <a:prstGeom prst="ellipse">
            <a:avLst/>
          </a:prstGeom>
          <a:solidFill>
            <a:srgbClr val="009D00"/>
          </a:solidFill>
          <a:effectLst>
            <a:glow rad="88900">
              <a:schemeClr val="accent3">
                <a:lumMod val="20000"/>
                <a:lumOff val="80000"/>
                <a:alpha val="47000"/>
              </a:schemeClr>
            </a:glow>
            <a:outerShdw blurRad="40000" dist="23000" dir="5400000" rotWithShape="0">
              <a:srgbClr val="000000">
                <a:alpha val="35000"/>
              </a:srgbClr>
            </a:outerShdw>
            <a:softEdge rad="1143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13" name="Picture 12"/>
          <p:cNvPicPr>
            <a:picLocks noChangeAspect="1"/>
          </p:cNvPicPr>
          <p:nvPr/>
        </p:nvPicPr>
        <p:blipFill>
          <a:blip r:embed="rId2"/>
          <a:stretch>
            <a:fillRect/>
          </a:stretch>
        </p:blipFill>
        <p:spPr>
          <a:xfrm>
            <a:off x="5572911" y="2128092"/>
            <a:ext cx="624354" cy="503594"/>
          </a:xfrm>
          <a:prstGeom prst="rect">
            <a:avLst/>
          </a:prstGeom>
        </p:spPr>
      </p:pic>
      <p:sp>
        <p:nvSpPr>
          <p:cNvPr id="14" name="Oval 13"/>
          <p:cNvSpPr/>
          <p:nvPr/>
        </p:nvSpPr>
        <p:spPr>
          <a:xfrm>
            <a:off x="5347098" y="2830616"/>
            <a:ext cx="451625" cy="503597"/>
          </a:xfrm>
          <a:prstGeom prst="ellipse">
            <a:avLst/>
          </a:prstGeom>
          <a:solidFill>
            <a:srgbClr val="009D00"/>
          </a:solidFill>
          <a:effectLst>
            <a:glow rad="88900">
              <a:schemeClr val="accent3">
                <a:lumMod val="20000"/>
                <a:lumOff val="80000"/>
                <a:alpha val="47000"/>
              </a:schemeClr>
            </a:glow>
            <a:outerShdw blurRad="40000" dist="23000" dir="5400000" rotWithShape="0">
              <a:srgbClr val="000000">
                <a:alpha val="35000"/>
              </a:srgbClr>
            </a:outerShdw>
            <a:softEdge rad="1143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5" name="Oval 14"/>
          <p:cNvSpPr/>
          <p:nvPr/>
        </p:nvSpPr>
        <p:spPr>
          <a:xfrm>
            <a:off x="4811839" y="3544294"/>
            <a:ext cx="451625" cy="503597"/>
          </a:xfrm>
          <a:prstGeom prst="ellipse">
            <a:avLst/>
          </a:prstGeom>
          <a:solidFill>
            <a:srgbClr val="009D00"/>
          </a:solidFill>
          <a:effectLst>
            <a:glow rad="88900">
              <a:schemeClr val="accent3">
                <a:lumMod val="20000"/>
                <a:lumOff val="80000"/>
                <a:alpha val="47000"/>
              </a:schemeClr>
            </a:glow>
            <a:outerShdw blurRad="40000" dist="23000" dir="5400000" rotWithShape="0">
              <a:srgbClr val="000000">
                <a:alpha val="35000"/>
              </a:srgbClr>
            </a:outerShdw>
            <a:softEdge rad="1143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6" name="Oval 15"/>
          <p:cNvSpPr/>
          <p:nvPr/>
        </p:nvSpPr>
        <p:spPr>
          <a:xfrm>
            <a:off x="2603898" y="4224518"/>
            <a:ext cx="451625" cy="503597"/>
          </a:xfrm>
          <a:prstGeom prst="ellipse">
            <a:avLst/>
          </a:prstGeom>
          <a:solidFill>
            <a:srgbClr val="009D00"/>
          </a:solidFill>
          <a:effectLst>
            <a:glow rad="88900">
              <a:schemeClr val="accent3">
                <a:lumMod val="20000"/>
                <a:lumOff val="80000"/>
                <a:alpha val="47000"/>
              </a:schemeClr>
            </a:glow>
            <a:outerShdw blurRad="40000" dist="23000" dir="5400000" rotWithShape="0">
              <a:srgbClr val="000000">
                <a:alpha val="35000"/>
              </a:srgbClr>
            </a:outerShdw>
            <a:softEdge rad="1143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7" name="Oval 16"/>
          <p:cNvSpPr/>
          <p:nvPr/>
        </p:nvSpPr>
        <p:spPr>
          <a:xfrm>
            <a:off x="2603897" y="4882440"/>
            <a:ext cx="451625" cy="503597"/>
          </a:xfrm>
          <a:prstGeom prst="ellipse">
            <a:avLst/>
          </a:prstGeom>
          <a:solidFill>
            <a:srgbClr val="009D00"/>
          </a:solidFill>
          <a:effectLst>
            <a:glow rad="88900">
              <a:schemeClr val="accent3">
                <a:lumMod val="20000"/>
                <a:lumOff val="80000"/>
                <a:alpha val="47000"/>
              </a:schemeClr>
            </a:glow>
            <a:outerShdw blurRad="40000" dist="23000" dir="5400000" rotWithShape="0">
              <a:srgbClr val="000000">
                <a:alpha val="35000"/>
              </a:srgbClr>
            </a:outerShdw>
            <a:softEdge rad="1143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8" name="Diamond 17"/>
          <p:cNvSpPr/>
          <p:nvPr/>
        </p:nvSpPr>
        <p:spPr>
          <a:xfrm>
            <a:off x="2829710" y="5607269"/>
            <a:ext cx="501804" cy="503597"/>
          </a:xfrm>
          <a:prstGeom prst="diamond">
            <a:avLst/>
          </a:prstGeom>
          <a:solidFill>
            <a:srgbClr val="009D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9" name="5-Point Star 18"/>
          <p:cNvSpPr/>
          <p:nvPr/>
        </p:nvSpPr>
        <p:spPr>
          <a:xfrm>
            <a:off x="4117475" y="4922365"/>
            <a:ext cx="457200" cy="423743"/>
          </a:xfrm>
          <a:prstGeom prst="star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20" name="Picture 19"/>
          <p:cNvPicPr>
            <a:picLocks noChangeAspect="1"/>
          </p:cNvPicPr>
          <p:nvPr/>
        </p:nvPicPr>
        <p:blipFill>
          <a:blip r:embed="rId2"/>
          <a:stretch>
            <a:fillRect/>
          </a:stretch>
        </p:blipFill>
        <p:spPr>
          <a:xfrm>
            <a:off x="3590808" y="5607269"/>
            <a:ext cx="624354" cy="503594"/>
          </a:xfrm>
          <a:prstGeom prst="rect">
            <a:avLst/>
          </a:prstGeom>
        </p:spPr>
      </p:pic>
      <p:sp>
        <p:nvSpPr>
          <p:cNvPr id="21" name="5-Point Star 20"/>
          <p:cNvSpPr/>
          <p:nvPr/>
        </p:nvSpPr>
        <p:spPr>
          <a:xfrm>
            <a:off x="4942666" y="4922365"/>
            <a:ext cx="457200" cy="423743"/>
          </a:xfrm>
          <a:prstGeom prst="star5">
            <a:avLst/>
          </a:prstGeom>
          <a:no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2" name="5-Point Star 21"/>
          <p:cNvSpPr/>
          <p:nvPr/>
        </p:nvSpPr>
        <p:spPr>
          <a:xfrm>
            <a:off x="5740066" y="4922365"/>
            <a:ext cx="457200" cy="423743"/>
          </a:xfrm>
          <a:prstGeom prst="star5">
            <a:avLst/>
          </a:prstGeom>
          <a:no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3" name="Isosceles Triangle 22"/>
          <p:cNvSpPr/>
          <p:nvPr/>
        </p:nvSpPr>
        <p:spPr>
          <a:xfrm>
            <a:off x="6356193" y="1447868"/>
            <a:ext cx="512957" cy="503597"/>
          </a:xfrm>
          <a:prstGeom prst="triangle">
            <a:avLst/>
          </a:prstGeom>
          <a:solidFill>
            <a:srgbClr val="EBAFFD"/>
          </a:solid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Isosceles Triangle 23"/>
          <p:cNvSpPr/>
          <p:nvPr/>
        </p:nvSpPr>
        <p:spPr>
          <a:xfrm>
            <a:off x="6356192" y="2128092"/>
            <a:ext cx="512957" cy="503597"/>
          </a:xfrm>
          <a:prstGeom prst="triangle">
            <a:avLst/>
          </a:prstGeom>
          <a:solidFill>
            <a:srgbClr val="EBAFFD"/>
          </a:solid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Oval 24"/>
          <p:cNvSpPr/>
          <p:nvPr/>
        </p:nvSpPr>
        <p:spPr>
          <a:xfrm>
            <a:off x="3331514" y="4882440"/>
            <a:ext cx="451625" cy="503597"/>
          </a:xfrm>
          <a:prstGeom prst="ellipse">
            <a:avLst/>
          </a:prstGeom>
          <a:solidFill>
            <a:srgbClr val="009D00"/>
          </a:solidFill>
          <a:effectLst>
            <a:glow rad="88900">
              <a:schemeClr val="accent3">
                <a:lumMod val="20000"/>
                <a:lumOff val="80000"/>
                <a:alpha val="47000"/>
              </a:schemeClr>
            </a:glow>
            <a:outerShdw blurRad="40000" dist="23000" dir="5400000" rotWithShape="0">
              <a:srgbClr val="000000">
                <a:alpha val="35000"/>
              </a:srgbClr>
            </a:outerShdw>
            <a:softEdge rad="1143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47060585"/>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17638"/>
            <a:ext cx="8229600" cy="5027767"/>
          </a:xfrm>
        </p:spPr>
        <p:txBody>
          <a:bodyPr>
            <a:normAutofit/>
          </a:bodyPr>
          <a:lstStyle/>
          <a:p>
            <a:r>
              <a:rPr lang="en-US" sz="3000" dirty="0" smtClean="0"/>
              <a:t>The physical and natural world</a:t>
            </a:r>
          </a:p>
          <a:p>
            <a:pPr marL="109728" indent="0">
              <a:buNone/>
            </a:pPr>
            <a:endParaRPr lang="en-US" sz="3000" dirty="0" smtClean="0"/>
          </a:p>
          <a:p>
            <a:r>
              <a:rPr lang="en-US" sz="3000" dirty="0" smtClean="0"/>
              <a:t>Humanities, arts, and culture</a:t>
            </a:r>
          </a:p>
          <a:p>
            <a:pPr marL="109728" indent="0">
              <a:buNone/>
            </a:pPr>
            <a:endParaRPr lang="en-US" sz="3000" dirty="0" smtClean="0"/>
          </a:p>
          <a:p>
            <a:r>
              <a:rPr lang="en-US" sz="3000" dirty="0" smtClean="0"/>
              <a:t>Society, social and economic institutions, health, and human behavior</a:t>
            </a:r>
            <a:endParaRPr lang="en-US" sz="3000" dirty="0"/>
          </a:p>
        </p:txBody>
      </p:sp>
      <p:sp>
        <p:nvSpPr>
          <p:cNvPr id="3" name="Title 2"/>
          <p:cNvSpPr>
            <a:spLocks noGrp="1"/>
          </p:cNvSpPr>
          <p:nvPr>
            <p:ph type="title"/>
          </p:nvPr>
        </p:nvSpPr>
        <p:spPr/>
        <p:txBody>
          <a:bodyPr>
            <a:normAutofit/>
          </a:bodyPr>
          <a:lstStyle/>
          <a:p>
            <a:r>
              <a:rPr lang="en-US" sz="3600" dirty="0" smtClean="0"/>
              <a:t>2) Know </a:t>
            </a:r>
            <a:r>
              <a:rPr lang="en-US" sz="3600" dirty="0"/>
              <a:t>and </a:t>
            </a:r>
            <a:r>
              <a:rPr lang="en-US" sz="3600" dirty="0" smtClean="0"/>
              <a:t>Explore</a:t>
            </a:r>
            <a:endParaRPr lang="en-US" sz="3600" dirty="0"/>
          </a:p>
        </p:txBody>
      </p:sp>
      <p:sp>
        <p:nvSpPr>
          <p:cNvPr id="4" name="Teardrop 3"/>
          <p:cNvSpPr/>
          <p:nvPr/>
        </p:nvSpPr>
        <p:spPr>
          <a:xfrm>
            <a:off x="6891453" y="1417638"/>
            <a:ext cx="427252" cy="466354"/>
          </a:xfrm>
          <a:prstGeom prst="teardrop">
            <a:avLst/>
          </a:prstGeom>
          <a:solidFill>
            <a:srgbClr val="FF411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 name="Teardrop 4"/>
          <p:cNvSpPr/>
          <p:nvPr/>
        </p:nvSpPr>
        <p:spPr>
          <a:xfrm>
            <a:off x="6545765" y="2421248"/>
            <a:ext cx="427252" cy="466354"/>
          </a:xfrm>
          <a:prstGeom prst="teardrop">
            <a:avLst/>
          </a:prstGeom>
          <a:solidFill>
            <a:srgbClr val="FF411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 name="Teardrop 5"/>
          <p:cNvSpPr/>
          <p:nvPr/>
        </p:nvSpPr>
        <p:spPr>
          <a:xfrm>
            <a:off x="6332139" y="3904360"/>
            <a:ext cx="427252" cy="466354"/>
          </a:xfrm>
          <a:prstGeom prst="teardrop">
            <a:avLst/>
          </a:prstGeom>
          <a:solidFill>
            <a:srgbClr val="FF411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918996511"/>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5777"/>
            <a:ext cx="8229600" cy="4951140"/>
          </a:xfrm>
        </p:spPr>
        <p:txBody>
          <a:bodyPr>
            <a:normAutofit/>
          </a:bodyPr>
          <a:lstStyle/>
          <a:p>
            <a:r>
              <a:rPr lang="en-US" sz="3000" b="1" dirty="0" smtClean="0"/>
              <a:t>Responsibility</a:t>
            </a:r>
            <a:endParaRPr lang="en-US" sz="3000" dirty="0"/>
          </a:p>
          <a:p>
            <a:pPr marL="109728" indent="0">
              <a:buNone/>
            </a:pPr>
            <a:endParaRPr lang="en-US" sz="3000" dirty="0" smtClean="0"/>
          </a:p>
          <a:p>
            <a:r>
              <a:rPr lang="en-US" sz="3000" b="1" dirty="0" smtClean="0"/>
              <a:t>Engagement</a:t>
            </a:r>
            <a:endParaRPr lang="en-US" sz="3000" dirty="0"/>
          </a:p>
          <a:p>
            <a:pPr marL="109728" indent="0">
              <a:buNone/>
            </a:pPr>
            <a:endParaRPr lang="en-US" sz="3000" dirty="0" smtClean="0"/>
          </a:p>
          <a:p>
            <a:r>
              <a:rPr lang="en-US" sz="3000" b="1" dirty="0" smtClean="0"/>
              <a:t>Inclusiveness</a:t>
            </a:r>
            <a:endParaRPr lang="en-US" sz="3000" dirty="0"/>
          </a:p>
          <a:p>
            <a:pPr marL="109728" indent="0">
              <a:buNone/>
            </a:pPr>
            <a:endParaRPr lang="en-US" sz="3000" dirty="0" smtClean="0"/>
          </a:p>
          <a:p>
            <a:r>
              <a:rPr lang="en-US" sz="3000" b="1" dirty="0" smtClean="0"/>
              <a:t>Sustainability</a:t>
            </a:r>
            <a:endParaRPr lang="en-US" sz="3000" dirty="0"/>
          </a:p>
        </p:txBody>
      </p:sp>
      <p:sp>
        <p:nvSpPr>
          <p:cNvPr id="3" name="Title 2"/>
          <p:cNvSpPr>
            <a:spLocks noGrp="1"/>
          </p:cNvSpPr>
          <p:nvPr>
            <p:ph type="title"/>
          </p:nvPr>
        </p:nvSpPr>
        <p:spPr/>
        <p:txBody>
          <a:bodyPr>
            <a:normAutofit/>
          </a:bodyPr>
          <a:lstStyle/>
          <a:p>
            <a:r>
              <a:rPr lang="en-US" sz="3600" dirty="0" smtClean="0"/>
              <a:t>3) Act </a:t>
            </a:r>
            <a:r>
              <a:rPr lang="en-US" sz="3600" dirty="0"/>
              <a:t>and </a:t>
            </a:r>
            <a:r>
              <a:rPr lang="en-US" sz="3600" dirty="0" smtClean="0"/>
              <a:t>Interact</a:t>
            </a:r>
            <a:endParaRPr lang="en-US" sz="3600" dirty="0"/>
          </a:p>
        </p:txBody>
      </p:sp>
      <p:sp>
        <p:nvSpPr>
          <p:cNvPr id="4" name="Diamond 3"/>
          <p:cNvSpPr/>
          <p:nvPr/>
        </p:nvSpPr>
        <p:spPr>
          <a:xfrm>
            <a:off x="3902985" y="1605776"/>
            <a:ext cx="501804" cy="503597"/>
          </a:xfrm>
          <a:prstGeom prst="diamond">
            <a:avLst/>
          </a:prstGeom>
          <a:solidFill>
            <a:srgbClr val="009D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5" name="Picture 4"/>
          <p:cNvPicPr>
            <a:picLocks noChangeAspect="1"/>
          </p:cNvPicPr>
          <p:nvPr/>
        </p:nvPicPr>
        <p:blipFill>
          <a:blip r:embed="rId2"/>
          <a:stretch>
            <a:fillRect/>
          </a:stretch>
        </p:blipFill>
        <p:spPr>
          <a:xfrm>
            <a:off x="5260734" y="1605779"/>
            <a:ext cx="624354" cy="503594"/>
          </a:xfrm>
          <a:prstGeom prst="rect">
            <a:avLst/>
          </a:prstGeom>
        </p:spPr>
      </p:pic>
      <p:sp>
        <p:nvSpPr>
          <p:cNvPr id="6" name="Teardrop 5"/>
          <p:cNvSpPr/>
          <p:nvPr/>
        </p:nvSpPr>
        <p:spPr>
          <a:xfrm>
            <a:off x="4659457" y="1624397"/>
            <a:ext cx="427252" cy="466354"/>
          </a:xfrm>
          <a:prstGeom prst="teardrop">
            <a:avLst/>
          </a:prstGeom>
          <a:solidFill>
            <a:srgbClr val="FF411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 name="Diamond 6"/>
          <p:cNvSpPr/>
          <p:nvPr/>
        </p:nvSpPr>
        <p:spPr>
          <a:xfrm>
            <a:off x="3902985" y="2564781"/>
            <a:ext cx="501804" cy="503597"/>
          </a:xfrm>
          <a:prstGeom prst="diamond">
            <a:avLst/>
          </a:prstGeom>
          <a:solidFill>
            <a:srgbClr val="009D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8" name="Picture 7"/>
          <p:cNvPicPr>
            <a:picLocks noChangeAspect="1"/>
          </p:cNvPicPr>
          <p:nvPr/>
        </p:nvPicPr>
        <p:blipFill>
          <a:blip r:embed="rId2"/>
          <a:stretch>
            <a:fillRect/>
          </a:stretch>
        </p:blipFill>
        <p:spPr>
          <a:xfrm>
            <a:off x="5260734" y="2564784"/>
            <a:ext cx="624354" cy="503594"/>
          </a:xfrm>
          <a:prstGeom prst="rect">
            <a:avLst/>
          </a:prstGeom>
        </p:spPr>
      </p:pic>
      <p:sp>
        <p:nvSpPr>
          <p:cNvPr id="9" name="Teardrop 8"/>
          <p:cNvSpPr/>
          <p:nvPr/>
        </p:nvSpPr>
        <p:spPr>
          <a:xfrm>
            <a:off x="4659457" y="2583402"/>
            <a:ext cx="427252" cy="466354"/>
          </a:xfrm>
          <a:prstGeom prst="teardrop">
            <a:avLst/>
          </a:prstGeom>
          <a:solidFill>
            <a:srgbClr val="FF411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 name="Diamond 9"/>
          <p:cNvSpPr/>
          <p:nvPr/>
        </p:nvSpPr>
        <p:spPr>
          <a:xfrm>
            <a:off x="3902985" y="3635298"/>
            <a:ext cx="501804" cy="503597"/>
          </a:xfrm>
          <a:prstGeom prst="diamond">
            <a:avLst/>
          </a:prstGeom>
          <a:solidFill>
            <a:srgbClr val="009D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1" name="Picture 10"/>
          <p:cNvPicPr>
            <a:picLocks noChangeAspect="1"/>
          </p:cNvPicPr>
          <p:nvPr/>
        </p:nvPicPr>
        <p:blipFill>
          <a:blip r:embed="rId2"/>
          <a:stretch>
            <a:fillRect/>
          </a:stretch>
        </p:blipFill>
        <p:spPr>
          <a:xfrm>
            <a:off x="5260734" y="3635301"/>
            <a:ext cx="624354" cy="503594"/>
          </a:xfrm>
          <a:prstGeom prst="rect">
            <a:avLst/>
          </a:prstGeom>
        </p:spPr>
      </p:pic>
      <p:sp>
        <p:nvSpPr>
          <p:cNvPr id="12" name="Teardrop 11"/>
          <p:cNvSpPr/>
          <p:nvPr/>
        </p:nvSpPr>
        <p:spPr>
          <a:xfrm>
            <a:off x="4659457" y="3653919"/>
            <a:ext cx="427252" cy="466354"/>
          </a:xfrm>
          <a:prstGeom prst="teardrop">
            <a:avLst/>
          </a:prstGeom>
          <a:solidFill>
            <a:srgbClr val="FF411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3" name="Diamond 12"/>
          <p:cNvSpPr/>
          <p:nvPr/>
        </p:nvSpPr>
        <p:spPr>
          <a:xfrm>
            <a:off x="3902985" y="4616605"/>
            <a:ext cx="501804" cy="503597"/>
          </a:xfrm>
          <a:prstGeom prst="diamond">
            <a:avLst/>
          </a:prstGeom>
          <a:solidFill>
            <a:srgbClr val="009D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4" name="Picture 13"/>
          <p:cNvPicPr>
            <a:picLocks noChangeAspect="1"/>
          </p:cNvPicPr>
          <p:nvPr/>
        </p:nvPicPr>
        <p:blipFill>
          <a:blip r:embed="rId2"/>
          <a:stretch>
            <a:fillRect/>
          </a:stretch>
        </p:blipFill>
        <p:spPr>
          <a:xfrm>
            <a:off x="5260734" y="4616608"/>
            <a:ext cx="624354" cy="503594"/>
          </a:xfrm>
          <a:prstGeom prst="rect">
            <a:avLst/>
          </a:prstGeom>
        </p:spPr>
      </p:pic>
      <p:sp>
        <p:nvSpPr>
          <p:cNvPr id="15" name="Teardrop 14"/>
          <p:cNvSpPr/>
          <p:nvPr/>
        </p:nvSpPr>
        <p:spPr>
          <a:xfrm>
            <a:off x="4659457" y="4635226"/>
            <a:ext cx="427252" cy="466354"/>
          </a:xfrm>
          <a:prstGeom prst="teardrop">
            <a:avLst/>
          </a:prstGeom>
          <a:solidFill>
            <a:srgbClr val="FF411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318226859"/>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199" y="1481328"/>
            <a:ext cx="8611299" cy="4525963"/>
          </a:xfrm>
        </p:spPr>
        <p:txBody>
          <a:bodyPr>
            <a:normAutofit fontScale="92500" lnSpcReduction="20000"/>
          </a:bodyPr>
          <a:lstStyle/>
          <a:p>
            <a:r>
              <a:rPr lang="en-US" dirty="0" smtClean="0"/>
              <a:t>All-faculty survey: May-June 2012</a:t>
            </a:r>
          </a:p>
          <a:p>
            <a:pPr marL="109728" indent="0">
              <a:buNone/>
            </a:pPr>
            <a:endParaRPr lang="en-US" dirty="0" smtClean="0"/>
          </a:p>
          <a:p>
            <a:r>
              <a:rPr lang="en-US" dirty="0" smtClean="0"/>
              <a:t>Summer 2012 sub-team work</a:t>
            </a:r>
          </a:p>
          <a:p>
            <a:pPr marL="109728" indent="0">
              <a:buNone/>
            </a:pPr>
            <a:endParaRPr lang="en-US" dirty="0" smtClean="0"/>
          </a:p>
          <a:p>
            <a:r>
              <a:rPr lang="en-US" dirty="0" smtClean="0"/>
              <a:t>Fall 2012-Pilot courses of the gateway, integrative core, and writing-intensive courses</a:t>
            </a:r>
          </a:p>
          <a:p>
            <a:pPr marL="109728" indent="0">
              <a:buNone/>
            </a:pPr>
            <a:endParaRPr lang="en-US" dirty="0" smtClean="0"/>
          </a:p>
          <a:p>
            <a:r>
              <a:rPr lang="en-US" dirty="0" smtClean="0"/>
              <a:t>Fall discussion about faculty governing structure for GE, budgets, and other processes</a:t>
            </a:r>
          </a:p>
          <a:p>
            <a:pPr marL="109728" indent="0">
              <a:buNone/>
            </a:pPr>
            <a:endParaRPr lang="en-US" dirty="0" smtClean="0"/>
          </a:p>
          <a:p>
            <a:r>
              <a:rPr lang="en-US" dirty="0" smtClean="0"/>
              <a:t>Move to next phase: implementation of agreed-upon framework and governing structure</a:t>
            </a:r>
            <a:r>
              <a:rPr lang="en-US" dirty="0"/>
              <a:t> </a:t>
            </a:r>
            <a:r>
              <a:rPr lang="en-US" dirty="0" smtClean="0"/>
              <a:t>by December</a:t>
            </a:r>
            <a:r>
              <a:rPr lang="en-US" dirty="0"/>
              <a:t> </a:t>
            </a:r>
            <a:r>
              <a:rPr lang="en-US" dirty="0" smtClean="0"/>
              <a:t>2012</a:t>
            </a:r>
          </a:p>
        </p:txBody>
      </p:sp>
      <p:sp>
        <p:nvSpPr>
          <p:cNvPr id="3" name="Title 2"/>
          <p:cNvSpPr>
            <a:spLocks noGrp="1"/>
          </p:cNvSpPr>
          <p:nvPr>
            <p:ph type="title"/>
          </p:nvPr>
        </p:nvSpPr>
        <p:spPr/>
        <p:txBody>
          <a:bodyPr>
            <a:normAutofit/>
          </a:bodyPr>
          <a:lstStyle/>
          <a:p>
            <a:r>
              <a:rPr lang="en-US" sz="3600" dirty="0" smtClean="0"/>
              <a:t>Moving Forward through 2012</a:t>
            </a:r>
            <a:endParaRPr lang="en-US" sz="3600" dirty="0"/>
          </a:p>
        </p:txBody>
      </p:sp>
    </p:spTree>
    <p:extLst>
      <p:ext uri="{BB962C8B-B14F-4D97-AF65-F5344CB8AC3E}">
        <p14:creationId xmlns:p14="http://schemas.microsoft.com/office/powerpoint/2010/main" val="2807474453"/>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109728" indent="0">
              <a:buNone/>
            </a:pPr>
            <a:endParaRPr lang="en-US" sz="3200" dirty="0"/>
          </a:p>
          <a:p>
            <a:pPr marL="109728" indent="0">
              <a:buNone/>
            </a:pPr>
            <a:r>
              <a:rPr lang="en-US" sz="3200" dirty="0" smtClean="0"/>
              <a:t>For </a:t>
            </a:r>
            <a:r>
              <a:rPr lang="en-US" sz="3200" dirty="0"/>
              <a:t>anyone interested</a:t>
            </a:r>
            <a:r>
              <a:rPr lang="en-US" sz="3200" dirty="0" smtClean="0"/>
              <a:t>…</a:t>
            </a:r>
          </a:p>
          <a:p>
            <a:pPr marL="109728" indent="0">
              <a:buNone/>
            </a:pPr>
            <a:endParaRPr lang="en-US" sz="3200" dirty="0"/>
          </a:p>
          <a:p>
            <a:r>
              <a:rPr lang="en-US" sz="3200" dirty="0" smtClean="0"/>
              <a:t>Please stay for a “Q &amp; A” with the GE </a:t>
            </a:r>
            <a:r>
              <a:rPr lang="en-US" sz="3200" dirty="0"/>
              <a:t>Taskforce a</a:t>
            </a:r>
            <a:r>
              <a:rPr lang="en-US" sz="3200" dirty="0" smtClean="0"/>
              <a:t>fter </a:t>
            </a:r>
            <a:r>
              <a:rPr lang="en-US" sz="3200" dirty="0"/>
              <a:t>lunch, </a:t>
            </a:r>
            <a:r>
              <a:rPr lang="en-US" sz="3200" dirty="0" smtClean="0"/>
              <a:t>1pm start</a:t>
            </a:r>
          </a:p>
          <a:p>
            <a:endParaRPr lang="en-US" sz="3200" dirty="0"/>
          </a:p>
          <a:p>
            <a:r>
              <a:rPr lang="en-US" sz="3200" dirty="0" smtClean="0"/>
              <a:t>The full </a:t>
            </a:r>
            <a:r>
              <a:rPr lang="en-US" sz="3200" dirty="0" err="1"/>
              <a:t>P</a:t>
            </a:r>
            <a:r>
              <a:rPr lang="en-US" sz="3200" dirty="0" err="1" smtClean="0"/>
              <a:t>owerpoint</a:t>
            </a:r>
            <a:r>
              <a:rPr lang="en-US" sz="3200" dirty="0" smtClean="0"/>
              <a:t> presentation and all handouts will be available on the Provost’s Office website soon.</a:t>
            </a:r>
            <a:endParaRPr lang="en-US" sz="3200" dirty="0"/>
          </a:p>
          <a:p>
            <a:endParaRPr lang="en-US" sz="3200" dirty="0" smtClean="0"/>
          </a:p>
          <a:p>
            <a:pPr marL="109728" indent="0">
              <a:buNone/>
            </a:pPr>
            <a:endParaRPr lang="en-US" sz="3200" dirty="0"/>
          </a:p>
          <a:p>
            <a:endParaRPr lang="en-US" sz="3200" dirty="0"/>
          </a:p>
        </p:txBody>
      </p:sp>
      <p:sp>
        <p:nvSpPr>
          <p:cNvPr id="3" name="Title 2"/>
          <p:cNvSpPr>
            <a:spLocks noGrp="1"/>
          </p:cNvSpPr>
          <p:nvPr>
            <p:ph type="title"/>
          </p:nvPr>
        </p:nvSpPr>
        <p:spPr>
          <a:ln>
            <a:solidFill>
              <a:schemeClr val="accent1"/>
            </a:solidFill>
          </a:ln>
        </p:spPr>
        <p:txBody>
          <a:bodyPr>
            <a:normAutofit fontScale="90000"/>
          </a:bodyPr>
          <a:lstStyle/>
          <a:p>
            <a:pPr algn="ctr"/>
            <a:r>
              <a:rPr lang="en-US" sz="3600" dirty="0" smtClean="0"/>
              <a:t/>
            </a:r>
            <a:br>
              <a:rPr lang="en-US" sz="3600" dirty="0" smtClean="0"/>
            </a:br>
            <a:r>
              <a:rPr lang="en-US" sz="4000" dirty="0"/>
              <a:t>Thank you all for attending! </a:t>
            </a:r>
            <a:r>
              <a:rPr lang="en-US" sz="3600" dirty="0"/>
              <a:t/>
            </a:r>
            <a:br>
              <a:rPr lang="en-US" sz="3600" dirty="0"/>
            </a:br>
            <a:endParaRPr lang="en-US" sz="3600" dirty="0"/>
          </a:p>
        </p:txBody>
      </p:sp>
    </p:spTree>
    <p:extLst>
      <p:ext uri="{BB962C8B-B14F-4D97-AF65-F5344CB8AC3E}">
        <p14:creationId xmlns:p14="http://schemas.microsoft.com/office/powerpoint/2010/main" val="39007317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p:cNvSpPr/>
          <p:nvPr/>
        </p:nvSpPr>
        <p:spPr>
          <a:xfrm>
            <a:off x="7905018" y="2146623"/>
            <a:ext cx="875407" cy="303090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Rectangle 39"/>
          <p:cNvSpPr/>
          <p:nvPr/>
        </p:nvSpPr>
        <p:spPr>
          <a:xfrm>
            <a:off x="6444951" y="1763679"/>
            <a:ext cx="875407" cy="341782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Rectangle 38"/>
          <p:cNvSpPr/>
          <p:nvPr/>
        </p:nvSpPr>
        <p:spPr>
          <a:xfrm>
            <a:off x="4923958" y="2209612"/>
            <a:ext cx="875407" cy="297188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Rectangle 37"/>
          <p:cNvSpPr/>
          <p:nvPr/>
        </p:nvSpPr>
        <p:spPr>
          <a:xfrm>
            <a:off x="3390635" y="2677067"/>
            <a:ext cx="875407" cy="250443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Rectangle 36"/>
          <p:cNvSpPr/>
          <p:nvPr/>
        </p:nvSpPr>
        <p:spPr>
          <a:xfrm>
            <a:off x="1876847" y="2830955"/>
            <a:ext cx="875407" cy="225725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ectangle 35"/>
          <p:cNvSpPr/>
          <p:nvPr/>
        </p:nvSpPr>
        <p:spPr>
          <a:xfrm>
            <a:off x="348652" y="2133011"/>
            <a:ext cx="875407" cy="304848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TextBox 41"/>
          <p:cNvSpPr txBox="1"/>
          <p:nvPr/>
        </p:nvSpPr>
        <p:spPr>
          <a:xfrm>
            <a:off x="76068" y="1031315"/>
            <a:ext cx="1596015" cy="646331"/>
          </a:xfrm>
          <a:prstGeom prst="rect">
            <a:avLst/>
          </a:prstGeom>
          <a:noFill/>
        </p:spPr>
        <p:txBody>
          <a:bodyPr wrap="square" rtlCol="0">
            <a:spAutoFit/>
          </a:bodyPr>
          <a:lstStyle/>
          <a:p>
            <a:pPr algn="ctr"/>
            <a:r>
              <a:rPr lang="en-US" dirty="0" smtClean="0"/>
              <a:t>Elementary</a:t>
            </a:r>
          </a:p>
          <a:p>
            <a:pPr algn="ctr"/>
            <a:r>
              <a:rPr lang="en-US" dirty="0" smtClean="0"/>
              <a:t>Education </a:t>
            </a:r>
            <a:endParaRPr lang="en-US" dirty="0"/>
          </a:p>
        </p:txBody>
      </p:sp>
      <p:sp>
        <p:nvSpPr>
          <p:cNvPr id="43" name="TextBox 42"/>
          <p:cNvSpPr txBox="1"/>
          <p:nvPr/>
        </p:nvSpPr>
        <p:spPr>
          <a:xfrm>
            <a:off x="1654343" y="2138301"/>
            <a:ext cx="1539048" cy="369332"/>
          </a:xfrm>
          <a:prstGeom prst="rect">
            <a:avLst/>
          </a:prstGeom>
          <a:noFill/>
        </p:spPr>
        <p:txBody>
          <a:bodyPr wrap="square" rtlCol="0">
            <a:spAutoFit/>
          </a:bodyPr>
          <a:lstStyle/>
          <a:p>
            <a:r>
              <a:rPr lang="en-US" dirty="0" smtClean="0"/>
              <a:t>Engineering</a:t>
            </a:r>
            <a:endParaRPr lang="en-US" dirty="0"/>
          </a:p>
        </p:txBody>
      </p:sp>
      <p:sp>
        <p:nvSpPr>
          <p:cNvPr id="44" name="TextBox 43"/>
          <p:cNvSpPr txBox="1"/>
          <p:nvPr/>
        </p:nvSpPr>
        <p:spPr>
          <a:xfrm>
            <a:off x="234463" y="1623402"/>
            <a:ext cx="1147026" cy="307777"/>
          </a:xfrm>
          <a:prstGeom prst="rect">
            <a:avLst/>
          </a:prstGeom>
          <a:noFill/>
        </p:spPr>
        <p:txBody>
          <a:bodyPr wrap="square" rtlCol="0">
            <a:spAutoFit/>
          </a:bodyPr>
          <a:lstStyle/>
          <a:p>
            <a:r>
              <a:rPr lang="en-US" sz="1400" dirty="0"/>
              <a:t>t</a:t>
            </a:r>
            <a:r>
              <a:rPr lang="en-US" sz="1400" dirty="0" smtClean="0"/>
              <a:t>otal = 49</a:t>
            </a:r>
            <a:endParaRPr lang="en-US" sz="1400" dirty="0"/>
          </a:p>
        </p:txBody>
      </p:sp>
      <p:sp>
        <p:nvSpPr>
          <p:cNvPr id="45" name="TextBox 44"/>
          <p:cNvSpPr txBox="1"/>
          <p:nvPr/>
        </p:nvSpPr>
        <p:spPr>
          <a:xfrm>
            <a:off x="2152859" y="3072268"/>
            <a:ext cx="323384" cy="369332"/>
          </a:xfrm>
          <a:prstGeom prst="rect">
            <a:avLst/>
          </a:prstGeom>
          <a:noFill/>
        </p:spPr>
        <p:txBody>
          <a:bodyPr wrap="square" rtlCol="0">
            <a:spAutoFit/>
          </a:bodyPr>
          <a:lstStyle/>
          <a:p>
            <a:r>
              <a:rPr lang="en-US" dirty="0" smtClean="0"/>
              <a:t>9</a:t>
            </a:r>
            <a:endParaRPr lang="en-US" dirty="0"/>
          </a:p>
        </p:txBody>
      </p:sp>
      <p:sp>
        <p:nvSpPr>
          <p:cNvPr id="46" name="TextBox 45"/>
          <p:cNvSpPr txBox="1"/>
          <p:nvPr/>
        </p:nvSpPr>
        <p:spPr>
          <a:xfrm>
            <a:off x="8089581" y="3076847"/>
            <a:ext cx="505517" cy="369332"/>
          </a:xfrm>
          <a:prstGeom prst="rect">
            <a:avLst/>
          </a:prstGeom>
          <a:noFill/>
        </p:spPr>
        <p:txBody>
          <a:bodyPr wrap="square" rtlCol="0">
            <a:spAutoFit/>
          </a:bodyPr>
          <a:lstStyle/>
          <a:p>
            <a:r>
              <a:rPr lang="en-US" dirty="0" smtClean="0"/>
              <a:t>26</a:t>
            </a:r>
            <a:endParaRPr lang="en-US" dirty="0"/>
          </a:p>
        </p:txBody>
      </p:sp>
      <p:sp>
        <p:nvSpPr>
          <p:cNvPr id="47" name="TextBox 46"/>
          <p:cNvSpPr txBox="1"/>
          <p:nvPr/>
        </p:nvSpPr>
        <p:spPr>
          <a:xfrm>
            <a:off x="6426322" y="3076847"/>
            <a:ext cx="974042" cy="369332"/>
          </a:xfrm>
          <a:prstGeom prst="rect">
            <a:avLst/>
          </a:prstGeom>
          <a:noFill/>
        </p:spPr>
        <p:txBody>
          <a:bodyPr wrap="square" rtlCol="0">
            <a:spAutoFit/>
          </a:bodyPr>
          <a:lstStyle/>
          <a:p>
            <a:r>
              <a:rPr lang="en-US" dirty="0" smtClean="0"/>
              <a:t>31-32</a:t>
            </a:r>
            <a:endParaRPr lang="en-US" dirty="0"/>
          </a:p>
        </p:txBody>
      </p:sp>
      <p:sp>
        <p:nvSpPr>
          <p:cNvPr id="48" name="TextBox 47"/>
          <p:cNvSpPr txBox="1"/>
          <p:nvPr/>
        </p:nvSpPr>
        <p:spPr>
          <a:xfrm>
            <a:off x="4934703" y="3076847"/>
            <a:ext cx="902765" cy="369332"/>
          </a:xfrm>
          <a:prstGeom prst="rect">
            <a:avLst/>
          </a:prstGeom>
          <a:noFill/>
        </p:spPr>
        <p:txBody>
          <a:bodyPr wrap="square" rtlCol="0">
            <a:spAutoFit/>
          </a:bodyPr>
          <a:lstStyle/>
          <a:p>
            <a:r>
              <a:rPr lang="en-US" dirty="0" smtClean="0"/>
              <a:t>23-27</a:t>
            </a:r>
            <a:endParaRPr lang="en-US" dirty="0"/>
          </a:p>
        </p:txBody>
      </p:sp>
      <p:sp>
        <p:nvSpPr>
          <p:cNvPr id="49" name="TextBox 48"/>
          <p:cNvSpPr txBox="1"/>
          <p:nvPr/>
        </p:nvSpPr>
        <p:spPr>
          <a:xfrm>
            <a:off x="3588080" y="3076847"/>
            <a:ext cx="505517" cy="369332"/>
          </a:xfrm>
          <a:prstGeom prst="rect">
            <a:avLst/>
          </a:prstGeom>
          <a:noFill/>
        </p:spPr>
        <p:txBody>
          <a:bodyPr wrap="square" rtlCol="0">
            <a:spAutoFit/>
          </a:bodyPr>
          <a:lstStyle/>
          <a:p>
            <a:r>
              <a:rPr lang="en-US" dirty="0" smtClean="0"/>
              <a:t>15</a:t>
            </a:r>
            <a:endParaRPr lang="en-US" dirty="0"/>
          </a:p>
        </p:txBody>
      </p:sp>
      <p:sp>
        <p:nvSpPr>
          <p:cNvPr id="50" name="TextBox 49"/>
          <p:cNvSpPr txBox="1"/>
          <p:nvPr/>
        </p:nvSpPr>
        <p:spPr>
          <a:xfrm>
            <a:off x="6357161" y="1071181"/>
            <a:ext cx="1065485" cy="369332"/>
          </a:xfrm>
          <a:prstGeom prst="rect">
            <a:avLst/>
          </a:prstGeom>
          <a:noFill/>
        </p:spPr>
        <p:txBody>
          <a:bodyPr wrap="square" rtlCol="0">
            <a:spAutoFit/>
          </a:bodyPr>
          <a:lstStyle/>
          <a:p>
            <a:r>
              <a:rPr lang="en-US" dirty="0" smtClean="0"/>
              <a:t>Nursing</a:t>
            </a:r>
            <a:endParaRPr lang="en-US" dirty="0"/>
          </a:p>
        </p:txBody>
      </p:sp>
      <p:sp>
        <p:nvSpPr>
          <p:cNvPr id="51" name="TextBox 50"/>
          <p:cNvSpPr txBox="1"/>
          <p:nvPr/>
        </p:nvSpPr>
        <p:spPr>
          <a:xfrm>
            <a:off x="5055950" y="1492980"/>
            <a:ext cx="669246" cy="369332"/>
          </a:xfrm>
          <a:prstGeom prst="rect">
            <a:avLst/>
          </a:prstGeom>
          <a:noFill/>
        </p:spPr>
        <p:txBody>
          <a:bodyPr wrap="square" rtlCol="0">
            <a:spAutoFit/>
          </a:bodyPr>
          <a:lstStyle/>
          <a:p>
            <a:r>
              <a:rPr lang="en-US" dirty="0" smtClean="0"/>
              <a:t>LAS</a:t>
            </a:r>
            <a:endParaRPr lang="en-US" dirty="0"/>
          </a:p>
        </p:txBody>
      </p:sp>
      <p:sp>
        <p:nvSpPr>
          <p:cNvPr id="52" name="TextBox 51"/>
          <p:cNvSpPr txBox="1"/>
          <p:nvPr/>
        </p:nvSpPr>
        <p:spPr>
          <a:xfrm>
            <a:off x="3279291" y="1898913"/>
            <a:ext cx="1170179" cy="369332"/>
          </a:xfrm>
          <a:prstGeom prst="rect">
            <a:avLst/>
          </a:prstGeom>
          <a:noFill/>
        </p:spPr>
        <p:txBody>
          <a:bodyPr wrap="square" rtlCol="0">
            <a:spAutoFit/>
          </a:bodyPr>
          <a:lstStyle/>
          <a:p>
            <a:r>
              <a:rPr lang="en-US" dirty="0" smtClean="0"/>
              <a:t>Business</a:t>
            </a:r>
            <a:endParaRPr lang="en-US" dirty="0"/>
          </a:p>
        </p:txBody>
      </p:sp>
      <p:sp>
        <p:nvSpPr>
          <p:cNvPr id="53" name="TextBox 52"/>
          <p:cNvSpPr txBox="1"/>
          <p:nvPr/>
        </p:nvSpPr>
        <p:spPr>
          <a:xfrm>
            <a:off x="7615043" y="977071"/>
            <a:ext cx="1441576" cy="646331"/>
          </a:xfrm>
          <a:prstGeom prst="rect">
            <a:avLst/>
          </a:prstGeom>
          <a:noFill/>
        </p:spPr>
        <p:txBody>
          <a:bodyPr wrap="square" rtlCol="0">
            <a:spAutoFit/>
          </a:bodyPr>
          <a:lstStyle/>
          <a:p>
            <a:pPr algn="ctr"/>
            <a:r>
              <a:rPr lang="en-US" dirty="0" smtClean="0"/>
              <a:t>Criminal Justice</a:t>
            </a:r>
            <a:endParaRPr lang="en-US" dirty="0"/>
          </a:p>
        </p:txBody>
      </p:sp>
      <p:grpSp>
        <p:nvGrpSpPr>
          <p:cNvPr id="4" name="Group 3"/>
          <p:cNvGrpSpPr/>
          <p:nvPr/>
        </p:nvGrpSpPr>
        <p:grpSpPr>
          <a:xfrm>
            <a:off x="898281" y="5421707"/>
            <a:ext cx="4235505" cy="523220"/>
            <a:chOff x="898281" y="5421707"/>
            <a:chExt cx="4235505" cy="523220"/>
          </a:xfrm>
        </p:grpSpPr>
        <p:sp>
          <p:nvSpPr>
            <p:cNvPr id="66" name="Rectangle 65"/>
            <p:cNvSpPr/>
            <p:nvPr/>
          </p:nvSpPr>
          <p:spPr>
            <a:xfrm>
              <a:off x="898281" y="5532222"/>
              <a:ext cx="359201" cy="276138"/>
            </a:xfrm>
            <a:prstGeom prst="rect">
              <a:avLst/>
            </a:prstGeom>
            <a:solidFill>
              <a:srgbClr val="009D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TextBox 66"/>
            <p:cNvSpPr txBox="1"/>
            <p:nvPr/>
          </p:nvSpPr>
          <p:spPr>
            <a:xfrm>
              <a:off x="1290367" y="5421707"/>
              <a:ext cx="3843419" cy="523220"/>
            </a:xfrm>
            <a:prstGeom prst="rect">
              <a:avLst/>
            </a:prstGeom>
            <a:noFill/>
          </p:spPr>
          <p:txBody>
            <a:bodyPr wrap="square" rtlCol="0">
              <a:spAutoFit/>
            </a:bodyPr>
            <a:lstStyle/>
            <a:p>
              <a:r>
                <a:rPr lang="en-US" sz="1400" dirty="0" smtClean="0"/>
                <a:t>= existing common GE requirements across colleges </a:t>
              </a:r>
            </a:p>
          </p:txBody>
        </p:sp>
      </p:grpSp>
      <p:grpSp>
        <p:nvGrpSpPr>
          <p:cNvPr id="2" name="Group 1"/>
          <p:cNvGrpSpPr/>
          <p:nvPr/>
        </p:nvGrpSpPr>
        <p:grpSpPr>
          <a:xfrm>
            <a:off x="5072705" y="5453041"/>
            <a:ext cx="4205961" cy="523220"/>
            <a:chOff x="4552998" y="5453041"/>
            <a:chExt cx="4205961" cy="523220"/>
          </a:xfrm>
        </p:grpSpPr>
        <p:sp>
          <p:nvSpPr>
            <p:cNvPr id="68" name="Rectangle 67"/>
            <p:cNvSpPr/>
            <p:nvPr/>
          </p:nvSpPr>
          <p:spPr>
            <a:xfrm>
              <a:off x="4552998" y="5532222"/>
              <a:ext cx="359423" cy="289411"/>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TextBox 68"/>
            <p:cNvSpPr txBox="1"/>
            <p:nvPr/>
          </p:nvSpPr>
          <p:spPr>
            <a:xfrm>
              <a:off x="5055950" y="5453041"/>
              <a:ext cx="3703009" cy="523220"/>
            </a:xfrm>
            <a:prstGeom prst="rect">
              <a:avLst/>
            </a:prstGeom>
            <a:noFill/>
          </p:spPr>
          <p:txBody>
            <a:bodyPr wrap="square" rtlCol="0">
              <a:spAutoFit/>
            </a:bodyPr>
            <a:lstStyle/>
            <a:p>
              <a:r>
                <a:rPr lang="en-US" sz="1400" dirty="0" smtClean="0"/>
                <a:t>= remaining GE credit hours</a:t>
              </a:r>
            </a:p>
            <a:p>
              <a:r>
                <a:rPr lang="en-US" sz="1400" dirty="0" smtClean="0"/>
                <a:t>to be decided by each college</a:t>
              </a:r>
              <a:endParaRPr lang="en-US" sz="1400" dirty="0"/>
            </a:p>
          </p:txBody>
        </p:sp>
      </p:grpSp>
      <p:sp>
        <p:nvSpPr>
          <p:cNvPr id="83" name="Title 2"/>
          <p:cNvSpPr>
            <a:spLocks noGrp="1"/>
          </p:cNvSpPr>
          <p:nvPr>
            <p:ph type="title"/>
          </p:nvPr>
        </p:nvSpPr>
        <p:spPr>
          <a:xfrm>
            <a:off x="457200" y="172362"/>
            <a:ext cx="8229600" cy="1143000"/>
          </a:xfrm>
        </p:spPr>
        <p:txBody>
          <a:bodyPr>
            <a:normAutofit/>
          </a:bodyPr>
          <a:lstStyle/>
          <a:p>
            <a:pPr algn="ctr"/>
            <a:r>
              <a:rPr lang="en-US" sz="3200" dirty="0" smtClean="0"/>
              <a:t>Current college general education requirements</a:t>
            </a:r>
            <a:endParaRPr lang="en-US" sz="3200" dirty="0"/>
          </a:p>
        </p:txBody>
      </p:sp>
      <p:sp>
        <p:nvSpPr>
          <p:cNvPr id="85" name="TextBox 84"/>
          <p:cNvSpPr txBox="1"/>
          <p:nvPr/>
        </p:nvSpPr>
        <p:spPr>
          <a:xfrm>
            <a:off x="552124" y="3072268"/>
            <a:ext cx="480862" cy="369332"/>
          </a:xfrm>
          <a:prstGeom prst="rect">
            <a:avLst/>
          </a:prstGeom>
          <a:noFill/>
        </p:spPr>
        <p:txBody>
          <a:bodyPr wrap="square" rtlCol="0">
            <a:spAutoFit/>
          </a:bodyPr>
          <a:lstStyle/>
          <a:p>
            <a:r>
              <a:rPr lang="en-US" dirty="0" smtClean="0"/>
              <a:t>27</a:t>
            </a:r>
            <a:endParaRPr lang="en-US" dirty="0"/>
          </a:p>
        </p:txBody>
      </p:sp>
      <p:sp>
        <p:nvSpPr>
          <p:cNvPr id="97" name="TextBox 96"/>
          <p:cNvSpPr txBox="1"/>
          <p:nvPr/>
        </p:nvSpPr>
        <p:spPr>
          <a:xfrm>
            <a:off x="1856908" y="2498626"/>
            <a:ext cx="1133917" cy="307777"/>
          </a:xfrm>
          <a:prstGeom prst="rect">
            <a:avLst/>
          </a:prstGeom>
          <a:noFill/>
        </p:spPr>
        <p:txBody>
          <a:bodyPr wrap="square" rtlCol="0">
            <a:spAutoFit/>
          </a:bodyPr>
          <a:lstStyle/>
          <a:p>
            <a:r>
              <a:rPr lang="en-US" sz="1400" dirty="0"/>
              <a:t>t</a:t>
            </a:r>
            <a:r>
              <a:rPr lang="en-US" sz="1400" dirty="0" smtClean="0"/>
              <a:t>otal = 31</a:t>
            </a:r>
            <a:endParaRPr lang="en-US" sz="1400" dirty="0"/>
          </a:p>
        </p:txBody>
      </p:sp>
      <p:sp>
        <p:nvSpPr>
          <p:cNvPr id="98" name="TextBox 97"/>
          <p:cNvSpPr txBox="1"/>
          <p:nvPr/>
        </p:nvSpPr>
        <p:spPr>
          <a:xfrm>
            <a:off x="3279292" y="2261017"/>
            <a:ext cx="1119130" cy="307777"/>
          </a:xfrm>
          <a:prstGeom prst="rect">
            <a:avLst/>
          </a:prstGeom>
          <a:noFill/>
        </p:spPr>
        <p:txBody>
          <a:bodyPr wrap="square" rtlCol="0">
            <a:spAutoFit/>
          </a:bodyPr>
          <a:lstStyle/>
          <a:p>
            <a:r>
              <a:rPr lang="en-US" sz="1400" dirty="0"/>
              <a:t>t</a:t>
            </a:r>
            <a:r>
              <a:rPr lang="en-US" sz="1400" dirty="0" smtClean="0"/>
              <a:t>otal = 37</a:t>
            </a:r>
            <a:endParaRPr lang="en-US" sz="1400" dirty="0"/>
          </a:p>
        </p:txBody>
      </p:sp>
      <p:sp>
        <p:nvSpPr>
          <p:cNvPr id="99" name="TextBox 98"/>
          <p:cNvSpPr txBox="1"/>
          <p:nvPr/>
        </p:nvSpPr>
        <p:spPr>
          <a:xfrm>
            <a:off x="4714765" y="1823885"/>
            <a:ext cx="1423943" cy="307777"/>
          </a:xfrm>
          <a:prstGeom prst="rect">
            <a:avLst/>
          </a:prstGeom>
          <a:noFill/>
        </p:spPr>
        <p:txBody>
          <a:bodyPr wrap="square" rtlCol="0">
            <a:spAutoFit/>
          </a:bodyPr>
          <a:lstStyle/>
          <a:p>
            <a:r>
              <a:rPr lang="en-US" sz="1400" dirty="0"/>
              <a:t>t</a:t>
            </a:r>
            <a:r>
              <a:rPr lang="en-US" sz="1400" dirty="0" smtClean="0"/>
              <a:t>otal = 45-49</a:t>
            </a:r>
            <a:endParaRPr lang="en-US" sz="1400" dirty="0"/>
          </a:p>
        </p:txBody>
      </p:sp>
      <p:sp>
        <p:nvSpPr>
          <p:cNvPr id="100" name="TextBox 99"/>
          <p:cNvSpPr txBox="1"/>
          <p:nvPr/>
        </p:nvSpPr>
        <p:spPr>
          <a:xfrm>
            <a:off x="6175176" y="1369869"/>
            <a:ext cx="1476334" cy="307777"/>
          </a:xfrm>
          <a:prstGeom prst="rect">
            <a:avLst/>
          </a:prstGeom>
          <a:noFill/>
        </p:spPr>
        <p:txBody>
          <a:bodyPr wrap="square" rtlCol="0">
            <a:spAutoFit/>
          </a:bodyPr>
          <a:lstStyle/>
          <a:p>
            <a:r>
              <a:rPr lang="en-US" sz="1400" dirty="0"/>
              <a:t>t</a:t>
            </a:r>
            <a:r>
              <a:rPr lang="en-US" sz="1400" dirty="0" smtClean="0"/>
              <a:t>otal = 53-54</a:t>
            </a:r>
            <a:endParaRPr lang="en-US" sz="1400" dirty="0"/>
          </a:p>
        </p:txBody>
      </p:sp>
      <p:sp>
        <p:nvSpPr>
          <p:cNvPr id="101" name="TextBox 100"/>
          <p:cNvSpPr txBox="1"/>
          <p:nvPr/>
        </p:nvSpPr>
        <p:spPr>
          <a:xfrm>
            <a:off x="7762987" y="1629019"/>
            <a:ext cx="1159467" cy="307777"/>
          </a:xfrm>
          <a:prstGeom prst="rect">
            <a:avLst/>
          </a:prstGeom>
          <a:noFill/>
        </p:spPr>
        <p:txBody>
          <a:bodyPr wrap="square" rtlCol="0">
            <a:spAutoFit/>
          </a:bodyPr>
          <a:lstStyle/>
          <a:p>
            <a:r>
              <a:rPr lang="en-US" sz="1400" dirty="0"/>
              <a:t>t</a:t>
            </a:r>
            <a:r>
              <a:rPr lang="en-US" sz="1400" dirty="0" smtClean="0"/>
              <a:t>otal = 48</a:t>
            </a:r>
            <a:endParaRPr lang="en-US" sz="1400" dirty="0"/>
          </a:p>
        </p:txBody>
      </p:sp>
      <p:sp>
        <p:nvSpPr>
          <p:cNvPr id="102" name="Rectangle 101"/>
          <p:cNvSpPr/>
          <p:nvPr/>
        </p:nvSpPr>
        <p:spPr>
          <a:xfrm>
            <a:off x="1865201" y="3719470"/>
            <a:ext cx="875407" cy="1470643"/>
          </a:xfrm>
          <a:prstGeom prst="rect">
            <a:avLst/>
          </a:prstGeom>
          <a:solidFill>
            <a:srgbClr val="009D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 name="Rectangle 102"/>
          <p:cNvSpPr/>
          <p:nvPr/>
        </p:nvSpPr>
        <p:spPr>
          <a:xfrm>
            <a:off x="3390702" y="3719470"/>
            <a:ext cx="875407" cy="1470643"/>
          </a:xfrm>
          <a:prstGeom prst="rect">
            <a:avLst/>
          </a:prstGeom>
          <a:solidFill>
            <a:srgbClr val="009D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 name="Rectangle 103"/>
          <p:cNvSpPr/>
          <p:nvPr/>
        </p:nvSpPr>
        <p:spPr>
          <a:xfrm>
            <a:off x="4934703" y="3719470"/>
            <a:ext cx="875407" cy="1470643"/>
          </a:xfrm>
          <a:prstGeom prst="rect">
            <a:avLst/>
          </a:prstGeom>
          <a:solidFill>
            <a:srgbClr val="009D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 name="Rectangle 104"/>
          <p:cNvSpPr/>
          <p:nvPr/>
        </p:nvSpPr>
        <p:spPr>
          <a:xfrm>
            <a:off x="6444951" y="3718025"/>
            <a:ext cx="875407" cy="1470643"/>
          </a:xfrm>
          <a:prstGeom prst="rect">
            <a:avLst/>
          </a:prstGeom>
          <a:solidFill>
            <a:srgbClr val="009D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 name="Rectangle 105"/>
          <p:cNvSpPr/>
          <p:nvPr/>
        </p:nvSpPr>
        <p:spPr>
          <a:xfrm>
            <a:off x="7905018" y="3719470"/>
            <a:ext cx="875407" cy="1470643"/>
          </a:xfrm>
          <a:prstGeom prst="rect">
            <a:avLst/>
          </a:prstGeom>
          <a:solidFill>
            <a:srgbClr val="009D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TextBox 62"/>
          <p:cNvSpPr txBox="1"/>
          <p:nvPr/>
        </p:nvSpPr>
        <p:spPr>
          <a:xfrm>
            <a:off x="2078223" y="4032740"/>
            <a:ext cx="480862" cy="369332"/>
          </a:xfrm>
          <a:prstGeom prst="rect">
            <a:avLst/>
          </a:prstGeom>
          <a:noFill/>
        </p:spPr>
        <p:txBody>
          <a:bodyPr wrap="square" rtlCol="0">
            <a:spAutoFit/>
          </a:bodyPr>
          <a:lstStyle/>
          <a:p>
            <a:r>
              <a:rPr lang="en-US" dirty="0" smtClean="0"/>
              <a:t>22</a:t>
            </a:r>
            <a:endParaRPr lang="en-US" dirty="0"/>
          </a:p>
        </p:txBody>
      </p:sp>
      <p:sp>
        <p:nvSpPr>
          <p:cNvPr id="96" name="TextBox 95"/>
          <p:cNvSpPr txBox="1"/>
          <p:nvPr/>
        </p:nvSpPr>
        <p:spPr>
          <a:xfrm>
            <a:off x="2083078" y="3456869"/>
            <a:ext cx="480862" cy="461665"/>
          </a:xfrm>
          <a:prstGeom prst="rect">
            <a:avLst/>
          </a:prstGeom>
          <a:noFill/>
        </p:spPr>
        <p:txBody>
          <a:bodyPr wrap="square" rtlCol="0">
            <a:spAutoFit/>
          </a:bodyPr>
          <a:lstStyle/>
          <a:p>
            <a:r>
              <a:rPr lang="en-US" sz="2400" b="1" dirty="0" smtClean="0"/>
              <a:t>+</a:t>
            </a:r>
            <a:endParaRPr lang="en-US" sz="2400" b="1" dirty="0"/>
          </a:p>
        </p:txBody>
      </p:sp>
      <p:sp>
        <p:nvSpPr>
          <p:cNvPr id="82" name="TextBox 81"/>
          <p:cNvSpPr txBox="1"/>
          <p:nvPr/>
        </p:nvSpPr>
        <p:spPr>
          <a:xfrm>
            <a:off x="3612735" y="4032740"/>
            <a:ext cx="480862" cy="369332"/>
          </a:xfrm>
          <a:prstGeom prst="rect">
            <a:avLst/>
          </a:prstGeom>
          <a:noFill/>
        </p:spPr>
        <p:txBody>
          <a:bodyPr wrap="square" rtlCol="0">
            <a:spAutoFit/>
          </a:bodyPr>
          <a:lstStyle/>
          <a:p>
            <a:r>
              <a:rPr lang="en-US" dirty="0" smtClean="0"/>
              <a:t>22</a:t>
            </a:r>
            <a:endParaRPr lang="en-US" dirty="0"/>
          </a:p>
        </p:txBody>
      </p:sp>
      <p:sp>
        <p:nvSpPr>
          <p:cNvPr id="95" name="TextBox 94"/>
          <p:cNvSpPr txBox="1"/>
          <p:nvPr/>
        </p:nvSpPr>
        <p:spPr>
          <a:xfrm>
            <a:off x="3612735" y="3448524"/>
            <a:ext cx="480862" cy="461665"/>
          </a:xfrm>
          <a:prstGeom prst="rect">
            <a:avLst/>
          </a:prstGeom>
          <a:noFill/>
        </p:spPr>
        <p:txBody>
          <a:bodyPr wrap="square" rtlCol="0">
            <a:spAutoFit/>
          </a:bodyPr>
          <a:lstStyle/>
          <a:p>
            <a:r>
              <a:rPr lang="en-US" sz="2400" b="1" dirty="0" smtClean="0"/>
              <a:t>+</a:t>
            </a:r>
            <a:endParaRPr lang="en-US" sz="2400" b="1" dirty="0"/>
          </a:p>
        </p:txBody>
      </p:sp>
      <p:sp>
        <p:nvSpPr>
          <p:cNvPr id="65" name="TextBox 64"/>
          <p:cNvSpPr txBox="1"/>
          <p:nvPr/>
        </p:nvSpPr>
        <p:spPr>
          <a:xfrm>
            <a:off x="5133355" y="4032740"/>
            <a:ext cx="480862" cy="369332"/>
          </a:xfrm>
          <a:prstGeom prst="rect">
            <a:avLst/>
          </a:prstGeom>
          <a:noFill/>
        </p:spPr>
        <p:txBody>
          <a:bodyPr wrap="square" rtlCol="0">
            <a:spAutoFit/>
          </a:bodyPr>
          <a:lstStyle/>
          <a:p>
            <a:r>
              <a:rPr lang="en-US" dirty="0" smtClean="0"/>
              <a:t>22</a:t>
            </a:r>
            <a:endParaRPr lang="en-US" dirty="0"/>
          </a:p>
        </p:txBody>
      </p:sp>
      <p:sp>
        <p:nvSpPr>
          <p:cNvPr id="94" name="TextBox 93"/>
          <p:cNvSpPr txBox="1"/>
          <p:nvPr/>
        </p:nvSpPr>
        <p:spPr>
          <a:xfrm>
            <a:off x="5133786" y="3447669"/>
            <a:ext cx="480862" cy="461665"/>
          </a:xfrm>
          <a:prstGeom prst="rect">
            <a:avLst/>
          </a:prstGeom>
          <a:noFill/>
        </p:spPr>
        <p:txBody>
          <a:bodyPr wrap="square" rtlCol="0">
            <a:spAutoFit/>
          </a:bodyPr>
          <a:lstStyle/>
          <a:p>
            <a:r>
              <a:rPr lang="en-US" sz="2400" b="1" dirty="0" smtClean="0"/>
              <a:t>+</a:t>
            </a:r>
            <a:endParaRPr lang="en-US" sz="2400" b="1" dirty="0"/>
          </a:p>
        </p:txBody>
      </p:sp>
      <p:sp>
        <p:nvSpPr>
          <p:cNvPr id="64" name="TextBox 63"/>
          <p:cNvSpPr txBox="1"/>
          <p:nvPr/>
        </p:nvSpPr>
        <p:spPr>
          <a:xfrm>
            <a:off x="6661401" y="4032740"/>
            <a:ext cx="480862" cy="369332"/>
          </a:xfrm>
          <a:prstGeom prst="rect">
            <a:avLst/>
          </a:prstGeom>
          <a:noFill/>
        </p:spPr>
        <p:txBody>
          <a:bodyPr wrap="square" rtlCol="0">
            <a:spAutoFit/>
          </a:bodyPr>
          <a:lstStyle/>
          <a:p>
            <a:r>
              <a:rPr lang="en-US" dirty="0" smtClean="0"/>
              <a:t>22</a:t>
            </a:r>
            <a:endParaRPr lang="en-US" dirty="0"/>
          </a:p>
        </p:txBody>
      </p:sp>
      <p:sp>
        <p:nvSpPr>
          <p:cNvPr id="93" name="TextBox 92"/>
          <p:cNvSpPr txBox="1"/>
          <p:nvPr/>
        </p:nvSpPr>
        <p:spPr>
          <a:xfrm>
            <a:off x="6694824" y="3450573"/>
            <a:ext cx="480862" cy="461665"/>
          </a:xfrm>
          <a:prstGeom prst="rect">
            <a:avLst/>
          </a:prstGeom>
          <a:noFill/>
        </p:spPr>
        <p:txBody>
          <a:bodyPr wrap="square" rtlCol="0">
            <a:spAutoFit/>
          </a:bodyPr>
          <a:lstStyle/>
          <a:p>
            <a:r>
              <a:rPr lang="en-US" sz="2400" b="1" dirty="0" smtClean="0"/>
              <a:t>+</a:t>
            </a:r>
            <a:endParaRPr lang="en-US" sz="2400" b="1" dirty="0"/>
          </a:p>
        </p:txBody>
      </p:sp>
      <p:sp>
        <p:nvSpPr>
          <p:cNvPr id="84" name="TextBox 83"/>
          <p:cNvSpPr txBox="1"/>
          <p:nvPr/>
        </p:nvSpPr>
        <p:spPr>
          <a:xfrm>
            <a:off x="8089581" y="4032740"/>
            <a:ext cx="480862" cy="369332"/>
          </a:xfrm>
          <a:prstGeom prst="rect">
            <a:avLst/>
          </a:prstGeom>
          <a:noFill/>
        </p:spPr>
        <p:txBody>
          <a:bodyPr wrap="square" rtlCol="0">
            <a:spAutoFit/>
          </a:bodyPr>
          <a:lstStyle/>
          <a:p>
            <a:r>
              <a:rPr lang="en-US" dirty="0" smtClean="0"/>
              <a:t>22</a:t>
            </a:r>
            <a:endParaRPr lang="en-US" dirty="0"/>
          </a:p>
        </p:txBody>
      </p:sp>
      <p:sp>
        <p:nvSpPr>
          <p:cNvPr id="92" name="TextBox 91"/>
          <p:cNvSpPr txBox="1"/>
          <p:nvPr/>
        </p:nvSpPr>
        <p:spPr>
          <a:xfrm>
            <a:off x="8136518" y="3437384"/>
            <a:ext cx="480862" cy="461665"/>
          </a:xfrm>
          <a:prstGeom prst="rect">
            <a:avLst/>
          </a:prstGeom>
          <a:noFill/>
        </p:spPr>
        <p:txBody>
          <a:bodyPr wrap="square" rtlCol="0">
            <a:spAutoFit/>
          </a:bodyPr>
          <a:lstStyle/>
          <a:p>
            <a:r>
              <a:rPr lang="en-US" sz="2400" b="1" dirty="0" smtClean="0"/>
              <a:t>+</a:t>
            </a:r>
            <a:endParaRPr lang="en-US" sz="2400" b="1" dirty="0"/>
          </a:p>
        </p:txBody>
      </p:sp>
      <p:sp>
        <p:nvSpPr>
          <p:cNvPr id="107" name="Rectangle 106"/>
          <p:cNvSpPr/>
          <p:nvPr/>
        </p:nvSpPr>
        <p:spPr>
          <a:xfrm>
            <a:off x="354327" y="3719470"/>
            <a:ext cx="875407" cy="1470643"/>
          </a:xfrm>
          <a:prstGeom prst="rect">
            <a:avLst/>
          </a:prstGeom>
          <a:solidFill>
            <a:srgbClr val="009D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TextBox 61"/>
          <p:cNvSpPr txBox="1"/>
          <p:nvPr/>
        </p:nvSpPr>
        <p:spPr>
          <a:xfrm>
            <a:off x="533194" y="4032740"/>
            <a:ext cx="480862" cy="369332"/>
          </a:xfrm>
          <a:prstGeom prst="rect">
            <a:avLst/>
          </a:prstGeom>
          <a:noFill/>
        </p:spPr>
        <p:txBody>
          <a:bodyPr wrap="square" rtlCol="0">
            <a:spAutoFit/>
          </a:bodyPr>
          <a:lstStyle/>
          <a:p>
            <a:r>
              <a:rPr lang="en-US" dirty="0" smtClean="0"/>
              <a:t>22</a:t>
            </a:r>
            <a:endParaRPr lang="en-US" dirty="0"/>
          </a:p>
        </p:txBody>
      </p:sp>
      <p:sp>
        <p:nvSpPr>
          <p:cNvPr id="86" name="TextBox 85"/>
          <p:cNvSpPr txBox="1"/>
          <p:nvPr/>
        </p:nvSpPr>
        <p:spPr>
          <a:xfrm>
            <a:off x="552124" y="3454586"/>
            <a:ext cx="480862" cy="461665"/>
          </a:xfrm>
          <a:prstGeom prst="rect">
            <a:avLst/>
          </a:prstGeom>
          <a:noFill/>
        </p:spPr>
        <p:txBody>
          <a:bodyPr wrap="square" rtlCol="0">
            <a:spAutoFit/>
          </a:bodyPr>
          <a:lstStyle/>
          <a:p>
            <a:r>
              <a:rPr lang="en-US" sz="2400" b="1" dirty="0" smtClean="0"/>
              <a:t>+</a:t>
            </a:r>
            <a:endParaRPr lang="en-US" sz="2400" b="1" dirty="0"/>
          </a:p>
        </p:txBody>
      </p:sp>
    </p:spTree>
    <p:extLst>
      <p:ext uri="{BB962C8B-B14F-4D97-AF65-F5344CB8AC3E}">
        <p14:creationId xmlns:p14="http://schemas.microsoft.com/office/powerpoint/2010/main" val="223694155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1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2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Override>
</file>

<file path=docProps/app.xml><?xml version="1.0" encoding="utf-8"?>
<Properties xmlns="http://schemas.openxmlformats.org/officeDocument/2006/extended-properties" xmlns:vt="http://schemas.openxmlformats.org/officeDocument/2006/docPropsVTypes">
  <Template/>
  <TotalTime>5682</TotalTime>
  <Words>4086</Words>
  <Application>Microsoft Office PowerPoint</Application>
  <PresentationFormat>On-screen Show (4:3)</PresentationFormat>
  <Paragraphs>995</Paragraphs>
  <Slides>84</Slides>
  <Notes>4</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84</vt:i4>
      </vt:variant>
    </vt:vector>
  </HeadingPairs>
  <TitlesOfParts>
    <vt:vector size="88" baseType="lpstr">
      <vt:lpstr>Concourse</vt:lpstr>
      <vt:lpstr>1_Concourse</vt:lpstr>
      <vt:lpstr>2_Concourse</vt:lpstr>
      <vt:lpstr>Chart</vt:lpstr>
      <vt:lpstr>Faculty Retreat  on General Education: the Next Steps  GE Taskforce Presentation</vt:lpstr>
      <vt:lpstr>Our goals for today: </vt:lpstr>
      <vt:lpstr>GE Revision Process</vt:lpstr>
      <vt:lpstr>UCCS General Education Goals</vt:lpstr>
      <vt:lpstr> 1) Evaluate and Create</vt:lpstr>
      <vt:lpstr>2) Know and Explore</vt:lpstr>
      <vt:lpstr>3) Act and Interact</vt:lpstr>
      <vt:lpstr>Current college general education requirements</vt:lpstr>
      <vt:lpstr>Current college general education requirements</vt:lpstr>
      <vt:lpstr>Our existing general education</vt:lpstr>
      <vt:lpstr>GE Revision Process</vt:lpstr>
      <vt:lpstr>Our Approach to GE Revision</vt:lpstr>
      <vt:lpstr>GE Taskforce used insights from</vt:lpstr>
      <vt:lpstr>Student Focus Groups—Spring 2012</vt:lpstr>
      <vt:lpstr>What UCCS students identified  as the most important reasons  for attending college:</vt:lpstr>
      <vt:lpstr>What our students say about our  current GE programs at UCCS </vt:lpstr>
      <vt:lpstr>What are UCCS faculty concerns  about our current GE?</vt:lpstr>
      <vt:lpstr>What did UCCS advisors say about the student experience of GE</vt:lpstr>
      <vt:lpstr>What employers say when asked… Which is more important for recent college graduates who want to pursue long-term success at your company?</vt:lpstr>
      <vt:lpstr>What employers say</vt:lpstr>
      <vt:lpstr> What does the research show?</vt:lpstr>
      <vt:lpstr>High-Impact Practices</vt:lpstr>
      <vt:lpstr>Research Findings</vt:lpstr>
      <vt:lpstr>Research Findings</vt:lpstr>
      <vt:lpstr>Challenges to address in our  new GE curriculum</vt:lpstr>
      <vt:lpstr>November 2011 Retreat discussion</vt:lpstr>
      <vt:lpstr>What we heard from faculty  at the retreat</vt:lpstr>
      <vt:lpstr>What do faculty want  from a new GE curriculum—based on Spring 2012 Faculty Dialogues?</vt:lpstr>
      <vt:lpstr>What concerns faculty about changing GE curriculum?</vt:lpstr>
      <vt:lpstr>A New Framework for General Education at UCCS</vt:lpstr>
      <vt:lpstr>A New Framework for General Education at UCCS</vt:lpstr>
      <vt:lpstr>GE Taskforce worked in subteams</vt:lpstr>
      <vt:lpstr> New Framework for GE</vt:lpstr>
      <vt:lpstr>A New Framework for GE at UCCS</vt:lpstr>
      <vt:lpstr>24+ cr. hr. GE Framework</vt:lpstr>
      <vt:lpstr> 24+ cr. hr. GE Framework  within LAS Bachelor’s Degree</vt:lpstr>
      <vt:lpstr>PowerPoint Presentation</vt:lpstr>
      <vt:lpstr>PowerPoint Presentation</vt:lpstr>
      <vt:lpstr>PowerPoint Presentation</vt:lpstr>
      <vt:lpstr>Existing common requirements</vt:lpstr>
      <vt:lpstr>A New Framework for GE at UCCS</vt:lpstr>
      <vt:lpstr>Why Have a Gateway Course?</vt:lpstr>
      <vt:lpstr>What a Gateway Course Can Do</vt:lpstr>
      <vt:lpstr>Why Leverage Freshman Seminar?</vt:lpstr>
      <vt:lpstr>What We’ve Learned From FS</vt:lpstr>
      <vt:lpstr>Implications for making FS the Gateway course</vt:lpstr>
      <vt:lpstr>Next Steps for Pursuing the Gateway Course Idea</vt:lpstr>
      <vt:lpstr>Gateway Activity</vt:lpstr>
      <vt:lpstr>Faculty Retreat on General Education</vt:lpstr>
      <vt:lpstr>A New Framework for GE at UCCS</vt:lpstr>
      <vt:lpstr>Aims of the Explore Curriculum</vt:lpstr>
      <vt:lpstr>Why Re-frame the Explore Curriculum?</vt:lpstr>
      <vt:lpstr>Basic Idea behind Re-framed Explore Curriculum</vt:lpstr>
      <vt:lpstr>Option 1: “Discovery” Concepts</vt:lpstr>
      <vt:lpstr>Option 2: “Adventurer” Concepts</vt:lpstr>
      <vt:lpstr>Guidelines for  Explore Curriculum</vt:lpstr>
      <vt:lpstr>For example, Explore courses could be asked to address…</vt:lpstr>
      <vt:lpstr>Explore table discussion and feedback form</vt:lpstr>
      <vt:lpstr>A New Framework for GE at UCCS</vt:lpstr>
      <vt:lpstr>Why an upper-division core integrative course?</vt:lpstr>
      <vt:lpstr>Unifying Concept: “Knowledge in Action”</vt:lpstr>
      <vt:lpstr>Format of Courses</vt:lpstr>
      <vt:lpstr>Core and Explore Discussion</vt:lpstr>
      <vt:lpstr>A New Framework for GE at UCCS</vt:lpstr>
      <vt:lpstr>Feedback about Writing from Fall GE Retreat </vt:lpstr>
      <vt:lpstr>Writing Intensive Courses</vt:lpstr>
      <vt:lpstr>Benefits of Writing Intensive Courses</vt:lpstr>
      <vt:lpstr>PowerPoint Presentation</vt:lpstr>
      <vt:lpstr>Writing Intensive Response</vt:lpstr>
      <vt:lpstr>A New Framework for GE at UCCS</vt:lpstr>
      <vt:lpstr>Capstone as high-impact practice</vt:lpstr>
      <vt:lpstr>Capstone experiences</vt:lpstr>
      <vt:lpstr>Capstone experiences</vt:lpstr>
      <vt:lpstr>Capstone Survey: March-April 2012</vt:lpstr>
      <vt:lpstr>Capstone Survey Results</vt:lpstr>
      <vt:lpstr>Capstone Survey Results</vt:lpstr>
      <vt:lpstr>Capstone Survey Results</vt:lpstr>
      <vt:lpstr>Capstone</vt:lpstr>
      <vt:lpstr>A New Framework for GE at UCCS</vt:lpstr>
      <vt:lpstr> 1) Evaluate and Create</vt:lpstr>
      <vt:lpstr>2) Know and Explore</vt:lpstr>
      <vt:lpstr>3) Act and Interact</vt:lpstr>
      <vt:lpstr>Moving Forward through 2012</vt:lpstr>
      <vt:lpstr> Thank you all for attending!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Michaela Steen</dc:creator>
  <cp:lastModifiedBy>user</cp:lastModifiedBy>
  <cp:revision>499</cp:revision>
  <cp:lastPrinted>2012-04-19T20:09:02Z</cp:lastPrinted>
  <dcterms:created xsi:type="dcterms:W3CDTF">2011-10-18T22:09:27Z</dcterms:created>
  <dcterms:modified xsi:type="dcterms:W3CDTF">2012-05-03T18:51:30Z</dcterms:modified>
</cp:coreProperties>
</file>