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54"/>
  </p:notesMasterIdLst>
  <p:sldIdLst>
    <p:sldId id="480" r:id="rId2"/>
    <p:sldId id="256" r:id="rId3"/>
    <p:sldId id="290" r:id="rId4"/>
    <p:sldId id="310" r:id="rId5"/>
    <p:sldId id="291" r:id="rId6"/>
    <p:sldId id="520" r:id="rId7"/>
    <p:sldId id="447" r:id="rId8"/>
    <p:sldId id="292" r:id="rId9"/>
    <p:sldId id="364" r:id="rId10"/>
    <p:sldId id="355" r:id="rId11"/>
    <p:sldId id="356" r:id="rId12"/>
    <p:sldId id="357" r:id="rId13"/>
    <p:sldId id="358" r:id="rId14"/>
    <p:sldId id="319" r:id="rId15"/>
    <p:sldId id="327" r:id="rId16"/>
    <p:sldId id="329" r:id="rId17"/>
    <p:sldId id="331" r:id="rId18"/>
    <p:sldId id="332" r:id="rId19"/>
    <p:sldId id="365" r:id="rId20"/>
    <p:sldId id="334" r:id="rId21"/>
    <p:sldId id="440" r:id="rId22"/>
    <p:sldId id="448" r:id="rId23"/>
    <p:sldId id="521" r:id="rId24"/>
    <p:sldId id="455" r:id="rId25"/>
    <p:sldId id="450" r:id="rId26"/>
    <p:sldId id="451" r:id="rId27"/>
    <p:sldId id="453" r:id="rId28"/>
    <p:sldId id="454" r:id="rId29"/>
    <p:sldId id="456" r:id="rId30"/>
    <p:sldId id="525" r:id="rId31"/>
    <p:sldId id="522" r:id="rId32"/>
    <p:sldId id="508" r:id="rId33"/>
    <p:sldId id="509" r:id="rId34"/>
    <p:sldId id="510" r:id="rId35"/>
    <p:sldId id="512" r:id="rId36"/>
    <p:sldId id="526" r:id="rId37"/>
    <p:sldId id="523" r:id="rId38"/>
    <p:sldId id="489" r:id="rId39"/>
    <p:sldId id="491" r:id="rId40"/>
    <p:sldId id="492" r:id="rId41"/>
    <p:sldId id="493" r:id="rId42"/>
    <p:sldId id="494" r:id="rId43"/>
    <p:sldId id="495" r:id="rId44"/>
    <p:sldId id="497" r:id="rId45"/>
    <p:sldId id="498" r:id="rId46"/>
    <p:sldId id="500" r:id="rId47"/>
    <p:sldId id="501" r:id="rId48"/>
    <p:sldId id="502" r:id="rId49"/>
    <p:sldId id="503" r:id="rId50"/>
    <p:sldId id="505" r:id="rId51"/>
    <p:sldId id="507" r:id="rId52"/>
    <p:sldId id="524" r:id="rId5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B05C"/>
    <a:srgbClr val="B2994E"/>
    <a:srgbClr val="B2A84B"/>
    <a:srgbClr val="B29741"/>
    <a:srgbClr val="CAAA48"/>
    <a:srgbClr val="D3B14B"/>
    <a:srgbClr val="E0BC50"/>
    <a:srgbClr val="CC9900"/>
    <a:srgbClr val="FFCC33"/>
    <a:srgbClr val="CC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3" autoAdjust="0"/>
    <p:restoredTop sz="94660"/>
  </p:normalViewPr>
  <p:slideViewPr>
    <p:cSldViewPr snapToGrid="0" snapToObjects="1">
      <p:cViewPr varScale="1">
        <p:scale>
          <a:sx n="68" d="100"/>
          <a:sy n="68" d="100"/>
        </p:scale>
        <p:origin x="-15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71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167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fld id="{6E79E8A8-69A2-424F-9065-BD2A3A7037C5}" type="datetime1">
              <a:rPr lang="en-US"/>
              <a:pPr>
                <a:defRPr/>
              </a:pPr>
              <a:t>11/28/2011</a:t>
            </a:fld>
            <a:endParaRPr lang="en-US"/>
          </a:p>
        </p:txBody>
      </p:sp>
      <p:sp>
        <p:nvSpPr>
          <p:cNvPr id="9220"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67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1167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B85EA762-5166-4942-B483-B05EBA54D4A6}" type="slidenum">
              <a:rPr lang="en-US"/>
              <a:pPr>
                <a:defRPr/>
              </a:pPr>
              <a:t>‹#›</a:t>
            </a:fld>
            <a:endParaRPr lang="en-US"/>
          </a:p>
        </p:txBody>
      </p:sp>
    </p:spTree>
    <p:extLst>
      <p:ext uri="{BB962C8B-B14F-4D97-AF65-F5344CB8AC3E}">
        <p14:creationId xmlns:p14="http://schemas.microsoft.com/office/powerpoint/2010/main" val="23212581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pitchFamily="-123" charset="-128"/>
      </a:defRPr>
    </a:lvl1pPr>
    <a:lvl2pPr marL="4572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Placeholder 2"/>
          <p:cNvSpPr>
            <a:spLocks noGrp="1" noRot="1" noChangeAspect="1" noChangeArrowheads="1" noTextEdit="1"/>
          </p:cNvSpPr>
          <p:nvPr>
            <p:ph type="sldImg"/>
          </p:nvPr>
        </p:nvSpPr>
        <p:spPr>
          <a:ln/>
        </p:spPr>
      </p:sp>
      <p:sp>
        <p:nvSpPr>
          <p:cNvPr id="11266"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Placeholder 2"/>
          <p:cNvSpPr>
            <a:spLocks noGrp="1" noRot="1" noChangeAspect="1" noChangeArrowheads="1" noTextEdit="1"/>
          </p:cNvSpPr>
          <p:nvPr>
            <p:ph type="sldImg"/>
          </p:nvPr>
        </p:nvSpPr>
        <p:spPr>
          <a:ln/>
        </p:spPr>
      </p:sp>
      <p:sp>
        <p:nvSpPr>
          <p:cNvPr id="2969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ceholder 2"/>
          <p:cNvSpPr>
            <a:spLocks noGrp="1" noRot="1" noChangeAspect="1" noChangeArrowheads="1" noTextEdit="1"/>
          </p:cNvSpPr>
          <p:nvPr>
            <p:ph type="sldImg"/>
          </p:nvPr>
        </p:nvSpPr>
        <p:spPr>
          <a:ln/>
        </p:spPr>
      </p:sp>
      <p:sp>
        <p:nvSpPr>
          <p:cNvPr id="31746"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ceholder 2"/>
          <p:cNvSpPr>
            <a:spLocks noGrp="1" noRot="1" noChangeAspect="1" noChangeArrowheads="1" noTextEdit="1"/>
          </p:cNvSpPr>
          <p:nvPr>
            <p:ph type="sldImg"/>
          </p:nvPr>
        </p:nvSpPr>
        <p:spPr>
          <a:ln/>
        </p:spPr>
      </p:sp>
      <p:sp>
        <p:nvSpPr>
          <p:cNvPr id="33794"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noChangeArrowheads="1" noTextEdit="1"/>
          </p:cNvSpPr>
          <p:nvPr>
            <p:ph type="sldImg"/>
          </p:nvPr>
        </p:nvSpPr>
        <p:spPr>
          <a:ln/>
        </p:spPr>
      </p:sp>
      <p:sp>
        <p:nvSpPr>
          <p:cNvPr id="35842"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noChangeArrowheads="1" noTextEdit="1"/>
          </p:cNvSpPr>
          <p:nvPr>
            <p:ph type="sldImg"/>
          </p:nvPr>
        </p:nvSpPr>
        <p:spPr>
          <a:ln/>
        </p:spPr>
      </p:sp>
      <p:sp>
        <p:nvSpPr>
          <p:cNvPr id="37890"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Placeholder 2"/>
          <p:cNvSpPr>
            <a:spLocks noGrp="1" noRot="1" noChangeAspect="1" noChangeArrowheads="1" noTextEdit="1"/>
          </p:cNvSpPr>
          <p:nvPr>
            <p:ph type="sldImg"/>
          </p:nvPr>
        </p:nvSpPr>
        <p:spPr>
          <a:ln/>
        </p:spPr>
      </p:sp>
      <p:sp>
        <p:nvSpPr>
          <p:cNvPr id="39938"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ceholder 2"/>
          <p:cNvSpPr>
            <a:spLocks noGrp="1" noRot="1" noChangeAspect="1" noChangeArrowheads="1" noTextEdit="1"/>
          </p:cNvSpPr>
          <p:nvPr>
            <p:ph type="sldImg"/>
          </p:nvPr>
        </p:nvSpPr>
        <p:spPr>
          <a:ln/>
        </p:spPr>
      </p:sp>
      <p:sp>
        <p:nvSpPr>
          <p:cNvPr id="41986"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ceholder 2"/>
          <p:cNvSpPr>
            <a:spLocks noGrp="1" noRot="1" noChangeAspect="1" noChangeArrowheads="1" noTextEdit="1"/>
          </p:cNvSpPr>
          <p:nvPr>
            <p:ph type="sldImg"/>
          </p:nvPr>
        </p:nvSpPr>
        <p:spPr>
          <a:ln/>
        </p:spPr>
      </p:sp>
      <p:sp>
        <p:nvSpPr>
          <p:cNvPr id="44034"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xfrm>
            <a:off x="701675" y="4416425"/>
            <a:ext cx="5607050" cy="4183063"/>
          </a:xfrm>
          <a:noFill/>
          <a:ln>
            <a:solidFill>
              <a:srgbClr val="000000"/>
            </a:solidFill>
          </a:ln>
        </p:spPr>
        <p:txBody>
          <a:bodyPr/>
          <a:lstStyle/>
          <a:p>
            <a:pPr eaLnBrk="1" hangingPunct="1">
              <a:spcBef>
                <a:spcPct val="0"/>
              </a:spcBef>
            </a:pPr>
            <a:endParaRPr lang="en-US" sz="1800"/>
          </a:p>
        </p:txBody>
      </p:sp>
      <p:sp>
        <p:nvSpPr>
          <p:cNvPr id="30723" name="Slide Number Placeholder 3"/>
          <p:cNvSpPr txBox="1">
            <a:spLocks noGrp="1"/>
          </p:cNvSpPr>
          <p:nvPr/>
        </p:nvSpPr>
        <p:spPr bwMode="auto">
          <a:xfrm>
            <a:off x="3970338" y="8829675"/>
            <a:ext cx="3038475" cy="465138"/>
          </a:xfrm>
          <a:prstGeom prst="rect">
            <a:avLst/>
          </a:prstGeom>
          <a:noFill/>
          <a:ln>
            <a:miter lim="800000"/>
            <a:headEnd/>
            <a:tailEnd/>
          </a:ln>
        </p:spPr>
        <p:txBody>
          <a:bodyPr lIns="93177" tIns="46589" rIns="93177" bIns="46589" anchor="b">
            <a:prstTxWarp prst="textNoShape">
              <a:avLst/>
            </a:prstTxWarp>
          </a:bodyPr>
          <a:lstStyle/>
          <a:p>
            <a:pPr algn="r">
              <a:defRPr/>
            </a:pPr>
            <a:fld id="{9559A1A1-68B6-4E7B-BEA1-9AC49CD80391}" type="slidenum">
              <a:rPr lang="en-US" sz="1200">
                <a:latin typeface="+mn-lt"/>
              </a:rPr>
              <a:pPr algn="r">
                <a:defRPr/>
              </a:pPr>
              <a:t>20</a:t>
            </a:fld>
            <a:endParaRPr lang="en-US" sz="120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xfrm>
            <a:off x="701675" y="4416425"/>
            <a:ext cx="5607050" cy="4183063"/>
          </a:xfrm>
          <a:noFill/>
          <a:ln>
            <a:solidFill>
              <a:srgbClr val="000000"/>
            </a:solidFill>
          </a:ln>
        </p:spPr>
        <p:txBody>
          <a:bodyPr/>
          <a:lstStyle/>
          <a:p>
            <a:pPr eaLnBrk="1" hangingPunct="1">
              <a:spcBef>
                <a:spcPct val="0"/>
              </a:spcBef>
            </a:pPr>
            <a:endParaRPr lang="en-US" sz="1800"/>
          </a:p>
        </p:txBody>
      </p:sp>
      <p:sp>
        <p:nvSpPr>
          <p:cNvPr id="30723" name="Slide Number Placeholder 3"/>
          <p:cNvSpPr txBox="1">
            <a:spLocks noGrp="1"/>
          </p:cNvSpPr>
          <p:nvPr/>
        </p:nvSpPr>
        <p:spPr bwMode="auto">
          <a:xfrm>
            <a:off x="3970338" y="8829675"/>
            <a:ext cx="3038475" cy="465138"/>
          </a:xfrm>
          <a:prstGeom prst="rect">
            <a:avLst/>
          </a:prstGeom>
          <a:noFill/>
          <a:ln>
            <a:miter lim="800000"/>
            <a:headEnd/>
            <a:tailEnd/>
          </a:ln>
        </p:spPr>
        <p:txBody>
          <a:bodyPr lIns="93177" tIns="46589" rIns="93177" bIns="46589" anchor="b">
            <a:prstTxWarp prst="textNoShape">
              <a:avLst/>
            </a:prstTxWarp>
          </a:bodyPr>
          <a:lstStyle/>
          <a:p>
            <a:pPr algn="r">
              <a:defRPr/>
            </a:pPr>
            <a:fld id="{6DA90FDE-4509-46DA-BD2E-3114D8887D05}" type="slidenum">
              <a:rPr lang="en-US" sz="1200">
                <a:latin typeface="+mn-lt"/>
              </a:rPr>
              <a:pPr algn="r">
                <a:defRPr/>
              </a:pPr>
              <a:t>21</a:t>
            </a:fld>
            <a:endParaRPr lang="en-U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Placeholder 2"/>
          <p:cNvSpPr>
            <a:spLocks noGrp="1" noRot="1" noChangeAspect="1" noChangeArrowheads="1" noTextEdit="1"/>
          </p:cNvSpPr>
          <p:nvPr>
            <p:ph type="sldImg"/>
          </p:nvPr>
        </p:nvSpPr>
        <p:spPr>
          <a:ln/>
        </p:spPr>
      </p:sp>
      <p:sp>
        <p:nvSpPr>
          <p:cNvPr id="13314"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noChangeArrowheads="1" noTextEdit="1"/>
          </p:cNvSpPr>
          <p:nvPr>
            <p:ph type="sldImg"/>
          </p:nvPr>
        </p:nvSpPr>
        <p:spPr>
          <a:ln/>
        </p:spPr>
      </p:sp>
      <p:sp>
        <p:nvSpPr>
          <p:cNvPr id="52226"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ln/>
        </p:spPr>
      </p:sp>
      <p:sp>
        <p:nvSpPr>
          <p:cNvPr id="1945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Placeholder 2"/>
          <p:cNvSpPr>
            <a:spLocks noGrp="1" noRot="1" noChangeAspect="1" noChangeArrowheads="1" noTextEdit="1"/>
          </p:cNvSpPr>
          <p:nvPr>
            <p:ph type="sldImg"/>
          </p:nvPr>
        </p:nvSpPr>
        <p:spPr>
          <a:ln/>
        </p:spPr>
      </p:sp>
      <p:sp>
        <p:nvSpPr>
          <p:cNvPr id="56322"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Placeholder 2"/>
          <p:cNvSpPr>
            <a:spLocks noGrp="1" noRot="1" noChangeAspect="1" noChangeArrowheads="1" noTextEdit="1"/>
          </p:cNvSpPr>
          <p:nvPr>
            <p:ph type="sldImg"/>
          </p:nvPr>
        </p:nvSpPr>
        <p:spPr>
          <a:ln/>
        </p:spPr>
      </p:sp>
      <p:sp>
        <p:nvSpPr>
          <p:cNvPr id="58370"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Placeholder 2"/>
          <p:cNvSpPr>
            <a:spLocks noGrp="1" noRot="1" noChangeAspect="1" noChangeArrowheads="1" noTextEdit="1"/>
          </p:cNvSpPr>
          <p:nvPr>
            <p:ph type="sldImg"/>
          </p:nvPr>
        </p:nvSpPr>
        <p:spPr>
          <a:ln/>
        </p:spPr>
      </p:sp>
      <p:sp>
        <p:nvSpPr>
          <p:cNvPr id="6041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Placeholder 2"/>
          <p:cNvSpPr>
            <a:spLocks noGrp="1" noRot="1" noChangeAspect="1" noChangeArrowheads="1" noTextEdit="1"/>
          </p:cNvSpPr>
          <p:nvPr>
            <p:ph type="sldImg"/>
          </p:nvPr>
        </p:nvSpPr>
        <p:spPr>
          <a:ln/>
        </p:spPr>
      </p:sp>
      <p:sp>
        <p:nvSpPr>
          <p:cNvPr id="64514"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Placeholder 2"/>
          <p:cNvSpPr>
            <a:spLocks noGrp="1" noRot="1" noChangeAspect="1" noChangeArrowheads="1" noTextEdit="1"/>
          </p:cNvSpPr>
          <p:nvPr>
            <p:ph type="sldImg"/>
          </p:nvPr>
        </p:nvSpPr>
        <p:spPr>
          <a:ln/>
        </p:spPr>
      </p:sp>
      <p:sp>
        <p:nvSpPr>
          <p:cNvPr id="66562"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ln/>
        </p:spPr>
      </p:sp>
      <p:sp>
        <p:nvSpPr>
          <p:cNvPr id="1945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4" name="Rectangle 3"/>
          <p:cNvSpPr>
            <a:spLocks noGrp="1" noChangeArrowheads="1"/>
          </p:cNvSpPr>
          <p:nvPr>
            <p:ph type="body" idx="1"/>
          </p:nvPr>
        </p:nvSpPr>
        <p:spPr bwMode="auto">
          <a:noFill/>
        </p:spPr>
        <p:txBody>
          <a:bodyPr/>
          <a:lstStyle/>
          <a:p>
            <a:pPr>
              <a:spcBef>
                <a:spcPct val="0"/>
              </a:spcBef>
            </a:pPr>
            <a:endParaRPr lang="en-US" sz="1800" dirty="0">
              <a:latin typeface="Arial" pitchFamily="-12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noChangeArrowheads="1" noTextEdit="1"/>
          </p:cNvSpPr>
          <p:nvPr>
            <p:ph type="sldImg"/>
          </p:nvPr>
        </p:nvSpPr>
        <p:spPr>
          <a:ln/>
        </p:spPr>
      </p:sp>
      <p:sp>
        <p:nvSpPr>
          <p:cNvPr id="15362"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4EFFC0-C0E8-44AB-BFC1-0AAC6BD32725}" type="slidenum">
              <a:rPr lang="en-US">
                <a:ea typeface="ＭＳ Ｐゴシック" pitchFamily="-123" charset="-128"/>
                <a:cs typeface="ＭＳ Ｐゴシック" pitchFamily="-123" charset="-128"/>
              </a:rPr>
              <a:pPr fontAlgn="base">
                <a:spcBef>
                  <a:spcPct val="0"/>
                </a:spcBef>
                <a:spcAft>
                  <a:spcPct val="0"/>
                </a:spcAft>
              </a:pPr>
              <a:t>33</a:t>
            </a:fld>
            <a:endParaRPr lang="en-US">
              <a:ea typeface="ＭＳ Ｐゴシック" pitchFamily="-123" charset="-128"/>
              <a:cs typeface="ＭＳ Ｐゴシック" pitchFamily="-123" charset="-128"/>
            </a:endParaRPr>
          </a:p>
        </p:txBody>
      </p:sp>
      <p:sp>
        <p:nvSpPr>
          <p:cNvPr id="921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3" name="Rectangle 3"/>
          <p:cNvSpPr>
            <a:spLocks noGrp="1" noChangeArrowheads="1"/>
          </p:cNvSpPr>
          <p:nvPr>
            <p:ph type="body" idx="1"/>
          </p:nvPr>
        </p:nvSpPr>
        <p:spPr bwMode="auto">
          <a:noFill/>
        </p:spPr>
        <p:txBody>
          <a:bodyPr/>
          <a:lstStyle/>
          <a:p>
            <a:pPr>
              <a:spcBef>
                <a:spcPct val="0"/>
              </a:spcBef>
            </a:pPr>
            <a:endParaRPr lang="en-US" sz="1800" dirty="0">
              <a:latin typeface="Arial" pitchFamily="-123"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73EBFA-D8A0-459F-9F01-B1EFB3EC21CC}" type="slidenum">
              <a:rPr lang="en-US">
                <a:ea typeface="ＭＳ Ｐゴシック" pitchFamily="-123" charset="-128"/>
                <a:cs typeface="ＭＳ Ｐゴシック" pitchFamily="-123" charset="-128"/>
              </a:rPr>
              <a:pPr fontAlgn="base">
                <a:spcBef>
                  <a:spcPct val="0"/>
                </a:spcBef>
                <a:spcAft>
                  <a:spcPct val="0"/>
                </a:spcAft>
              </a:pPr>
              <a:t>34</a:t>
            </a:fld>
            <a:endParaRPr lang="en-US">
              <a:ea typeface="ＭＳ Ｐゴシック" pitchFamily="-123" charset="-128"/>
              <a:cs typeface="ＭＳ Ｐゴシック" pitchFamily="-123" charset="-128"/>
            </a:endParaRPr>
          </a:p>
        </p:txBody>
      </p:sp>
      <p:sp>
        <p:nvSpPr>
          <p:cNvPr id="942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1" name="Rectangle 3"/>
          <p:cNvSpPr>
            <a:spLocks noGrp="1" noChangeArrowheads="1"/>
          </p:cNvSpPr>
          <p:nvPr>
            <p:ph type="body" idx="1"/>
          </p:nvPr>
        </p:nvSpPr>
        <p:spPr bwMode="auto">
          <a:noFill/>
        </p:spPr>
        <p:txBody>
          <a:bodyPr/>
          <a:lstStyle/>
          <a:p>
            <a:pPr>
              <a:spcBef>
                <a:spcPct val="0"/>
              </a:spcBef>
            </a:pPr>
            <a:endParaRPr lang="en-US" sz="1800" dirty="0">
              <a:latin typeface="Arial" pitchFamily="-123"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DEF271-4831-4AEC-BD9C-15DA8021FFED}" type="slidenum">
              <a:rPr lang="en-US">
                <a:ea typeface="ＭＳ Ｐゴシック" pitchFamily="-123" charset="-128"/>
                <a:cs typeface="ＭＳ Ｐゴシック" pitchFamily="-123" charset="-128"/>
              </a:rPr>
              <a:pPr fontAlgn="base">
                <a:spcBef>
                  <a:spcPct val="0"/>
                </a:spcBef>
                <a:spcAft>
                  <a:spcPct val="0"/>
                </a:spcAft>
              </a:pPr>
              <a:t>35</a:t>
            </a:fld>
            <a:endParaRPr lang="en-US">
              <a:ea typeface="ＭＳ Ｐゴシック" pitchFamily="-123" charset="-128"/>
              <a:cs typeface="ＭＳ Ｐゴシック" pitchFamily="-123" charset="-128"/>
            </a:endParaRPr>
          </a:p>
        </p:txBody>
      </p:sp>
      <p:sp>
        <p:nvSpPr>
          <p:cNvPr id="983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7" name="Rectangle 3"/>
          <p:cNvSpPr>
            <a:spLocks noGrp="1" noChangeArrowheads="1"/>
          </p:cNvSpPr>
          <p:nvPr>
            <p:ph type="body" idx="1"/>
          </p:nvPr>
        </p:nvSpPr>
        <p:spPr bwMode="auto">
          <a:noFill/>
        </p:spPr>
        <p:txBody>
          <a:bodyPr/>
          <a:lstStyle/>
          <a:p>
            <a:pPr>
              <a:spcBef>
                <a:spcPct val="0"/>
              </a:spcBef>
            </a:pPr>
            <a:endParaRPr lang="en-US" sz="1800" dirty="0">
              <a:latin typeface="Arial" pitchFamily="-123"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ln/>
        </p:spPr>
      </p:sp>
      <p:sp>
        <p:nvSpPr>
          <p:cNvPr id="1945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ceholder 2"/>
          <p:cNvSpPr>
            <a:spLocks noGrp="1" noRot="1" noChangeAspect="1" noChangeArrowheads="1" noTextEdit="1"/>
          </p:cNvSpPr>
          <p:nvPr>
            <p:ph type="sldImg"/>
          </p:nvPr>
        </p:nvSpPr>
        <p:spPr>
          <a:ln/>
        </p:spPr>
      </p:sp>
      <p:sp>
        <p:nvSpPr>
          <p:cNvPr id="17410"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ln/>
        </p:spPr>
      </p:sp>
      <p:sp>
        <p:nvSpPr>
          <p:cNvPr id="19458"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noChangeArrowheads="1" noTextEdit="1"/>
          </p:cNvSpPr>
          <p:nvPr>
            <p:ph type="sldImg"/>
          </p:nvPr>
        </p:nvSpPr>
        <p:spPr>
          <a:ln/>
        </p:spPr>
      </p:sp>
      <p:sp>
        <p:nvSpPr>
          <p:cNvPr id="21506"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ceholder 2"/>
          <p:cNvSpPr>
            <a:spLocks noGrp="1" noRot="1" noChangeAspect="1" noChangeArrowheads="1" noTextEdit="1"/>
          </p:cNvSpPr>
          <p:nvPr>
            <p:ph type="sldImg"/>
          </p:nvPr>
        </p:nvSpPr>
        <p:spPr>
          <a:ln/>
        </p:spPr>
      </p:sp>
      <p:sp>
        <p:nvSpPr>
          <p:cNvPr id="23554"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Placeholder 2"/>
          <p:cNvSpPr>
            <a:spLocks noGrp="1" noRot="1" noChangeAspect="1" noChangeArrowheads="1" noTextEdit="1"/>
          </p:cNvSpPr>
          <p:nvPr>
            <p:ph type="sldImg"/>
          </p:nvPr>
        </p:nvSpPr>
        <p:spPr>
          <a:ln/>
        </p:spPr>
      </p:sp>
      <p:sp>
        <p:nvSpPr>
          <p:cNvPr id="25602"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noChangeArrowheads="1" noTextEdit="1"/>
          </p:cNvSpPr>
          <p:nvPr>
            <p:ph type="sldImg"/>
          </p:nvPr>
        </p:nvSpPr>
        <p:spPr>
          <a:ln/>
        </p:spPr>
      </p:sp>
      <p:sp>
        <p:nvSpPr>
          <p:cNvPr id="27650" name="Placeholder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099B3A9-3442-45B3-A0F9-1B257700C458}" type="datetimeFigureOut">
              <a:rPr lang="en-US"/>
              <a:pPr>
                <a:defRPr/>
              </a:pPr>
              <a:t>11/28/2011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6AD322-C012-4ED3-B89E-167D99F057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86215E-FE8C-4539-9D44-027DD70ACA29}" type="datetimeFigureOut">
              <a:rPr lang="en-US"/>
              <a:pPr>
                <a:defRPr/>
              </a:pPr>
              <a:t>11/28/2011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2542B-62A7-4184-A9DE-AAABFD03E7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0E1D6F1-B4A4-4CAC-89E9-7C2DA7121F72}" type="datetimeFigureOut">
              <a:rPr lang="en-US"/>
              <a:pPr>
                <a:defRPr/>
              </a:pPr>
              <a:t>11/28/2011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2D7D08B-4D51-47A7-803A-3F37B7710C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2035566-78DD-40DD-A62B-95E42FCC76D0}" type="datetimeFigureOut">
              <a:rPr lang="en-US"/>
              <a:pPr>
                <a:defRPr/>
              </a:pPr>
              <a:t>11/28/2011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8B5A47E-5445-461B-910F-A7BF50ABEF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F18B916-029E-4548-93EC-C2D519F73D13}" type="datetimeFigureOut">
              <a:rPr lang="en-US"/>
              <a:pPr>
                <a:defRPr/>
              </a:pPr>
              <a:t>11/28/2011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D7437DD-EB6C-4C85-B1A2-D9695506AD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8FE8897-8911-4B6A-AF39-D89FC75797D6}" type="datetimeFigureOut">
              <a:rPr lang="en-US"/>
              <a:pPr>
                <a:defRPr/>
              </a:pPr>
              <a:t>11/28/2011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858DFB4-B815-4196-85C2-45475A8FBD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1148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9840277-BF10-4445-82E2-B76D16A909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1148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12E8519-43C0-4B1F-8934-DF017F72CB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B05C"/>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600">
                <a:solidFill>
                  <a:srgbClr val="C6D9F1"/>
                </a:solidFill>
                <a:latin typeface="+mn-lt"/>
                <a:ea typeface="+mn-ea"/>
                <a:cs typeface="+mn-cs"/>
              </a:defRPr>
            </a:lvl1pPr>
          </a:lstStyle>
          <a:p>
            <a:pPr>
              <a:defRPr/>
            </a:pPr>
            <a:endParaRPr lang="en-US"/>
          </a:p>
        </p:txBody>
      </p:sp>
      <p:sp>
        <p:nvSpPr>
          <p:cNvPr id="8" name="Rectangle 5"/>
          <p:cNvSpPr>
            <a:spLocks noGrp="1" noChangeArrowheads="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600">
                <a:solidFill>
                  <a:srgbClr val="C6D9F1"/>
                </a:solidFill>
                <a:latin typeface="+mn-lt"/>
                <a:ea typeface="+mn-ea"/>
                <a:cs typeface="+mn-cs"/>
              </a:defRPr>
            </a:lvl1pPr>
          </a:lstStyle>
          <a:p>
            <a:pPr>
              <a:defRPr/>
            </a:pPr>
            <a:endParaRPr lang="en-US"/>
          </a:p>
        </p:txBody>
      </p:sp>
      <p:sp>
        <p:nvSpPr>
          <p:cNvPr id="9" name="Rectangle 6"/>
          <p:cNvSpPr>
            <a:spLocks noGrp="1" noChangeArrowheads="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600">
                <a:solidFill>
                  <a:schemeClr val="bg2">
                    <a:lumMod val="20000"/>
                    <a:lumOff val="80000"/>
                  </a:schemeClr>
                </a:solidFill>
                <a:latin typeface="+mn-lt"/>
                <a:ea typeface="+mn-ea"/>
                <a:cs typeface="+mn-cs"/>
              </a:defRPr>
            </a:lvl1pPr>
          </a:lstStyle>
          <a:p>
            <a:pPr>
              <a:defRPr/>
            </a:pPr>
            <a:fld id="{D8D6EC20-1970-4EAF-811A-0C43B285C29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8" r:id="rId9"/>
  </p:sldLayoutIdLst>
  <p:txStyles>
    <p:titleStyle>
      <a:lvl1pPr algn="ctr" defTabSz="457200" rtl="0" eaLnBrk="0" fontAlgn="base" hangingPunct="0">
        <a:spcBef>
          <a:spcPct val="0"/>
        </a:spcBef>
        <a:spcAft>
          <a:spcPct val="0"/>
        </a:spcAft>
        <a:defRPr sz="4400" kern="1200">
          <a:solidFill>
            <a:srgbClr val="000000"/>
          </a:solidFill>
          <a:latin typeface="Arial" pitchFamily="-123" charset="0"/>
          <a:ea typeface="+mj-ea"/>
          <a:cs typeface="+mj-cs"/>
        </a:defRPr>
      </a:lvl1pPr>
      <a:lvl2pPr algn="ctr" defTabSz="457200" rtl="0" eaLnBrk="0" fontAlgn="base" hangingPunct="0">
        <a:spcBef>
          <a:spcPct val="0"/>
        </a:spcBef>
        <a:spcAft>
          <a:spcPct val="0"/>
        </a:spcAft>
        <a:defRPr sz="4400">
          <a:solidFill>
            <a:srgbClr val="FFFF00"/>
          </a:solidFill>
          <a:latin typeface="Arial" pitchFamily="-123" charset="0"/>
          <a:ea typeface="ＭＳ Ｐゴシック" pitchFamily="-123" charset="-128"/>
          <a:cs typeface="ＭＳ Ｐゴシック" pitchFamily="-123" charset="-128"/>
        </a:defRPr>
      </a:lvl2pPr>
      <a:lvl3pPr algn="ctr" defTabSz="457200" rtl="0" eaLnBrk="0" fontAlgn="base" hangingPunct="0">
        <a:spcBef>
          <a:spcPct val="0"/>
        </a:spcBef>
        <a:spcAft>
          <a:spcPct val="0"/>
        </a:spcAft>
        <a:defRPr sz="4400">
          <a:solidFill>
            <a:srgbClr val="FFFF00"/>
          </a:solidFill>
          <a:latin typeface="Arial" pitchFamily="-123" charset="0"/>
          <a:ea typeface="ＭＳ Ｐゴシック" pitchFamily="-123" charset="-128"/>
          <a:cs typeface="ＭＳ Ｐゴシック" pitchFamily="-123" charset="-128"/>
        </a:defRPr>
      </a:lvl3pPr>
      <a:lvl4pPr algn="ctr" defTabSz="457200" rtl="0" eaLnBrk="0" fontAlgn="base" hangingPunct="0">
        <a:spcBef>
          <a:spcPct val="0"/>
        </a:spcBef>
        <a:spcAft>
          <a:spcPct val="0"/>
        </a:spcAft>
        <a:defRPr sz="4400">
          <a:solidFill>
            <a:srgbClr val="FFFF00"/>
          </a:solidFill>
          <a:latin typeface="Arial" pitchFamily="-123" charset="0"/>
          <a:ea typeface="ＭＳ Ｐゴシック" pitchFamily="-123" charset="-128"/>
          <a:cs typeface="ＭＳ Ｐゴシック" pitchFamily="-123" charset="-128"/>
        </a:defRPr>
      </a:lvl4pPr>
      <a:lvl5pPr algn="ctr" defTabSz="457200" rtl="0" eaLnBrk="0" fontAlgn="base" hangingPunct="0">
        <a:spcBef>
          <a:spcPct val="0"/>
        </a:spcBef>
        <a:spcAft>
          <a:spcPct val="0"/>
        </a:spcAft>
        <a:defRPr sz="4400">
          <a:solidFill>
            <a:srgbClr val="FFFF00"/>
          </a:solidFill>
          <a:latin typeface="Arial" pitchFamily="-123" charset="0"/>
          <a:ea typeface="ＭＳ Ｐゴシック" pitchFamily="-123" charset="-128"/>
          <a:cs typeface="ＭＳ Ｐゴシック" pitchFamily="-123" charset="-128"/>
        </a:defRPr>
      </a:lvl5pPr>
      <a:lvl6pPr marL="457200" algn="ctr" defTabSz="457200" rtl="0" fontAlgn="base">
        <a:spcBef>
          <a:spcPct val="0"/>
        </a:spcBef>
        <a:spcAft>
          <a:spcPct val="0"/>
        </a:spcAft>
        <a:defRPr sz="4400">
          <a:solidFill>
            <a:srgbClr val="FFFF00"/>
          </a:solidFill>
          <a:latin typeface="Calibri" pitchFamily="-123" charset="0"/>
          <a:ea typeface="ＭＳ Ｐゴシック" pitchFamily="-123" charset="-128"/>
          <a:cs typeface="ＭＳ Ｐゴシック" pitchFamily="-123" charset="-128"/>
        </a:defRPr>
      </a:lvl6pPr>
      <a:lvl7pPr marL="914400" algn="ctr" defTabSz="457200" rtl="0" fontAlgn="base">
        <a:spcBef>
          <a:spcPct val="0"/>
        </a:spcBef>
        <a:spcAft>
          <a:spcPct val="0"/>
        </a:spcAft>
        <a:defRPr sz="4400">
          <a:solidFill>
            <a:srgbClr val="FFFF00"/>
          </a:solidFill>
          <a:latin typeface="Calibri" pitchFamily="-123" charset="0"/>
          <a:ea typeface="ＭＳ Ｐゴシック" pitchFamily="-123" charset="-128"/>
          <a:cs typeface="ＭＳ Ｐゴシック" pitchFamily="-123" charset="-128"/>
        </a:defRPr>
      </a:lvl7pPr>
      <a:lvl8pPr marL="1371600" algn="ctr" defTabSz="457200" rtl="0" fontAlgn="base">
        <a:spcBef>
          <a:spcPct val="0"/>
        </a:spcBef>
        <a:spcAft>
          <a:spcPct val="0"/>
        </a:spcAft>
        <a:defRPr sz="4400">
          <a:solidFill>
            <a:srgbClr val="FFFF00"/>
          </a:solidFill>
          <a:latin typeface="Calibri" pitchFamily="-123" charset="0"/>
          <a:ea typeface="ＭＳ Ｐゴシック" pitchFamily="-123" charset="-128"/>
          <a:cs typeface="ＭＳ Ｐゴシック" pitchFamily="-123" charset="-128"/>
        </a:defRPr>
      </a:lvl8pPr>
      <a:lvl9pPr marL="1828800" algn="ctr" defTabSz="457200" rtl="0" fontAlgn="base">
        <a:spcBef>
          <a:spcPct val="0"/>
        </a:spcBef>
        <a:spcAft>
          <a:spcPct val="0"/>
        </a:spcAft>
        <a:defRPr sz="4400">
          <a:solidFill>
            <a:srgbClr val="FFFF00"/>
          </a:solidFill>
          <a:latin typeface="Calibri" pitchFamily="-123" charset="0"/>
          <a:ea typeface="ＭＳ Ｐゴシック" pitchFamily="-123" charset="-128"/>
          <a:cs typeface="ＭＳ Ｐゴシック" pitchFamily="-123" charset="-128"/>
        </a:defRPr>
      </a:lvl9pPr>
    </p:titleStyle>
    <p:bodyStyle>
      <a:lvl1pPr marL="342900" indent="-342900" algn="l" defTabSz="457200" rtl="0" eaLnBrk="0" fontAlgn="base" hangingPunct="0">
        <a:spcBef>
          <a:spcPct val="20000"/>
        </a:spcBef>
        <a:spcAft>
          <a:spcPct val="0"/>
        </a:spcAft>
        <a:buFont typeface="Arial" pitchFamily="-123" charset="0"/>
        <a:buChar char="•"/>
        <a:defRPr sz="3200" kern="1200">
          <a:solidFill>
            <a:schemeClr val="tx1"/>
          </a:solidFill>
          <a:latin typeface="Calibri"/>
          <a:ea typeface="+mn-ea"/>
          <a:cs typeface="ＭＳ Ｐゴシック" pitchFamily="-123" charset="-128"/>
        </a:defRPr>
      </a:lvl1pPr>
      <a:lvl2pPr marL="742950" indent="-285750" algn="l" defTabSz="457200" rtl="0" eaLnBrk="0" fontAlgn="base" hangingPunct="0">
        <a:spcBef>
          <a:spcPct val="20000"/>
        </a:spcBef>
        <a:spcAft>
          <a:spcPct val="0"/>
        </a:spcAft>
        <a:buFont typeface="Arial" pitchFamily="-123" charset="0"/>
        <a:buChar char="–"/>
        <a:defRPr sz="2800" kern="1200">
          <a:solidFill>
            <a:schemeClr val="tx1"/>
          </a:solidFill>
          <a:latin typeface="Calibri"/>
          <a:ea typeface="+mn-ea"/>
          <a:cs typeface="ＭＳ Ｐゴシック" pitchFamily="-123" charset="-128"/>
        </a:defRPr>
      </a:lvl2pPr>
      <a:lvl3pPr marL="1143000" indent="-228600" algn="l" defTabSz="457200" rtl="0" eaLnBrk="0" fontAlgn="base" hangingPunct="0">
        <a:spcBef>
          <a:spcPct val="20000"/>
        </a:spcBef>
        <a:spcAft>
          <a:spcPct val="0"/>
        </a:spcAft>
        <a:buFont typeface="Arial" pitchFamily="-123" charset="0"/>
        <a:buChar char="•"/>
        <a:defRPr sz="2400" kern="1200">
          <a:solidFill>
            <a:schemeClr val="tx1"/>
          </a:solidFill>
          <a:latin typeface="Calibri"/>
          <a:ea typeface="+mn-ea"/>
          <a:cs typeface="ＭＳ Ｐゴシック" pitchFamily="-123" charset="-128"/>
        </a:defRPr>
      </a:lvl3pPr>
      <a:lvl4pPr marL="1600200" indent="-228600" algn="l" defTabSz="457200" rtl="0" eaLnBrk="0" fontAlgn="base" hangingPunct="0">
        <a:spcBef>
          <a:spcPct val="20000"/>
        </a:spcBef>
        <a:spcAft>
          <a:spcPct val="0"/>
        </a:spcAft>
        <a:buFont typeface="Arial" pitchFamily="-123" charset="0"/>
        <a:buChar char="–"/>
        <a:defRPr sz="2000" kern="1200">
          <a:solidFill>
            <a:schemeClr val="tx1"/>
          </a:solidFill>
          <a:latin typeface="Calibri"/>
          <a:ea typeface="+mn-ea"/>
          <a:cs typeface="ＭＳ Ｐゴシック" pitchFamily="-123" charset="-128"/>
        </a:defRPr>
      </a:lvl4pPr>
      <a:lvl5pPr marL="2057400" indent="-228600" algn="l" defTabSz="457200" rtl="0" eaLnBrk="0" fontAlgn="base" hangingPunct="0">
        <a:spcBef>
          <a:spcPct val="20000"/>
        </a:spcBef>
        <a:spcAft>
          <a:spcPct val="0"/>
        </a:spcAft>
        <a:buFont typeface="Arial" pitchFamily="-123" charset="0"/>
        <a:buChar char="»"/>
        <a:defRPr sz="2000" kern="1200">
          <a:solidFill>
            <a:schemeClr val="tx1"/>
          </a:solidFill>
          <a:latin typeface="Calibri"/>
          <a:ea typeface="+mn-ea"/>
          <a:cs typeface="ＭＳ Ｐゴシック" pitchFamily="-12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2.xml"/><Relationship Id="rId1" Type="http://schemas.openxmlformats.org/officeDocument/2006/relationships/slideLayout" Target="../slideLayouts/slideLayout9.xml"/><Relationship Id="rId4" Type="http://schemas.openxmlformats.org/officeDocument/2006/relationships/image" Target="../media/image6.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idx="4294967295"/>
          </p:nvPr>
        </p:nvSpPr>
        <p:spPr/>
        <p:txBody>
          <a:bodyPr/>
          <a:lstStyle/>
          <a:p>
            <a:r>
              <a:rPr lang="en-US" dirty="0" smtClean="0"/>
              <a:t>A Faculty Retreat—To Advance</a:t>
            </a:r>
          </a:p>
        </p:txBody>
      </p:sp>
      <p:sp>
        <p:nvSpPr>
          <p:cNvPr id="3" name="Content Placeholder 2"/>
          <p:cNvSpPr>
            <a:spLocks noGrp="1"/>
          </p:cNvSpPr>
          <p:nvPr>
            <p:ph idx="4294967295"/>
          </p:nvPr>
        </p:nvSpPr>
        <p:spPr/>
        <p:txBody>
          <a:bodyPr>
            <a:normAutofit/>
          </a:bodyPr>
          <a:lstStyle/>
          <a:p>
            <a:pPr marL="0" indent="0" algn="ctr" defTabSz="914400">
              <a:buFont typeface="Arial" pitchFamily="-123" charset="0"/>
              <a:buNone/>
            </a:pPr>
            <a:r>
              <a:rPr lang="en-US" dirty="0" smtClean="0">
                <a:solidFill>
                  <a:schemeClr val="accent6">
                    <a:lumMod val="50000"/>
                  </a:schemeClr>
                </a:solidFill>
                <a:latin typeface="Calibri" pitchFamily="-123" charset="0"/>
              </a:rPr>
              <a:t>November 18, 2011</a:t>
            </a:r>
          </a:p>
          <a:p>
            <a:pPr marL="0" indent="0" algn="ctr" defTabSz="914400"/>
            <a:endParaRPr lang="en-US" dirty="0" smtClean="0">
              <a:latin typeface="Calibri" pitchFamily="-123" charset="0"/>
            </a:endParaRPr>
          </a:p>
          <a:p>
            <a:pPr marL="0" indent="0" algn="ctr" defTabSz="914400"/>
            <a:endParaRPr lang="en-US" sz="2400" dirty="0" smtClean="0">
              <a:latin typeface="Calibri" pitchFamily="-123" charset="0"/>
            </a:endParaRPr>
          </a:p>
          <a:p>
            <a:pPr marL="0" indent="0" algn="ctr" defTabSz="914400"/>
            <a:endParaRPr lang="en-US" sz="2400" dirty="0" smtClean="0">
              <a:latin typeface="Calibri" pitchFamily="-123" charset="0"/>
            </a:endParaRPr>
          </a:p>
        </p:txBody>
      </p:sp>
      <p:pic>
        <p:nvPicPr>
          <p:cNvPr id="5" name="Picture 4"/>
          <p:cNvPicPr>
            <a:picLocks noChangeAspect="1"/>
          </p:cNvPicPr>
          <p:nvPr/>
        </p:nvPicPr>
        <p:blipFill>
          <a:blip r:embed="rId2"/>
          <a:stretch>
            <a:fillRect/>
          </a:stretch>
        </p:blipFill>
        <p:spPr>
          <a:xfrm>
            <a:off x="457200" y="2547038"/>
            <a:ext cx="8161674" cy="31116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2000" dirty="0" smtClean="0"/>
              <a:t>THE UNIVERSITY OF COLORADO AT COLORADO SPRINGS </a:t>
            </a:r>
            <a:br>
              <a:rPr lang="en-US" sz="2000" dirty="0" smtClean="0"/>
            </a:br>
            <a:r>
              <a:rPr lang="en-US" sz="2000" dirty="0" smtClean="0"/>
              <a:t>DEPARTMENT OF ACADEMIC ASPIRATION</a:t>
            </a:r>
          </a:p>
        </p:txBody>
      </p:sp>
      <p:sp>
        <p:nvSpPr>
          <p:cNvPr id="3" name="Content Placeholder 2"/>
          <p:cNvSpPr>
            <a:spLocks noGrp="1"/>
          </p:cNvSpPr>
          <p:nvPr>
            <p:ph idx="1"/>
          </p:nvPr>
        </p:nvSpPr>
        <p:spPr/>
        <p:txBody>
          <a:bodyPr/>
          <a:lstStyle/>
          <a:p>
            <a:pPr marL="571500" indent="-571500">
              <a:spcBef>
                <a:spcPts val="0"/>
              </a:spcBef>
              <a:buFont typeface="Arial" pitchFamily="-123" charset="0"/>
              <a:buNone/>
              <a:defRPr/>
            </a:pPr>
            <a:r>
              <a:rPr lang="en-US" sz="2400" dirty="0" smtClean="0">
                <a:solidFill>
                  <a:srgbClr val="000000"/>
                </a:solidFill>
                <a:latin typeface="Courier New"/>
              </a:rPr>
              <a:t>Professor U. R. A. Pedant</a:t>
            </a:r>
          </a:p>
          <a:p>
            <a:pPr marL="571500" indent="-571500">
              <a:spcBef>
                <a:spcPts val="0"/>
              </a:spcBef>
              <a:buFont typeface="Arial" pitchFamily="-123" charset="0"/>
              <a:buNone/>
              <a:defRPr/>
            </a:pPr>
            <a:r>
              <a:rPr lang="en-US" sz="2400" dirty="0" smtClean="0">
                <a:solidFill>
                  <a:srgbClr val="000000"/>
                </a:solidFill>
                <a:latin typeface="Courier New"/>
              </a:rPr>
              <a:t>Editor, </a:t>
            </a:r>
            <a:r>
              <a:rPr lang="en-US" sz="2400" i="1" dirty="0" smtClean="0">
                <a:solidFill>
                  <a:srgbClr val="000000"/>
                </a:solidFill>
                <a:latin typeface="Courier New"/>
              </a:rPr>
              <a:t>Journal of Literary Study</a:t>
            </a:r>
          </a:p>
          <a:p>
            <a:pPr marL="571500" indent="-571500">
              <a:spcBef>
                <a:spcPts val="0"/>
              </a:spcBef>
              <a:buFont typeface="Arial" pitchFamily="-123" charset="0"/>
              <a:buNone/>
              <a:defRPr/>
            </a:pPr>
            <a:r>
              <a:rPr lang="en-US" sz="2400" dirty="0" smtClean="0">
                <a:solidFill>
                  <a:srgbClr val="000000"/>
                </a:solidFill>
                <a:latin typeface="Courier New"/>
              </a:rPr>
              <a:t>University of the Lower Midwest</a:t>
            </a:r>
          </a:p>
          <a:p>
            <a:pPr marL="571500" indent="-571500">
              <a:spcBef>
                <a:spcPts val="0"/>
              </a:spcBef>
              <a:buFont typeface="Arial" pitchFamily="-123" charset="0"/>
              <a:buNone/>
              <a:defRPr/>
            </a:pPr>
            <a:r>
              <a:rPr lang="en-US" sz="2400" dirty="0" smtClean="0">
                <a:solidFill>
                  <a:srgbClr val="000000"/>
                </a:solidFill>
                <a:latin typeface="Courier New"/>
              </a:rPr>
              <a:t>Springfield, Iowa 77777</a:t>
            </a:r>
          </a:p>
          <a:p>
            <a:pPr marL="571500" indent="-571500">
              <a:buFont typeface="Arial" pitchFamily="-123" charset="0"/>
              <a:buNone/>
              <a:defRPr/>
            </a:pPr>
            <a:endParaRPr lang="en-US" sz="2400" i="1" dirty="0" smtClean="0">
              <a:solidFill>
                <a:srgbClr val="000000"/>
              </a:solidFill>
              <a:latin typeface="Courier New"/>
            </a:endParaRPr>
          </a:p>
          <a:p>
            <a:pPr marL="571500" indent="-571500">
              <a:buFont typeface="Arial" pitchFamily="-123" charset="0"/>
              <a:buNone/>
              <a:defRPr/>
            </a:pPr>
            <a:r>
              <a:rPr lang="en-US" sz="2400" dirty="0" smtClean="0">
                <a:solidFill>
                  <a:srgbClr val="000000"/>
                </a:solidFill>
                <a:latin typeface="Courier New"/>
              </a:rPr>
              <a:t>Dear Professor Pedant,</a:t>
            </a:r>
          </a:p>
          <a:p>
            <a:pPr marL="571500" indent="-571500">
              <a:buFont typeface="Arial" pitchFamily="-123" charset="0"/>
              <a:buNone/>
              <a:defRPr/>
            </a:pPr>
            <a:endParaRPr lang="en-US" sz="2400" i="1" dirty="0" smtClean="0">
              <a:solidFill>
                <a:srgbClr val="000000"/>
              </a:solidFill>
              <a:latin typeface="Courier New"/>
            </a:endParaRPr>
          </a:p>
          <a:p>
            <a:pPr marL="0" indent="0">
              <a:buFont typeface="Arial" pitchFamily="-123" charset="0"/>
              <a:buNone/>
              <a:defRPr/>
            </a:pPr>
            <a:r>
              <a:rPr lang="en-US" sz="2400" dirty="0" smtClean="0">
                <a:solidFill>
                  <a:srgbClr val="000000"/>
                </a:solidFill>
                <a:latin typeface="Courier New"/>
              </a:rPr>
              <a:t>It is with pleasure that I enclose an article for publication in the </a:t>
            </a:r>
            <a:r>
              <a:rPr lang="en-US" sz="2400" i="1" dirty="0" smtClean="0">
                <a:solidFill>
                  <a:srgbClr val="000000"/>
                </a:solidFill>
                <a:latin typeface="Courier New"/>
              </a:rPr>
              <a:t>Journal of Literary Study.</a:t>
            </a:r>
            <a:r>
              <a:rPr lang="en-US" sz="2400" dirty="0" smtClean="0">
                <a:solidFill>
                  <a:srgbClr val="000000"/>
                </a:solidFill>
                <a:latin typeface="Courier New"/>
              </a:rPr>
              <a:t> </a:t>
            </a:r>
            <a:r>
              <a:rPr lang="en-US" sz="2400" i="1" dirty="0" smtClean="0">
                <a:solidFill>
                  <a:srgbClr val="000000"/>
                </a:solidFill>
                <a:latin typeface="Courier New"/>
              </a:rPr>
              <a:t> </a:t>
            </a:r>
            <a:endParaRPr lang="en-US" sz="2400" dirty="0">
              <a:solidFill>
                <a:srgbClr val="000000"/>
              </a:solidFill>
              <a:latin typeface="Courier New"/>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457200" y="274638"/>
            <a:ext cx="8229600" cy="5932487"/>
          </a:xfrm>
        </p:spPr>
        <p:txBody>
          <a:bodyPr/>
          <a:lstStyle/>
          <a:p>
            <a:pPr algn="l"/>
            <a:r>
              <a:rPr lang="en-US" sz="2400" dirty="0" smtClean="0">
                <a:latin typeface="Courier New" pitchFamily="-123" charset="0"/>
                <a:ea typeface="Courier New" pitchFamily="-123" charset="0"/>
                <a:cs typeface="Courier New" pitchFamily="-123" charset="0"/>
              </a:rPr>
              <a:t>In order to avoid any misunderstanding, I want to make it clear that </a:t>
            </a:r>
            <a:r>
              <a:rPr lang="en-US" sz="2400" u="sng" dirty="0" smtClean="0">
                <a:latin typeface="Courier New" pitchFamily="-123" charset="0"/>
                <a:ea typeface="Courier New" pitchFamily="-123" charset="0"/>
                <a:cs typeface="Courier New" pitchFamily="-123" charset="0"/>
              </a:rPr>
              <a:t>the objectives of this article are nowhere clearly defined or stated</a:t>
            </a:r>
            <a:r>
              <a:rPr lang="en-US" sz="2400" dirty="0" smtClean="0">
                <a:latin typeface="Courier New" pitchFamily="-123" charset="0"/>
                <a:ea typeface="Courier New" pitchFamily="-123" charset="0"/>
                <a:cs typeface="Courier New" pitchFamily="-123" charset="0"/>
              </a:rPr>
              <a:t>. I ask that you respect my lengthy experience as a scholar and that you assume my intent will emerge in due course.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Because </a:t>
            </a:r>
            <a:r>
              <a:rPr lang="en-US" sz="2400" u="sng" dirty="0" smtClean="0">
                <a:latin typeface="Courier New" pitchFamily="-123" charset="0"/>
                <a:ea typeface="Courier New" pitchFamily="-123" charset="0"/>
                <a:cs typeface="Courier New" pitchFamily="-123" charset="0"/>
              </a:rPr>
              <a:t>the structure of the article may not become apparent</a:t>
            </a:r>
            <a:r>
              <a:rPr lang="en-US" sz="2400" dirty="0" smtClean="0">
                <a:latin typeface="Courier New" pitchFamily="-123" charset="0"/>
                <a:ea typeface="Courier New" pitchFamily="-123" charset="0"/>
                <a:cs typeface="Courier New" pitchFamily="-123" charset="0"/>
              </a:rPr>
              <a:t>, a reader may not understand how its different elements add up to a coherent whole. Trust me, they do, even if readers may not realize it. I can’t hold every reader’s hand! They are adults, after all.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p:nvPr>
        </p:nvSpPr>
        <p:spPr>
          <a:xfrm>
            <a:off x="457200" y="274638"/>
            <a:ext cx="8229600" cy="6305845"/>
          </a:xfrm>
        </p:spPr>
        <p:txBody>
          <a:bodyPr/>
          <a:lstStyle/>
          <a:p>
            <a:pPr algn="l"/>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More important is my conviction that </a:t>
            </a:r>
            <a:r>
              <a:rPr lang="en-US" sz="2400" u="sng" dirty="0" smtClean="0">
                <a:latin typeface="Courier New" pitchFamily="-123" charset="0"/>
                <a:ea typeface="Courier New" pitchFamily="-123" charset="0"/>
                <a:cs typeface="Courier New" pitchFamily="-123" charset="0"/>
              </a:rPr>
              <a:t>any effort on your part to evaluate my article would be at best premature and at worst a violation of my academic freedom</a:t>
            </a:r>
            <a:r>
              <a:rPr lang="en-US" sz="2400" dirty="0" smtClean="0">
                <a:latin typeface="Courier New" pitchFamily="-123" charset="0"/>
                <a:ea typeface="Courier New" pitchFamily="-123" charset="0"/>
                <a:cs typeface="Courier New" pitchFamily="-123" charset="0"/>
              </a:rPr>
              <a:t>. Many readers who fail to understand my arguments at first may in time—perhaps many years later—come to appreciate their importance. Frankly, in the short term, who is a better judge of my effectiveness as a scholar than I am? I will look forward to seeing my article in print as soon as possible.</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Academically Yours,</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t>
            </a:r>
            <a:r>
              <a:rPr lang="en-US" sz="2400" dirty="0" err="1" smtClean="0">
                <a:latin typeface="Handwriting - Dakota"/>
                <a:ea typeface="Courier New" pitchFamily="-123" charset="0"/>
                <a:cs typeface="Handwriting - Dakota"/>
              </a:rPr>
              <a:t>Steioff</a:t>
            </a:r>
            <a:r>
              <a:rPr lang="en-US" sz="2400" dirty="0" smtClean="0">
                <a:latin typeface="Handwriting - Dakota"/>
                <a:ea typeface="Courier New" pitchFamily="-123" charset="0"/>
                <a:cs typeface="Handwriting - Dakota"/>
              </a:rPr>
              <a:t> Mei Bach</a:t>
            </a: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r>
            <a:br>
              <a:rPr lang="en-US" sz="2400" dirty="0" smtClean="0">
                <a:latin typeface="Courier New" pitchFamily="-123" charset="0"/>
                <a:ea typeface="Courier New" pitchFamily="-123" charset="0"/>
                <a:cs typeface="Courier New" pitchFamily="-123" charset="0"/>
              </a:rPr>
            </a:br>
            <a:r>
              <a:rPr lang="en-US" sz="2400" dirty="0" smtClean="0">
                <a:latin typeface="Courier New" pitchFamily="-123" charset="0"/>
                <a:ea typeface="Courier New" pitchFamily="-123" charset="0"/>
                <a:cs typeface="Courier New" pitchFamily="-123"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74638"/>
            <a:ext cx="8229600" cy="5256212"/>
          </a:xfrm>
        </p:spPr>
        <p:txBody>
          <a:bodyPr/>
          <a:lstStyle/>
          <a:p>
            <a:r>
              <a:rPr lang="en-US" smtClean="0"/>
              <a:t>Ridiculous?</a:t>
            </a:r>
            <a:br>
              <a:rPr lang="en-US" smtClean="0"/>
            </a:br>
            <a:r>
              <a:rPr lang="en-US" smtClean="0"/>
              <a:t/>
            </a:r>
            <a:br>
              <a:rPr lang="en-US" smtClean="0"/>
            </a:br>
            <a:r>
              <a:rPr lang="en-US" smtClean="0"/>
              <a:t>Of course.</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a:xfrm>
            <a:off x="457200" y="274638"/>
            <a:ext cx="8229600" cy="5116512"/>
          </a:xfrm>
        </p:spPr>
        <p:txBody>
          <a:bodyPr/>
          <a:lstStyle/>
          <a:p>
            <a:pPr eaLnBrk="1" hangingPunct="1"/>
            <a:r>
              <a:rPr lang="en-US" sz="9600" dirty="0" smtClean="0">
                <a:latin typeface="Calibri" pitchFamily="-123" charset="0"/>
              </a:rPr>
              <a:t>BUT</a:t>
            </a:r>
            <a:br>
              <a:rPr lang="en-US" sz="9600" dirty="0" smtClean="0">
                <a:latin typeface="Calibri" pitchFamily="-123" charset="0"/>
              </a:rPr>
            </a:br>
            <a:r>
              <a:rPr lang="en-US" sz="5400" dirty="0" smtClean="0">
                <a:latin typeface="Calibri" pitchFamily="-123" charset="0"/>
              </a:rPr>
              <a:t>Do any of the following issues sound familiar?</a:t>
            </a:r>
            <a:endParaRPr lang="en-US" sz="9600" dirty="0" smtClean="0">
              <a:latin typeface="Calibri" pitchFamily="-123"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4"/>
          <p:cNvSpPr>
            <a:spLocks noGrp="1"/>
          </p:cNvSpPr>
          <p:nvPr>
            <p:ph type="title"/>
          </p:nvPr>
        </p:nvSpPr>
        <p:spPr/>
        <p:txBody>
          <a:bodyPr/>
          <a:lstStyle/>
          <a:p>
            <a:pPr eaLnBrk="1" hangingPunct="1"/>
            <a:r>
              <a:rPr lang="en-US" smtClean="0">
                <a:latin typeface="Calibri" pitchFamily="-123" charset="0"/>
              </a:rPr>
              <a:t>7</a:t>
            </a:r>
          </a:p>
        </p:txBody>
      </p:sp>
      <p:sp>
        <p:nvSpPr>
          <p:cNvPr id="34818" name="Content Placeholder 5"/>
          <p:cNvSpPr>
            <a:spLocks noGrp="1"/>
          </p:cNvSpPr>
          <p:nvPr>
            <p:ph sz="half" idx="1"/>
          </p:nvPr>
        </p:nvSpPr>
        <p:spPr/>
        <p:txBody>
          <a:bodyPr/>
          <a:lstStyle/>
          <a:p>
            <a:pPr eaLnBrk="1" hangingPunct="1">
              <a:buFont typeface="Arial" pitchFamily="-123" charset="0"/>
              <a:buNone/>
            </a:pPr>
            <a:r>
              <a:rPr lang="en-US" dirty="0" smtClean="0">
                <a:solidFill>
                  <a:srgbClr val="000000"/>
                </a:solidFill>
                <a:latin typeface="Calibri" pitchFamily="-123" charset="0"/>
              </a:rPr>
              <a:t>	An instructor asks a student in her Anthropology class why she decided to take the course and she responds, “Because I needed something at 10:30 on Mondays and Wednesdays.”</a:t>
            </a:r>
          </a:p>
        </p:txBody>
      </p:sp>
      <p:sp>
        <p:nvSpPr>
          <p:cNvPr id="34819" name="Content Placeholder 4"/>
          <p:cNvSpPr>
            <a:spLocks noGrp="1"/>
          </p:cNvSpPr>
          <p:nvPr>
            <p:ph sz="half" idx="2"/>
          </p:nvPr>
        </p:nvSpPr>
        <p:spPr/>
        <p:txBody>
          <a:bodyPr/>
          <a:lstStyle/>
          <a:p>
            <a:pPr eaLnBrk="1" hangingPunct="1"/>
            <a:endParaRPr lang="en-US">
              <a:latin typeface="Calibri" pitchFamily="-123" charset="0"/>
            </a:endParaRPr>
          </a:p>
        </p:txBody>
      </p:sp>
      <p:pic>
        <p:nvPicPr>
          <p:cNvPr id="34820" name="Picture 3"/>
          <p:cNvPicPr>
            <a:picLocks noChangeAspect="1"/>
          </p:cNvPicPr>
          <p:nvPr/>
        </p:nvPicPr>
        <p:blipFill>
          <a:blip r:embed="rId3"/>
          <a:srcRect/>
          <a:stretch>
            <a:fillRect/>
          </a:stretch>
        </p:blipFill>
        <p:spPr bwMode="auto">
          <a:xfrm>
            <a:off x="4648200" y="1600200"/>
            <a:ext cx="403860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latin typeface="Calibri" pitchFamily="-123" charset="0"/>
              </a:rPr>
              <a:t>6</a:t>
            </a:r>
          </a:p>
        </p:txBody>
      </p:sp>
      <p:sp>
        <p:nvSpPr>
          <p:cNvPr id="36866" name="Content Placeholder 2"/>
          <p:cNvSpPr>
            <a:spLocks noGrp="1"/>
          </p:cNvSpPr>
          <p:nvPr>
            <p:ph idx="4294967295"/>
          </p:nvPr>
        </p:nvSpPr>
        <p:spPr/>
        <p:txBody>
          <a:bodyPr/>
          <a:lstStyle/>
          <a:p>
            <a:pPr eaLnBrk="1" hangingPunct="1">
              <a:buFont typeface="Arial" pitchFamily="-123" charset="0"/>
              <a:buNone/>
            </a:pPr>
            <a:r>
              <a:rPr lang="en-US" dirty="0" smtClean="0">
                <a:latin typeface="Calibri" pitchFamily="-123" charset="0"/>
              </a:rPr>
              <a:t>	</a:t>
            </a:r>
            <a:r>
              <a:rPr lang="en-US" dirty="0" smtClean="0">
                <a:solidFill>
                  <a:srgbClr val="000000"/>
                </a:solidFill>
                <a:latin typeface="Calibri" pitchFamily="-123" charset="0"/>
              </a:rPr>
              <a:t>Odds that two students on the UCCS Campus, meeting at random, will be able to discuss what it means to achieve “an awareness of self and an awareness of society”*</a:t>
            </a:r>
          </a:p>
          <a:p>
            <a:pPr eaLnBrk="1" hangingPunct="1">
              <a:buFont typeface="Arial" pitchFamily="-123" charset="0"/>
              <a:buNone/>
            </a:pPr>
            <a:r>
              <a:rPr lang="en-US" dirty="0" smtClean="0">
                <a:solidFill>
                  <a:srgbClr val="000000"/>
                </a:solidFill>
                <a:latin typeface="Calibri" pitchFamily="-123" charset="0"/>
              </a:rPr>
              <a:t>	(a) should be greater than they are. </a:t>
            </a:r>
          </a:p>
          <a:p>
            <a:pPr eaLnBrk="1" hangingPunct="1">
              <a:buFont typeface="Arial" pitchFamily="-123" charset="0"/>
              <a:buNone/>
            </a:pPr>
            <a:r>
              <a:rPr lang="en-US" dirty="0" smtClean="0">
                <a:solidFill>
                  <a:srgbClr val="000000"/>
                </a:solidFill>
                <a:latin typeface="Calibri" pitchFamily="-123" charset="0"/>
              </a:rPr>
              <a:t>	(</a:t>
            </a:r>
            <a:r>
              <a:rPr lang="en-US" dirty="0" err="1" smtClean="0">
                <a:solidFill>
                  <a:srgbClr val="000000"/>
                </a:solidFill>
                <a:latin typeface="Calibri" pitchFamily="-123" charset="0"/>
              </a:rPr>
              <a:t>b</a:t>
            </a:r>
            <a:r>
              <a:rPr lang="en-US" dirty="0" smtClean="0">
                <a:solidFill>
                  <a:srgbClr val="000000"/>
                </a:solidFill>
                <a:latin typeface="Calibri" pitchFamily="-123" charset="0"/>
              </a:rPr>
              <a:t>) may be slim. </a:t>
            </a:r>
          </a:p>
          <a:p>
            <a:pPr eaLnBrk="1" hangingPunct="1">
              <a:buFont typeface="Arial" pitchFamily="-123" charset="0"/>
              <a:buNone/>
            </a:pPr>
            <a:r>
              <a:rPr lang="en-US" dirty="0" smtClean="0">
                <a:solidFill>
                  <a:srgbClr val="000000"/>
                </a:solidFill>
                <a:latin typeface="Calibri" pitchFamily="-123" charset="0"/>
              </a:rPr>
              <a:t>	(</a:t>
            </a:r>
            <a:r>
              <a:rPr lang="en-US" dirty="0" err="1" smtClean="0">
                <a:solidFill>
                  <a:srgbClr val="000000"/>
                </a:solidFill>
                <a:latin typeface="Calibri" pitchFamily="-123" charset="0"/>
              </a:rPr>
              <a:t>c</a:t>
            </a:r>
            <a:r>
              <a:rPr lang="en-US" dirty="0" smtClean="0">
                <a:solidFill>
                  <a:srgbClr val="000000"/>
                </a:solidFill>
                <a:latin typeface="Calibri" pitchFamily="-123" charset="0"/>
              </a:rPr>
              <a:t>) are not significantly different from zero.</a:t>
            </a:r>
          </a:p>
          <a:p>
            <a:pPr eaLnBrk="1" hangingPunct="1">
              <a:buNone/>
            </a:pPr>
            <a:r>
              <a:rPr lang="en-US" dirty="0" smtClean="0">
                <a:solidFill>
                  <a:srgbClr val="000000"/>
                </a:solidFill>
                <a:latin typeface="Calibri" pitchFamily="-123" charset="0"/>
              </a:rPr>
              <a:t>	</a:t>
            </a:r>
            <a:r>
              <a:rPr lang="en-US" sz="2000" dirty="0" smtClean="0">
                <a:solidFill>
                  <a:srgbClr val="000000"/>
                </a:solidFill>
                <a:latin typeface="Calibri" pitchFamily="-123" charset="0"/>
              </a:rPr>
              <a:t>*UCCS General Education Coals, December 2010</a:t>
            </a:r>
          </a:p>
          <a:p>
            <a:pPr eaLnBrk="1" hangingPunct="1">
              <a:buFont typeface="Arial" pitchFamily="-123" charset="0"/>
              <a:buNone/>
            </a:pPr>
            <a:r>
              <a:rPr lang="en-US" dirty="0" smtClean="0">
                <a:solidFill>
                  <a:srgbClr val="000000"/>
                </a:solidFill>
                <a:latin typeface="Calibri" pitchFamily="-123"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latin typeface="Calibri" pitchFamily="-123" charset="0"/>
              </a:rPr>
              <a:t>5</a:t>
            </a:r>
          </a:p>
        </p:txBody>
      </p:sp>
      <p:sp>
        <p:nvSpPr>
          <p:cNvPr id="38914" name="Content Placeholder 2"/>
          <p:cNvSpPr>
            <a:spLocks noGrp="1"/>
          </p:cNvSpPr>
          <p:nvPr>
            <p:ph idx="4294967295"/>
          </p:nvPr>
        </p:nvSpPr>
        <p:spPr/>
        <p:txBody>
          <a:bodyPr/>
          <a:lstStyle/>
          <a:p>
            <a:pPr eaLnBrk="1" hangingPunct="1">
              <a:buFont typeface="Arial" pitchFamily="-123" charset="0"/>
              <a:buNone/>
            </a:pPr>
            <a:r>
              <a:rPr lang="en-US" dirty="0" smtClean="0">
                <a:solidFill>
                  <a:srgbClr val="000000"/>
                </a:solidFill>
                <a:latin typeface="Calibri" pitchFamily="-123" charset="0"/>
              </a:rPr>
              <a:t>	Frequently heard questions during advising appointments: “Why do I have to take all these courses? What do they have to do with my major?”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latin typeface="Calibri" pitchFamily="-123" charset="0"/>
              </a:rPr>
              <a:t>4</a:t>
            </a:r>
          </a:p>
        </p:txBody>
      </p:sp>
      <p:sp>
        <p:nvSpPr>
          <p:cNvPr id="40962" name="Content Placeholder 2"/>
          <p:cNvSpPr>
            <a:spLocks noGrp="1"/>
          </p:cNvSpPr>
          <p:nvPr>
            <p:ph idx="4294967295"/>
          </p:nvPr>
        </p:nvSpPr>
        <p:spPr>
          <a:xfrm>
            <a:off x="303213" y="1600200"/>
            <a:ext cx="8229600" cy="4525963"/>
          </a:xfrm>
        </p:spPr>
        <p:txBody>
          <a:bodyPr/>
          <a:lstStyle/>
          <a:p>
            <a:pPr eaLnBrk="1" hangingPunct="1">
              <a:buFont typeface="Arial" pitchFamily="-123" charset="0"/>
              <a:buNone/>
            </a:pPr>
            <a:r>
              <a:rPr lang="en-US" dirty="0" smtClean="0">
                <a:latin typeface="Calibri" pitchFamily="-123" charset="0"/>
              </a:rPr>
              <a:t>	</a:t>
            </a:r>
            <a:r>
              <a:rPr lang="en-US" dirty="0" smtClean="0">
                <a:solidFill>
                  <a:srgbClr val="000000"/>
                </a:solidFill>
                <a:latin typeface="Calibri" pitchFamily="-123" charset="0"/>
              </a:rPr>
              <a:t>As a campus tour passes your office you hear a savvy parent ask, “What are </a:t>
            </a:r>
            <a:r>
              <a:rPr lang="en-US" dirty="0" err="1" smtClean="0">
                <a:solidFill>
                  <a:srgbClr val="000000"/>
                </a:solidFill>
                <a:latin typeface="Calibri" pitchFamily="-123" charset="0"/>
              </a:rPr>
              <a:t>UCCS’s</a:t>
            </a:r>
            <a:r>
              <a:rPr lang="en-US" dirty="0" smtClean="0">
                <a:solidFill>
                  <a:srgbClr val="000000"/>
                </a:solidFill>
                <a:latin typeface="Calibri" pitchFamily="-123" charset="0"/>
              </a:rPr>
              <a:t> learning outcomes for the baccalaureate?” and the guide says, “Huh?”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2"/>
          <p:cNvSpPr>
            <a:spLocks noGrp="1"/>
          </p:cNvSpPr>
          <p:nvPr>
            <p:ph type="title"/>
          </p:nvPr>
        </p:nvSpPr>
        <p:spPr/>
        <p:txBody>
          <a:bodyPr/>
          <a:lstStyle/>
          <a:p>
            <a:r>
              <a:rPr lang="en-US" smtClean="0"/>
              <a:t>3</a:t>
            </a:r>
          </a:p>
        </p:txBody>
      </p:sp>
      <p:sp>
        <p:nvSpPr>
          <p:cNvPr id="43010" name="Content Placeholder 3"/>
          <p:cNvSpPr>
            <a:spLocks noGrp="1"/>
          </p:cNvSpPr>
          <p:nvPr>
            <p:ph sz="half" idx="1"/>
          </p:nvPr>
        </p:nvSpPr>
        <p:spPr/>
        <p:txBody>
          <a:bodyPr/>
          <a:lstStyle/>
          <a:p>
            <a:pPr>
              <a:buFont typeface="Arial" pitchFamily="-123" charset="0"/>
              <a:buNone/>
            </a:pPr>
            <a:r>
              <a:rPr lang="en-US" dirty="0" smtClean="0">
                <a:solidFill>
                  <a:srgbClr val="000000"/>
                </a:solidFill>
                <a:latin typeface="Calibri" pitchFamily="-123" charset="0"/>
              </a:rPr>
              <a:t>	Two faculty members are enjoying a cup of coffee.</a:t>
            </a:r>
          </a:p>
          <a:p>
            <a:pPr>
              <a:buFont typeface="Arial" pitchFamily="-123" charset="0"/>
              <a:buNone/>
            </a:pPr>
            <a:r>
              <a:rPr lang="en-US" dirty="0" smtClean="0">
                <a:solidFill>
                  <a:srgbClr val="000000"/>
                </a:solidFill>
                <a:latin typeface="Calibri" pitchFamily="-123" charset="0"/>
              </a:rPr>
              <a:t>A	“How’s the semester going? Feel good about your teaching?”</a:t>
            </a:r>
          </a:p>
          <a:p>
            <a:pPr>
              <a:buFont typeface="Arial" pitchFamily="-123" charset="0"/>
              <a:buNone/>
            </a:pPr>
            <a:r>
              <a:rPr lang="en-US" dirty="0" smtClean="0">
                <a:solidFill>
                  <a:srgbClr val="000000"/>
                </a:solidFill>
                <a:latin typeface="Calibri" pitchFamily="-123" charset="0"/>
              </a:rPr>
              <a:t>B	“I’d be a lot better teacher if I had a lot better students!”</a:t>
            </a:r>
          </a:p>
        </p:txBody>
      </p:sp>
      <p:sp>
        <p:nvSpPr>
          <p:cNvPr id="43011" name="Content Placeholder 4"/>
          <p:cNvSpPr>
            <a:spLocks noGrp="1"/>
          </p:cNvSpPr>
          <p:nvPr>
            <p:ph sz="half" idx="2"/>
          </p:nvPr>
        </p:nvSpPr>
        <p:spPr/>
        <p:txBody>
          <a:bodyPr/>
          <a:lstStyle/>
          <a:p>
            <a:endParaRPr lang="en-US">
              <a:latin typeface="Calibri" pitchFamily="-123" charset="0"/>
            </a:endParaRPr>
          </a:p>
        </p:txBody>
      </p:sp>
      <p:pic>
        <p:nvPicPr>
          <p:cNvPr id="43012" name="Picture 5"/>
          <p:cNvPicPr>
            <a:picLocks noChangeAspect="1"/>
          </p:cNvPicPr>
          <p:nvPr/>
        </p:nvPicPr>
        <p:blipFill>
          <a:blip r:embed="rId3"/>
          <a:srcRect/>
          <a:stretch>
            <a:fillRect/>
          </a:stretch>
        </p:blipFill>
        <p:spPr bwMode="auto">
          <a:xfrm>
            <a:off x="4648200" y="1600200"/>
            <a:ext cx="3984625" cy="398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541338"/>
            <a:ext cx="7772400" cy="760412"/>
          </a:xfrm>
        </p:spPr>
        <p:txBody>
          <a:bodyPr/>
          <a:lstStyle/>
          <a:p>
            <a:pPr eaLnBrk="1" hangingPunct="1"/>
            <a:r>
              <a:rPr lang="en-US" sz="6000" dirty="0" smtClean="0">
                <a:solidFill>
                  <a:schemeClr val="bg1"/>
                </a:solidFill>
                <a:latin typeface="Calibri" pitchFamily="-123" charset="0"/>
              </a:rPr>
              <a:t>Academically </a:t>
            </a:r>
            <a:r>
              <a:rPr lang="en-US" sz="6000" b="1" i="1" dirty="0" smtClean="0">
                <a:solidFill>
                  <a:schemeClr val="bg1"/>
                </a:solidFill>
                <a:latin typeface="Calibri" pitchFamily="-123" charset="0"/>
              </a:rPr>
              <a:t>Adroit</a:t>
            </a:r>
            <a:endParaRPr lang="en-US" sz="6000" dirty="0" smtClean="0">
              <a:solidFill>
                <a:schemeClr val="bg1"/>
              </a:solidFill>
              <a:latin typeface="Calibri" pitchFamily="-123" charset="0"/>
            </a:endParaRPr>
          </a:p>
        </p:txBody>
      </p:sp>
      <p:sp>
        <p:nvSpPr>
          <p:cNvPr id="10243" name="Subtitle 2"/>
          <p:cNvSpPr>
            <a:spLocks noGrp="1"/>
          </p:cNvSpPr>
          <p:nvPr>
            <p:ph type="subTitle" idx="1"/>
          </p:nvPr>
        </p:nvSpPr>
        <p:spPr>
          <a:xfrm>
            <a:off x="685800" y="1530350"/>
            <a:ext cx="7772400" cy="4756150"/>
          </a:xfrm>
        </p:spPr>
        <p:txBody>
          <a:bodyPr/>
          <a:lstStyle/>
          <a:p>
            <a:pPr eaLnBrk="1" hangingPunct="1">
              <a:lnSpc>
                <a:spcPct val="80000"/>
              </a:lnSpc>
            </a:pPr>
            <a:endParaRPr lang="en-US" dirty="0" smtClean="0">
              <a:solidFill>
                <a:srgbClr val="000000"/>
              </a:solidFill>
              <a:latin typeface="Calibri" pitchFamily="-123" charset="0"/>
            </a:endParaRPr>
          </a:p>
          <a:p>
            <a:pPr eaLnBrk="1" hangingPunct="1">
              <a:lnSpc>
                <a:spcPct val="80000"/>
              </a:lnSpc>
            </a:pPr>
            <a:r>
              <a:rPr lang="en-US" i="1" dirty="0" smtClean="0">
                <a:solidFill>
                  <a:srgbClr val="000000"/>
                </a:solidFill>
                <a:latin typeface="Calibri" pitchFamily="-123" charset="0"/>
              </a:rPr>
              <a:t>Contexts for General Education Reform</a:t>
            </a:r>
          </a:p>
          <a:p>
            <a:pPr eaLnBrk="1" hangingPunct="1">
              <a:lnSpc>
                <a:spcPct val="80000"/>
              </a:lnSpc>
            </a:pPr>
            <a:endParaRPr lang="en-US" i="1" dirty="0" smtClean="0">
              <a:solidFill>
                <a:srgbClr val="000000"/>
              </a:solidFill>
              <a:latin typeface="Calibri" pitchFamily="-123" charset="0"/>
            </a:endParaRPr>
          </a:p>
          <a:p>
            <a:pPr eaLnBrk="1" hangingPunct="1">
              <a:lnSpc>
                <a:spcPct val="80000"/>
              </a:lnSpc>
            </a:pPr>
            <a:r>
              <a:rPr lang="en-US" i="1" dirty="0" smtClean="0">
                <a:solidFill>
                  <a:srgbClr val="000000"/>
                </a:solidFill>
                <a:latin typeface="Calibri" pitchFamily="-123" charset="0"/>
              </a:rPr>
              <a:t>Clarifying the Rationale</a:t>
            </a:r>
          </a:p>
          <a:p>
            <a:pPr eaLnBrk="1" hangingPunct="1">
              <a:lnSpc>
                <a:spcPct val="80000"/>
              </a:lnSpc>
            </a:pPr>
            <a:endParaRPr lang="en-US" i="1" dirty="0" smtClean="0">
              <a:solidFill>
                <a:srgbClr val="000000"/>
              </a:solidFill>
              <a:latin typeface="Calibri" pitchFamily="-123" charset="0"/>
            </a:endParaRPr>
          </a:p>
          <a:p>
            <a:pPr eaLnBrk="1" hangingPunct="1">
              <a:lnSpc>
                <a:spcPct val="80000"/>
              </a:lnSpc>
            </a:pPr>
            <a:r>
              <a:rPr lang="en-US" sz="3000" i="1" dirty="0" smtClean="0">
                <a:solidFill>
                  <a:srgbClr val="000000"/>
                </a:solidFill>
                <a:latin typeface="Calibri" pitchFamily="-123" charset="0"/>
              </a:rPr>
              <a:t>Enabling Substantive Accomplishment</a:t>
            </a:r>
            <a:endParaRPr lang="en-US" sz="3000" i="1" dirty="0" smtClean="0">
              <a:solidFill>
                <a:srgbClr val="008000"/>
              </a:solidFill>
              <a:latin typeface="Calibri" pitchFamily="-123" charset="0"/>
            </a:endParaRPr>
          </a:p>
          <a:p>
            <a:pPr eaLnBrk="1" hangingPunct="1">
              <a:lnSpc>
                <a:spcPct val="80000"/>
              </a:lnSpc>
            </a:pPr>
            <a:endParaRPr lang="en-US" sz="3000" i="1" dirty="0" smtClean="0">
              <a:solidFill>
                <a:srgbClr val="008000"/>
              </a:solidFill>
              <a:latin typeface="Calibri" pitchFamily="-123" charset="0"/>
            </a:endParaRPr>
          </a:p>
          <a:p>
            <a:pPr eaLnBrk="1" hangingPunct="1">
              <a:lnSpc>
                <a:spcPct val="80000"/>
              </a:lnSpc>
            </a:pPr>
            <a:endParaRPr lang="en-US" sz="2800" i="1" dirty="0" smtClean="0">
              <a:solidFill>
                <a:srgbClr val="008000"/>
              </a:solidFill>
              <a:latin typeface="Calibri" pitchFamily="-123" charset="0"/>
            </a:endParaRPr>
          </a:p>
          <a:p>
            <a:pPr eaLnBrk="1" hangingPunct="1">
              <a:lnSpc>
                <a:spcPct val="80000"/>
              </a:lnSpc>
            </a:pPr>
            <a:r>
              <a:rPr lang="en-US" sz="2400" i="1" dirty="0" smtClean="0">
                <a:solidFill>
                  <a:srgbClr val="000000"/>
                </a:solidFill>
                <a:latin typeface="Calibri" pitchFamily="-123" charset="0"/>
              </a:rPr>
              <a:t>Paul L. Gaston</a:t>
            </a:r>
          </a:p>
          <a:p>
            <a:pPr eaLnBrk="1" hangingPunct="1">
              <a:lnSpc>
                <a:spcPct val="80000"/>
              </a:lnSpc>
            </a:pPr>
            <a:r>
              <a:rPr lang="en-US" sz="2400" i="1" dirty="0" smtClean="0">
                <a:solidFill>
                  <a:srgbClr val="000000"/>
                </a:solidFill>
                <a:latin typeface="Calibri" pitchFamily="-123" charset="0"/>
              </a:rPr>
              <a:t>Trustees Professor, Kent State University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74F51B3-7EC0-4612-B045-A167F6A0BFAE}" type="slidenum">
              <a:rPr lang="en-US" sz="1200">
                <a:solidFill>
                  <a:schemeClr val="tx1">
                    <a:tint val="75000"/>
                  </a:schemeClr>
                </a:solidFill>
                <a:latin typeface="+mn-lt"/>
                <a:ea typeface="+mn-ea"/>
                <a:cs typeface="+mn-cs"/>
              </a:rPr>
              <a:pPr algn="r" fontAlgn="auto">
                <a:spcBef>
                  <a:spcPts val="0"/>
                </a:spcBef>
                <a:spcAft>
                  <a:spcPts val="0"/>
                </a:spcAft>
                <a:defRPr/>
              </a:pPr>
              <a:t>20</a:t>
            </a:fld>
            <a:endParaRPr lang="en-US" sz="1200">
              <a:solidFill>
                <a:schemeClr val="tx1">
                  <a:tint val="75000"/>
                </a:schemeClr>
              </a:solidFill>
              <a:latin typeface="+mn-lt"/>
              <a:ea typeface="+mn-ea"/>
              <a:cs typeface="+mn-cs"/>
            </a:endParaRPr>
          </a:p>
        </p:txBody>
      </p:sp>
      <p:sp>
        <p:nvSpPr>
          <p:cNvPr id="45058" name="Rectangle 2"/>
          <p:cNvSpPr>
            <a:spLocks noGrp="1" noChangeArrowheads="1"/>
          </p:cNvSpPr>
          <p:nvPr>
            <p:ph type="title" idx="4294967295"/>
          </p:nvPr>
        </p:nvSpPr>
        <p:spPr/>
        <p:txBody>
          <a:bodyPr/>
          <a:lstStyle/>
          <a:p>
            <a:pPr eaLnBrk="1" hangingPunct="1"/>
            <a:r>
              <a:rPr lang="en-US" smtClean="0">
                <a:latin typeface="Calibri" pitchFamily="-123" charset="0"/>
              </a:rPr>
              <a:t>2</a:t>
            </a:r>
          </a:p>
        </p:txBody>
      </p:sp>
      <p:sp>
        <p:nvSpPr>
          <p:cNvPr id="45059" name="Rectangle 3"/>
          <p:cNvSpPr>
            <a:spLocks noGrp="1" noChangeArrowheads="1"/>
          </p:cNvSpPr>
          <p:nvPr>
            <p:ph type="body" idx="4294967295"/>
          </p:nvPr>
        </p:nvSpPr>
        <p:spPr>
          <a:xfrm>
            <a:off x="457200" y="1417638"/>
            <a:ext cx="8229600" cy="4906962"/>
          </a:xfrm>
        </p:spPr>
        <p:txBody>
          <a:bodyPr/>
          <a:lstStyle/>
          <a:p>
            <a:pPr eaLnBrk="1" hangingPunct="1">
              <a:buNone/>
            </a:pPr>
            <a:r>
              <a:rPr lang="en-US" sz="2800" dirty="0" smtClean="0">
                <a:latin typeface="Calibri" pitchFamily="-123" charset="0"/>
              </a:rPr>
              <a:t>	</a:t>
            </a:r>
            <a:r>
              <a:rPr lang="en-US" sz="2800" dirty="0" smtClean="0">
                <a:solidFill>
                  <a:srgbClr val="000000"/>
                </a:solidFill>
                <a:latin typeface="Calibri" pitchFamily="-123" charset="0"/>
              </a:rPr>
              <a:t>UCCS has as one of its commitments that students’ knowledge will include “</a:t>
            </a:r>
            <a:r>
              <a:rPr lang="en-US" sz="2800" dirty="0" smtClean="0">
                <a:solidFill>
                  <a:srgbClr val="000000"/>
                </a:solidFill>
              </a:rPr>
              <a:t>aspects of their culture, the physical world, human behavior and institutions in society.”</a:t>
            </a:r>
            <a:r>
              <a:rPr lang="en-US" sz="2800" dirty="0" smtClean="0">
                <a:solidFill>
                  <a:srgbClr val="000000"/>
                </a:solidFill>
                <a:latin typeface="Calibri" pitchFamily="-123" charset="0"/>
              </a:rPr>
              <a:t> A member of an accrediting team asks a panel of faculty members , “How, exactly, do you document what ‘aspects’ are learned by your students?” </a:t>
            </a:r>
          </a:p>
          <a:p>
            <a:pPr eaLnBrk="1" hangingPunct="1">
              <a:buFont typeface="Arial" pitchFamily="-123" charset="0"/>
              <a:buNone/>
            </a:pPr>
            <a:endParaRPr lang="en-US" sz="2800" dirty="0" smtClean="0">
              <a:latin typeface="Calibri" pitchFamily="-123"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FCF5E01-CC86-4EAC-A2D4-9C4B16CCAA61}" type="slidenum">
              <a:rPr lang="en-US" sz="1200">
                <a:solidFill>
                  <a:schemeClr val="tx1">
                    <a:tint val="75000"/>
                  </a:schemeClr>
                </a:solidFill>
                <a:latin typeface="+mn-lt"/>
                <a:ea typeface="+mn-ea"/>
                <a:cs typeface="+mn-cs"/>
              </a:rPr>
              <a:pPr algn="r" fontAlgn="auto">
                <a:spcBef>
                  <a:spcPts val="0"/>
                </a:spcBef>
                <a:spcAft>
                  <a:spcPts val="0"/>
                </a:spcAft>
                <a:defRPr/>
              </a:pPr>
              <a:t>21</a:t>
            </a:fld>
            <a:endParaRPr lang="en-US" sz="1200">
              <a:solidFill>
                <a:schemeClr val="tx1">
                  <a:tint val="75000"/>
                </a:schemeClr>
              </a:solidFill>
              <a:latin typeface="+mn-lt"/>
              <a:ea typeface="+mn-ea"/>
              <a:cs typeface="+mn-cs"/>
            </a:endParaRPr>
          </a:p>
        </p:txBody>
      </p:sp>
      <p:sp>
        <p:nvSpPr>
          <p:cNvPr id="49154" name="Rectangle 2"/>
          <p:cNvSpPr>
            <a:spLocks noGrp="1" noChangeArrowheads="1"/>
          </p:cNvSpPr>
          <p:nvPr>
            <p:ph type="title" idx="4294967295"/>
          </p:nvPr>
        </p:nvSpPr>
        <p:spPr/>
        <p:txBody>
          <a:bodyPr/>
          <a:lstStyle/>
          <a:p>
            <a:pPr eaLnBrk="1" hangingPunct="1"/>
            <a:r>
              <a:rPr lang="en-US" smtClean="0">
                <a:latin typeface="Calibri" pitchFamily="-123" charset="0"/>
              </a:rPr>
              <a:t>1</a:t>
            </a:r>
          </a:p>
        </p:txBody>
      </p:sp>
      <p:sp>
        <p:nvSpPr>
          <p:cNvPr id="49155" name="Rectangle 3"/>
          <p:cNvSpPr>
            <a:spLocks noGrp="1" noChangeArrowheads="1"/>
          </p:cNvSpPr>
          <p:nvPr>
            <p:ph type="body" idx="4294967295"/>
          </p:nvPr>
        </p:nvSpPr>
        <p:spPr>
          <a:xfrm>
            <a:off x="457200" y="1417638"/>
            <a:ext cx="8229600" cy="4906962"/>
          </a:xfrm>
        </p:spPr>
        <p:txBody>
          <a:bodyPr/>
          <a:lstStyle/>
          <a:p>
            <a:pPr eaLnBrk="1" hangingPunct="1">
              <a:buFont typeface="Arial" pitchFamily="-123" charset="0"/>
              <a:buNone/>
            </a:pPr>
            <a:r>
              <a:rPr lang="en-US" sz="2800" dirty="0" smtClean="0">
                <a:latin typeface="Calibri" pitchFamily="-123" charset="0"/>
              </a:rPr>
              <a:t>	</a:t>
            </a:r>
            <a:r>
              <a:rPr lang="en-US" sz="2800" dirty="0" smtClean="0">
                <a:solidFill>
                  <a:srgbClr val="000000"/>
                </a:solidFill>
                <a:latin typeface="Calibri" pitchFamily="-123" charset="0"/>
              </a:rPr>
              <a:t>Of all academic objectives considered during student advising appointments at UCCS, this is the one most frequently and fervently voiced:</a:t>
            </a:r>
          </a:p>
          <a:p>
            <a:pPr eaLnBrk="1" hangingPunct="1">
              <a:buFont typeface="Arial" pitchFamily="-123" charset="0"/>
              <a:buNone/>
            </a:pPr>
            <a:endParaRPr lang="en-US" sz="2800" dirty="0" smtClean="0">
              <a:solidFill>
                <a:srgbClr val="000000"/>
              </a:solidFill>
              <a:latin typeface="Calibri" pitchFamily="-123" charset="0"/>
            </a:endParaRPr>
          </a:p>
          <a:p>
            <a:pPr eaLnBrk="1" hangingPunct="1">
              <a:buFont typeface="Arial" pitchFamily="-123" charset="0"/>
              <a:buNone/>
            </a:pPr>
            <a:r>
              <a:rPr lang="en-US" sz="2800" dirty="0" smtClean="0">
                <a:solidFill>
                  <a:srgbClr val="000000"/>
                </a:solidFill>
                <a:latin typeface="Calibri" pitchFamily="-123" charset="0"/>
              </a:rPr>
              <a:t>	“</a:t>
            </a:r>
            <a:r>
              <a:rPr lang="en-US" sz="3600" dirty="0" smtClean="0">
                <a:solidFill>
                  <a:srgbClr val="000000"/>
                </a:solidFill>
                <a:latin typeface="Calibri" pitchFamily="-123" charset="0"/>
              </a:rPr>
              <a:t>I want to get general education out of the way as quickly as possible.”</a:t>
            </a:r>
            <a:endParaRPr lang="en-US" sz="2800" dirty="0" smtClean="0">
              <a:solidFill>
                <a:srgbClr val="000000"/>
              </a:solidFill>
              <a:latin typeface="Calibri" pitchFamily="-123" charset="0"/>
            </a:endParaRPr>
          </a:p>
          <a:p>
            <a:pPr eaLnBrk="1" hangingPunct="1">
              <a:buFont typeface="Arial" pitchFamily="-123" charset="0"/>
              <a:buNone/>
            </a:pPr>
            <a:endParaRPr lang="en-US" sz="2800" dirty="0" smtClean="0">
              <a:solidFill>
                <a:srgbClr val="000000"/>
              </a:solidFill>
              <a:latin typeface="Calibri" pitchFamily="-123"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274638"/>
            <a:ext cx="8229600" cy="5455780"/>
          </a:xfrm>
        </p:spPr>
        <p:txBody>
          <a:bodyPr/>
          <a:lstStyle/>
          <a:p>
            <a:r>
              <a:rPr lang="en-US" dirty="0" smtClean="0"/>
              <a:t>The Path </a:t>
            </a:r>
            <a:br>
              <a:rPr lang="en-US" dirty="0" smtClean="0"/>
            </a:br>
            <a:r>
              <a:rPr lang="en-US" dirty="0" smtClean="0"/>
              <a:t>To Greater </a:t>
            </a:r>
            <a:br>
              <a:rPr lang="en-US" dirty="0" smtClean="0"/>
            </a:b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Intentionality</a:t>
            </a:r>
            <a:r>
              <a:rPr lang="en-US" dirty="0" smtClean="0"/>
              <a:t/>
            </a:r>
            <a:br>
              <a:rPr lang="en-US" dirty="0" smtClean="0"/>
            </a:br>
            <a:r>
              <a:rPr lang="en-US" dirty="0" smtClean="0"/>
              <a:t>Begins With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5756"/>
          </a:xfrm>
        </p:spPr>
        <p:txBody>
          <a:bodyPr/>
          <a:lstStyle/>
          <a:p>
            <a:pPr>
              <a:defRPr/>
            </a:pP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VISION</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311150" y="274638"/>
            <a:ext cx="8520113" cy="1143000"/>
          </a:xfrm>
        </p:spPr>
        <p:txBody>
          <a:bodyPr/>
          <a:lstStyle/>
          <a:p>
            <a:r>
              <a:rPr lang="en-US" sz="4000" smtClean="0"/>
              <a:t>Changing Contexts: The Curriculum</a:t>
            </a:r>
          </a:p>
        </p:txBody>
      </p:sp>
      <p:sp>
        <p:nvSpPr>
          <p:cNvPr id="55298" name="Content Placeholder 2"/>
          <p:cNvSpPr>
            <a:spLocks noGrp="1"/>
          </p:cNvSpPr>
          <p:nvPr>
            <p:ph idx="1"/>
          </p:nvPr>
        </p:nvSpPr>
        <p:spPr/>
        <p:txBody>
          <a:bodyPr/>
          <a:lstStyle/>
          <a:p>
            <a:pPr>
              <a:buFont typeface="Wingdings" pitchFamily="-123" charset="2"/>
              <a:buNone/>
            </a:pPr>
            <a:r>
              <a:rPr lang="en-US" dirty="0" smtClean="0">
                <a:solidFill>
                  <a:srgbClr val="000000"/>
                </a:solidFill>
                <a:latin typeface="Calibri" pitchFamily="-123" charset="0"/>
                <a:sym typeface="Webdings" pitchFamily="-123" charset="2"/>
              </a:rPr>
              <a:t></a:t>
            </a:r>
            <a:r>
              <a:rPr lang="en-US" dirty="0" smtClean="0">
                <a:solidFill>
                  <a:srgbClr val="000000"/>
                </a:solidFill>
                <a:latin typeface="Calibri" pitchFamily="-123" charset="0"/>
              </a:rPr>
              <a:t>19</a:t>
            </a:r>
            <a:r>
              <a:rPr lang="en-US" baseline="30000" dirty="0" smtClean="0">
                <a:solidFill>
                  <a:srgbClr val="000000"/>
                </a:solidFill>
                <a:latin typeface="Calibri" pitchFamily="-123" charset="0"/>
              </a:rPr>
              <a:t>th</a:t>
            </a:r>
            <a:r>
              <a:rPr lang="en-US" dirty="0" smtClean="0">
                <a:solidFill>
                  <a:srgbClr val="000000"/>
                </a:solidFill>
                <a:latin typeface="Calibri" pitchFamily="-123" charset="0"/>
              </a:rPr>
              <a:t> Century college: common core curriculum</a:t>
            </a:r>
          </a:p>
          <a:p>
            <a:pPr>
              <a:buFont typeface="Wingdings" pitchFamily="-123" charset="2"/>
              <a:buNone/>
            </a:pPr>
            <a:r>
              <a:rPr lang="en-US" dirty="0" err="1" smtClean="0">
                <a:solidFill>
                  <a:srgbClr val="000000"/>
                </a:solidFill>
                <a:latin typeface="Calibri" pitchFamily="-123" charset="0"/>
                <a:sym typeface="Webdings" pitchFamily="-123" charset="2"/>
              </a:rPr>
              <a:t></a:t>
            </a:r>
            <a:r>
              <a:rPr lang="en-US" dirty="0" smtClean="0">
                <a:solidFill>
                  <a:srgbClr val="000000"/>
                </a:solidFill>
                <a:latin typeface="Calibri" pitchFamily="-123" charset="0"/>
              </a:rPr>
              <a:t> 20</a:t>
            </a:r>
            <a:r>
              <a:rPr lang="en-US" baseline="30000" dirty="0" smtClean="0">
                <a:solidFill>
                  <a:srgbClr val="000000"/>
                </a:solidFill>
                <a:latin typeface="Calibri" pitchFamily="-123" charset="0"/>
              </a:rPr>
              <a:t>th</a:t>
            </a:r>
            <a:r>
              <a:rPr lang="en-US" dirty="0" smtClean="0">
                <a:solidFill>
                  <a:srgbClr val="000000"/>
                </a:solidFill>
                <a:latin typeface="Calibri" pitchFamily="-123" charset="0"/>
              </a:rPr>
              <a:t> Century university: breadth (general education) + depth (the major)</a:t>
            </a:r>
          </a:p>
          <a:p>
            <a:pPr>
              <a:buFont typeface="Wingdings" pitchFamily="-123" charset="2"/>
              <a:buNone/>
            </a:pPr>
            <a:r>
              <a:rPr lang="en-US" dirty="0" err="1" smtClean="0">
                <a:solidFill>
                  <a:srgbClr val="000000"/>
                </a:solidFill>
                <a:latin typeface="Calibri" pitchFamily="-123" charset="0"/>
                <a:sym typeface="Webdings" pitchFamily="-123" charset="2"/>
              </a:rPr>
              <a:t></a:t>
            </a:r>
            <a:r>
              <a:rPr lang="en-US" b="1" dirty="0" smtClean="0">
                <a:solidFill>
                  <a:srgbClr val="000000"/>
                </a:solidFill>
                <a:latin typeface="Calibri" pitchFamily="-123" charset="0"/>
              </a:rPr>
              <a:t> 21</a:t>
            </a:r>
            <a:r>
              <a:rPr lang="en-US" b="1" baseline="30000" dirty="0" smtClean="0">
                <a:solidFill>
                  <a:srgbClr val="000000"/>
                </a:solidFill>
                <a:latin typeface="Calibri" pitchFamily="-123" charset="0"/>
              </a:rPr>
              <a:t>st</a:t>
            </a:r>
            <a:r>
              <a:rPr lang="en-US" b="1" dirty="0" smtClean="0">
                <a:solidFill>
                  <a:srgbClr val="000000"/>
                </a:solidFill>
                <a:latin typeface="Calibri" pitchFamily="-123" charset="0"/>
              </a:rPr>
              <a:t> Century colleges and universities: 	connecting liberal and professional learning </a:t>
            </a:r>
          </a:p>
          <a:p>
            <a:pPr algn="r">
              <a:buFont typeface="Wingdings" pitchFamily="-123" charset="2"/>
              <a:buNone/>
            </a:pPr>
            <a:r>
              <a:rPr lang="en-US" dirty="0" smtClean="0">
                <a:solidFill>
                  <a:srgbClr val="000000"/>
                </a:solidFill>
                <a:latin typeface="Calibri" pitchFamily="-123" charset="0"/>
              </a:rPr>
              <a:t>	</a:t>
            </a:r>
          </a:p>
          <a:p>
            <a:pPr algn="r">
              <a:buFont typeface="Wingdings" pitchFamily="-123" charset="2"/>
              <a:buNone/>
            </a:pPr>
            <a:r>
              <a:rPr lang="en-US" sz="2000" i="1" dirty="0" smtClean="0">
                <a:solidFill>
                  <a:srgbClr val="000000"/>
                </a:solidFill>
                <a:latin typeface="Calibri" pitchFamily="-123" charset="0"/>
              </a:rPr>
              <a:t>--Carol Geary Schneider, “Contemporary Goals </a:t>
            </a:r>
          </a:p>
          <a:p>
            <a:pPr algn="r">
              <a:buFont typeface="Wingdings" pitchFamily="-123" charset="2"/>
              <a:buNone/>
            </a:pPr>
            <a:r>
              <a:rPr lang="en-US" sz="2000" i="1" dirty="0" smtClean="0">
                <a:solidFill>
                  <a:srgbClr val="000000"/>
                </a:solidFill>
                <a:latin typeface="Calibri" pitchFamily="-123" charset="0"/>
              </a:rPr>
              <a:t>for Undergraduate Learning,” AAC&amp;U, 10 June 2002</a:t>
            </a:r>
          </a:p>
          <a:p>
            <a:endParaRPr lang="en-US" dirty="0">
              <a:latin typeface="Calibri" pitchFamily="-123"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274638"/>
            <a:ext cx="8229600" cy="954087"/>
          </a:xfrm>
        </p:spPr>
        <p:txBody>
          <a:bodyPr/>
          <a:lstStyle/>
          <a:p>
            <a:r>
              <a:rPr lang="en-US" sz="4000" smtClean="0"/>
              <a:t>Changing Contexts: Our Students</a:t>
            </a:r>
          </a:p>
        </p:txBody>
      </p:sp>
      <p:sp>
        <p:nvSpPr>
          <p:cNvPr id="57346" name="Text Placeholder 3"/>
          <p:cNvSpPr>
            <a:spLocks noGrp="1"/>
          </p:cNvSpPr>
          <p:nvPr>
            <p:ph type="body" idx="1"/>
          </p:nvPr>
        </p:nvSpPr>
        <p:spPr>
          <a:xfrm>
            <a:off x="604838" y="1228725"/>
            <a:ext cx="4040187" cy="639763"/>
          </a:xfrm>
        </p:spPr>
        <p:txBody>
          <a:bodyPr/>
          <a:lstStyle/>
          <a:p>
            <a:r>
              <a:rPr lang="en-US" sz="3200" dirty="0" smtClean="0">
                <a:solidFill>
                  <a:srgbClr val="000000"/>
                </a:solidFill>
                <a:latin typeface="Calibri" pitchFamily="-123" charset="0"/>
              </a:rPr>
              <a:t>YESTERDAY</a:t>
            </a:r>
          </a:p>
        </p:txBody>
      </p:sp>
      <p:sp>
        <p:nvSpPr>
          <p:cNvPr id="57347" name="Content Placeholder 4"/>
          <p:cNvSpPr>
            <a:spLocks noGrp="1"/>
          </p:cNvSpPr>
          <p:nvPr>
            <p:ph sz="half" idx="2"/>
          </p:nvPr>
        </p:nvSpPr>
        <p:spPr>
          <a:xfrm>
            <a:off x="457200" y="1868488"/>
            <a:ext cx="4040188" cy="4257675"/>
          </a:xfrm>
        </p:spPr>
        <p:txBody>
          <a:bodyPr/>
          <a:lstStyle/>
          <a:p>
            <a:r>
              <a:rPr lang="en-US" dirty="0" smtClean="0">
                <a:solidFill>
                  <a:srgbClr val="000000"/>
                </a:solidFill>
                <a:latin typeface="Calibri" pitchFamily="-123" charset="0"/>
              </a:rPr>
              <a:t>College populations: men (and a few “coeds”) from well-to-do families</a:t>
            </a:r>
          </a:p>
          <a:p>
            <a:r>
              <a:rPr lang="en-US" dirty="0" smtClean="0">
                <a:solidFill>
                  <a:srgbClr val="000000"/>
                </a:solidFill>
                <a:latin typeface="Calibri" pitchFamily="-123" charset="0"/>
              </a:rPr>
              <a:t>Traditional age: 18-22</a:t>
            </a:r>
          </a:p>
          <a:p>
            <a:r>
              <a:rPr lang="en-US" dirty="0" smtClean="0">
                <a:solidFill>
                  <a:srgbClr val="000000"/>
                </a:solidFill>
                <a:latin typeface="Calibri" pitchFamily="-123" charset="0"/>
              </a:rPr>
              <a:t>Residential predominantly</a:t>
            </a:r>
          </a:p>
          <a:p>
            <a:r>
              <a:rPr lang="en-US" dirty="0" smtClean="0">
                <a:solidFill>
                  <a:srgbClr val="000000"/>
                </a:solidFill>
                <a:latin typeface="Calibri" pitchFamily="-123" charset="0"/>
              </a:rPr>
              <a:t>Usually a commitment to a single institution</a:t>
            </a:r>
          </a:p>
          <a:p>
            <a:r>
              <a:rPr lang="en-US" dirty="0" smtClean="0">
                <a:solidFill>
                  <a:srgbClr val="000000"/>
                </a:solidFill>
                <a:latin typeface="Calibri" pitchFamily="-123" charset="0"/>
              </a:rPr>
              <a:t>Very limited diversity</a:t>
            </a:r>
          </a:p>
          <a:p>
            <a:pPr>
              <a:buFont typeface="Arial" pitchFamily="-123" charset="0"/>
              <a:buNone/>
            </a:pPr>
            <a:endParaRPr lang="en-US" dirty="0" smtClean="0">
              <a:latin typeface="Calibri" pitchFamily="-123" charset="0"/>
            </a:endParaRPr>
          </a:p>
          <a:p>
            <a:endParaRPr lang="en-US" dirty="0" smtClean="0">
              <a:latin typeface="Calibri" pitchFamily="-123" charset="0"/>
            </a:endParaRPr>
          </a:p>
        </p:txBody>
      </p:sp>
      <p:sp>
        <p:nvSpPr>
          <p:cNvPr id="57348" name="Text Placeholder 5"/>
          <p:cNvSpPr>
            <a:spLocks noGrp="1"/>
          </p:cNvSpPr>
          <p:nvPr>
            <p:ph type="body" sz="quarter" idx="3"/>
          </p:nvPr>
        </p:nvSpPr>
        <p:spPr>
          <a:xfrm>
            <a:off x="4645025" y="1228725"/>
            <a:ext cx="4041775" cy="639763"/>
          </a:xfrm>
        </p:spPr>
        <p:txBody>
          <a:bodyPr/>
          <a:lstStyle/>
          <a:p>
            <a:r>
              <a:rPr lang="en-US" sz="3200" dirty="0" smtClean="0">
                <a:solidFill>
                  <a:srgbClr val="000000"/>
                </a:solidFill>
                <a:latin typeface="Calibri" pitchFamily="-123" charset="0"/>
              </a:rPr>
              <a:t>TODAY</a:t>
            </a:r>
          </a:p>
        </p:txBody>
      </p:sp>
      <p:sp>
        <p:nvSpPr>
          <p:cNvPr id="57349" name="Content Placeholder 6"/>
          <p:cNvSpPr>
            <a:spLocks noGrp="1"/>
          </p:cNvSpPr>
          <p:nvPr>
            <p:ph sz="quarter" idx="4"/>
          </p:nvPr>
        </p:nvSpPr>
        <p:spPr>
          <a:xfrm>
            <a:off x="4645025" y="1868488"/>
            <a:ext cx="4041775" cy="4257675"/>
          </a:xfrm>
        </p:spPr>
        <p:txBody>
          <a:bodyPr/>
          <a:lstStyle/>
          <a:p>
            <a:r>
              <a:rPr lang="en-US" dirty="0" smtClean="0">
                <a:solidFill>
                  <a:srgbClr val="000000"/>
                </a:solidFill>
                <a:latin typeface="Calibri" pitchFamily="-123" charset="0"/>
              </a:rPr>
              <a:t>More women than men</a:t>
            </a:r>
          </a:p>
          <a:p>
            <a:r>
              <a:rPr lang="en-US" dirty="0" smtClean="0">
                <a:solidFill>
                  <a:srgbClr val="000000"/>
                </a:solidFill>
                <a:latin typeface="Calibri" pitchFamily="-123" charset="0"/>
              </a:rPr>
              <a:t>Many non-traditional students</a:t>
            </a:r>
          </a:p>
          <a:p>
            <a:pPr lvl="1"/>
            <a:r>
              <a:rPr lang="en-US" dirty="0" smtClean="0">
                <a:solidFill>
                  <a:srgbClr val="000000"/>
                </a:solidFill>
                <a:latin typeface="Calibri" pitchFamily="-123" charset="0"/>
              </a:rPr>
              <a:t>Older</a:t>
            </a:r>
          </a:p>
          <a:p>
            <a:pPr lvl="1"/>
            <a:r>
              <a:rPr lang="en-US" dirty="0" smtClean="0">
                <a:solidFill>
                  <a:srgbClr val="000000"/>
                </a:solidFill>
                <a:latin typeface="Calibri" pitchFamily="-123" charset="0"/>
              </a:rPr>
              <a:t>More responsibilities</a:t>
            </a:r>
          </a:p>
          <a:p>
            <a:pPr lvl="1"/>
            <a:r>
              <a:rPr lang="en-US" dirty="0" smtClean="0">
                <a:solidFill>
                  <a:srgbClr val="000000"/>
                </a:solidFill>
                <a:latin typeface="Calibri" pitchFamily="-123" charset="0"/>
              </a:rPr>
              <a:t>Often part-time</a:t>
            </a:r>
          </a:p>
          <a:p>
            <a:pPr lvl="1"/>
            <a:r>
              <a:rPr lang="en-US" dirty="0" smtClean="0">
                <a:solidFill>
                  <a:srgbClr val="000000"/>
                </a:solidFill>
                <a:latin typeface="Calibri" pitchFamily="-123" charset="0"/>
              </a:rPr>
              <a:t>Usually commuting</a:t>
            </a:r>
          </a:p>
          <a:p>
            <a:pPr lvl="1"/>
            <a:r>
              <a:rPr lang="en-US" dirty="0" smtClean="0">
                <a:solidFill>
                  <a:srgbClr val="000000"/>
                </a:solidFill>
                <a:latin typeface="Calibri" pitchFamily="-123" charset="0"/>
              </a:rPr>
              <a:t>Often highly mobile</a:t>
            </a:r>
          </a:p>
          <a:p>
            <a:r>
              <a:rPr lang="en-US" dirty="0" smtClean="0">
                <a:solidFill>
                  <a:srgbClr val="000000"/>
                </a:solidFill>
                <a:latin typeface="Calibri" pitchFamily="-123" charset="0"/>
              </a:rPr>
              <a:t>Access broader through financial aid</a:t>
            </a:r>
          </a:p>
          <a:p>
            <a:r>
              <a:rPr lang="en-US" dirty="0" smtClean="0">
                <a:solidFill>
                  <a:srgbClr val="000000"/>
                </a:solidFill>
                <a:latin typeface="Calibri" pitchFamily="-123" charset="0"/>
              </a:rPr>
              <a:t>Increasing diversity</a:t>
            </a:r>
          </a:p>
          <a:p>
            <a:endParaRPr lang="en-US" dirty="0" smtClean="0">
              <a:latin typeface="Calibri" pitchFamily="-123" charset="0"/>
            </a:endParaRPr>
          </a:p>
          <a:p>
            <a:endParaRPr lang="en-US" dirty="0" smtClean="0">
              <a:latin typeface="Calibri" pitchFamily="-123"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6"/>
          <p:cNvSpPr>
            <a:spLocks noGrp="1"/>
          </p:cNvSpPr>
          <p:nvPr>
            <p:ph type="title"/>
          </p:nvPr>
        </p:nvSpPr>
        <p:spPr/>
        <p:txBody>
          <a:bodyPr/>
          <a:lstStyle/>
          <a:p>
            <a:r>
              <a:rPr lang="en-US" sz="4000" dirty="0" smtClean="0"/>
              <a:t>Changing Contexts: Our Students</a:t>
            </a:r>
            <a:br>
              <a:rPr lang="en-US" sz="4000" dirty="0" smtClean="0"/>
            </a:br>
            <a:endParaRPr lang="en-US" sz="4000" b="1" dirty="0" smtClean="0"/>
          </a:p>
        </p:txBody>
      </p:sp>
      <p:sp>
        <p:nvSpPr>
          <p:cNvPr id="59394" name="Content Placeholder 7"/>
          <p:cNvSpPr>
            <a:spLocks noGrp="1"/>
          </p:cNvSpPr>
          <p:nvPr>
            <p:ph idx="1"/>
          </p:nvPr>
        </p:nvSpPr>
        <p:spPr>
          <a:xfrm>
            <a:off x="322710" y="1168400"/>
            <a:ext cx="8229600" cy="4945429"/>
          </a:xfrm>
        </p:spPr>
        <p:txBody>
          <a:bodyPr/>
          <a:lstStyle/>
          <a:p>
            <a:pPr algn="ctr">
              <a:buNone/>
            </a:pPr>
            <a:r>
              <a:rPr lang="en-US" b="1" dirty="0" smtClean="0">
                <a:solidFill>
                  <a:srgbClr val="000000"/>
                </a:solidFill>
                <a:latin typeface="Calibri" pitchFamily="-123" charset="0"/>
              </a:rPr>
              <a:t>TOMORROW</a:t>
            </a:r>
          </a:p>
          <a:p>
            <a:r>
              <a:rPr lang="en-US" sz="2800" b="1" dirty="0" smtClean="0">
                <a:solidFill>
                  <a:srgbClr val="000000"/>
                </a:solidFill>
                <a:latin typeface="Calibri" pitchFamily="-123" charset="0"/>
              </a:rPr>
              <a:t>Even fewer</a:t>
            </a:r>
            <a:r>
              <a:rPr lang="en-US" sz="2800" dirty="0" smtClean="0">
                <a:solidFill>
                  <a:srgbClr val="000000"/>
                </a:solidFill>
                <a:latin typeface="Calibri" pitchFamily="-123" charset="0"/>
              </a:rPr>
              <a:t> traditional (18-22) students</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students of color (by 2020, 46%)</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low income students</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first-generation college students</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nonnative students for whom English is a second language</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mobile students, with less institutional loyalty</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part-time students</a:t>
            </a:r>
          </a:p>
          <a:p>
            <a:r>
              <a:rPr lang="en-US" sz="2800" b="1" dirty="0" smtClean="0">
                <a:solidFill>
                  <a:srgbClr val="000000"/>
                </a:solidFill>
                <a:latin typeface="Calibri" pitchFamily="-123" charset="0"/>
              </a:rPr>
              <a:t>More</a:t>
            </a:r>
            <a:r>
              <a:rPr lang="en-US" sz="2800" dirty="0" smtClean="0">
                <a:solidFill>
                  <a:srgbClr val="000000"/>
                </a:solidFill>
                <a:latin typeface="Calibri" pitchFamily="-123" charset="0"/>
              </a:rPr>
              <a:t> students studying through distance education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Changing Contexts: Competition</a:t>
            </a:r>
          </a:p>
        </p:txBody>
      </p:sp>
      <p:sp>
        <p:nvSpPr>
          <p:cNvPr id="61442" name="Content Placeholder 2"/>
          <p:cNvSpPr>
            <a:spLocks noGrp="1"/>
          </p:cNvSpPr>
          <p:nvPr>
            <p:ph idx="1"/>
          </p:nvPr>
        </p:nvSpPr>
        <p:spPr/>
        <p:txBody>
          <a:bodyPr/>
          <a:lstStyle/>
          <a:p>
            <a:r>
              <a:rPr lang="en-US" dirty="0" smtClean="0">
                <a:solidFill>
                  <a:srgbClr val="000000"/>
                </a:solidFill>
                <a:latin typeface="Calibri" pitchFamily="-123" charset="0"/>
              </a:rPr>
              <a:t>Continued growth in for-profit competitors</a:t>
            </a:r>
          </a:p>
          <a:p>
            <a:r>
              <a:rPr lang="en-US" dirty="0" smtClean="0">
                <a:solidFill>
                  <a:srgbClr val="000000"/>
                </a:solidFill>
                <a:latin typeface="Calibri" pitchFamily="-123" charset="0"/>
              </a:rPr>
              <a:t>Mission expansion in community colleges</a:t>
            </a:r>
          </a:p>
          <a:p>
            <a:r>
              <a:rPr lang="en-US" dirty="0" smtClean="0">
                <a:solidFill>
                  <a:srgbClr val="000000"/>
                </a:solidFill>
                <a:latin typeface="Calibri" pitchFamily="-123" charset="0"/>
              </a:rPr>
              <a:t>Sustained increase in online learning</a:t>
            </a:r>
          </a:p>
          <a:p>
            <a:r>
              <a:rPr lang="en-US" dirty="0" smtClean="0">
                <a:solidFill>
                  <a:srgbClr val="000000"/>
                </a:solidFill>
                <a:latin typeface="Calibri" pitchFamily="-123" charset="0"/>
              </a:rPr>
              <a:t>Introduction of surrogate credentials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z="4000" smtClean="0"/>
              <a:t>Changing Contexts: </a:t>
            </a:r>
            <a:br>
              <a:rPr lang="en-US" sz="4000" smtClean="0"/>
            </a:br>
            <a:r>
              <a:rPr lang="en-US" sz="4000" smtClean="0"/>
              <a:t>Higher Employer Expectations</a:t>
            </a:r>
          </a:p>
        </p:txBody>
      </p:sp>
      <p:sp>
        <p:nvSpPr>
          <p:cNvPr id="63490" name="Content Placeholder 2"/>
          <p:cNvSpPr>
            <a:spLocks noGrp="1"/>
          </p:cNvSpPr>
          <p:nvPr>
            <p:ph idx="1"/>
          </p:nvPr>
        </p:nvSpPr>
        <p:spPr>
          <a:xfrm>
            <a:off x="457200" y="1584325"/>
            <a:ext cx="8229600" cy="4883150"/>
          </a:xfrm>
        </p:spPr>
        <p:txBody>
          <a:bodyPr/>
          <a:lstStyle/>
          <a:p>
            <a:r>
              <a:rPr lang="en-US" sz="2400" dirty="0" smtClean="0">
                <a:solidFill>
                  <a:srgbClr val="000000"/>
                </a:solidFill>
                <a:latin typeface="Calibri" pitchFamily="-123" charset="0"/>
              </a:rPr>
              <a:t>91% say that they are “asking employees to take on </a:t>
            </a:r>
            <a:r>
              <a:rPr lang="en-US" sz="2400" b="1" dirty="0" smtClean="0">
                <a:solidFill>
                  <a:srgbClr val="000000"/>
                </a:solidFill>
                <a:latin typeface="Calibri" pitchFamily="-123" charset="0"/>
              </a:rPr>
              <a:t>more responsibilities</a:t>
            </a:r>
            <a:r>
              <a:rPr lang="en-US" sz="2400" dirty="0" smtClean="0">
                <a:solidFill>
                  <a:srgbClr val="000000"/>
                </a:solidFill>
                <a:latin typeface="Calibri" pitchFamily="-123" charset="0"/>
              </a:rPr>
              <a:t> and to use </a:t>
            </a:r>
            <a:r>
              <a:rPr lang="en-US" sz="2400" b="1" dirty="0" smtClean="0">
                <a:solidFill>
                  <a:srgbClr val="000000"/>
                </a:solidFill>
                <a:latin typeface="Calibri" pitchFamily="-123" charset="0"/>
              </a:rPr>
              <a:t>a broader set of skills </a:t>
            </a:r>
            <a:r>
              <a:rPr lang="en-US" sz="2400" dirty="0" smtClean="0">
                <a:solidFill>
                  <a:srgbClr val="000000"/>
                </a:solidFill>
                <a:latin typeface="Calibri" pitchFamily="-123" charset="0"/>
              </a:rPr>
              <a:t>than in the past”</a:t>
            </a:r>
          </a:p>
          <a:p>
            <a:r>
              <a:rPr lang="en-US" sz="2400" dirty="0" smtClean="0">
                <a:solidFill>
                  <a:srgbClr val="000000"/>
                </a:solidFill>
                <a:latin typeface="Calibri" pitchFamily="-123" charset="0"/>
              </a:rPr>
              <a:t>90% say that their “employees are expected to </a:t>
            </a:r>
            <a:r>
              <a:rPr lang="en-US" sz="2400" b="1" dirty="0" smtClean="0">
                <a:solidFill>
                  <a:srgbClr val="000000"/>
                </a:solidFill>
                <a:latin typeface="Calibri" pitchFamily="-123" charset="0"/>
              </a:rPr>
              <a:t>work harder to coordinate with other departments</a:t>
            </a:r>
            <a:r>
              <a:rPr lang="en-US" sz="2400" dirty="0" smtClean="0">
                <a:solidFill>
                  <a:srgbClr val="000000"/>
                </a:solidFill>
                <a:latin typeface="Calibri" pitchFamily="-123" charset="0"/>
              </a:rPr>
              <a:t> than in the past.”</a:t>
            </a:r>
          </a:p>
          <a:p>
            <a:r>
              <a:rPr lang="en-US" sz="2400" dirty="0" smtClean="0">
                <a:solidFill>
                  <a:srgbClr val="000000"/>
                </a:solidFill>
                <a:latin typeface="Calibri" pitchFamily="-123" charset="0"/>
              </a:rPr>
              <a:t>88% say that “the </a:t>
            </a:r>
            <a:r>
              <a:rPr lang="en-US" sz="2400" b="1" dirty="0" smtClean="0">
                <a:solidFill>
                  <a:srgbClr val="000000"/>
                </a:solidFill>
                <a:latin typeface="Calibri" pitchFamily="-123" charset="0"/>
              </a:rPr>
              <a:t>challenges</a:t>
            </a:r>
            <a:r>
              <a:rPr lang="en-US" sz="2400" dirty="0" smtClean="0">
                <a:solidFill>
                  <a:srgbClr val="000000"/>
                </a:solidFill>
                <a:latin typeface="Calibri" pitchFamily="-123" charset="0"/>
              </a:rPr>
              <a:t> their employees face are </a:t>
            </a:r>
            <a:r>
              <a:rPr lang="en-US" sz="2400" b="1" dirty="0" smtClean="0">
                <a:solidFill>
                  <a:srgbClr val="000000"/>
                </a:solidFill>
                <a:latin typeface="Calibri" pitchFamily="-123" charset="0"/>
              </a:rPr>
              <a:t>more complex</a:t>
            </a:r>
            <a:r>
              <a:rPr lang="en-US" sz="2400" dirty="0" smtClean="0">
                <a:solidFill>
                  <a:srgbClr val="000000"/>
                </a:solidFill>
                <a:latin typeface="Calibri" pitchFamily="-123" charset="0"/>
              </a:rPr>
              <a:t> than they were in the past.” </a:t>
            </a:r>
          </a:p>
          <a:p>
            <a:r>
              <a:rPr lang="en-US" sz="2400" dirty="0" smtClean="0">
                <a:solidFill>
                  <a:srgbClr val="000000"/>
                </a:solidFill>
                <a:latin typeface="Calibri" pitchFamily="-123" charset="0"/>
              </a:rPr>
              <a:t>88% agree that “to succeed in their companies, employees need </a:t>
            </a:r>
            <a:r>
              <a:rPr lang="en-US" sz="2400" b="1" dirty="0" smtClean="0">
                <a:solidFill>
                  <a:srgbClr val="000000"/>
                </a:solidFill>
                <a:latin typeface="Calibri" pitchFamily="-123" charset="0"/>
              </a:rPr>
              <a:t>higher levels of learning and knowledge </a:t>
            </a:r>
            <a:r>
              <a:rPr lang="en-US" sz="2400" dirty="0" smtClean="0">
                <a:solidFill>
                  <a:srgbClr val="000000"/>
                </a:solidFill>
                <a:latin typeface="Calibri" pitchFamily="-123" charset="0"/>
              </a:rPr>
              <a:t>than they did in the past”</a:t>
            </a:r>
          </a:p>
          <a:p>
            <a:pPr>
              <a:buFont typeface="Arial" pitchFamily="-123" charset="0"/>
              <a:buNone/>
            </a:pPr>
            <a:r>
              <a:rPr lang="en-US" sz="2400" i="1" dirty="0" smtClean="0">
                <a:solidFill>
                  <a:srgbClr val="000000"/>
                </a:solidFill>
                <a:latin typeface="Calibri" pitchFamily="-123" charset="0"/>
              </a:rPr>
              <a:t>	</a:t>
            </a:r>
            <a:r>
              <a:rPr lang="en-US" sz="1800" i="1" dirty="0" smtClean="0">
                <a:solidFill>
                  <a:srgbClr val="000000"/>
                </a:solidFill>
                <a:latin typeface="Calibri" pitchFamily="-123" charset="0"/>
              </a:rPr>
              <a:t>Source: “Raising the Bar: Employers’ Views on College Learning in the Wake of the Economic Downturn” (AAC&amp;U and Hart Research Associates, 2010)</a:t>
            </a:r>
            <a:endParaRPr lang="en-US" sz="1800" dirty="0" smtClean="0">
              <a:solidFill>
                <a:srgbClr val="000000"/>
              </a:solidFill>
              <a:latin typeface="Calibri" pitchFamily="-123"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z="4000" smtClean="0"/>
              <a:t>Changing Contexts: </a:t>
            </a:r>
            <a:br>
              <a:rPr lang="en-US" sz="4000" smtClean="0"/>
            </a:br>
            <a:r>
              <a:rPr lang="en-US" sz="4000" smtClean="0"/>
              <a:t>Higher Employee Rewards</a:t>
            </a:r>
          </a:p>
        </p:txBody>
      </p:sp>
      <p:sp>
        <p:nvSpPr>
          <p:cNvPr id="65538" name="Content Placeholder 2"/>
          <p:cNvSpPr>
            <a:spLocks noGrp="1"/>
          </p:cNvSpPr>
          <p:nvPr>
            <p:ph idx="1"/>
          </p:nvPr>
        </p:nvSpPr>
        <p:spPr>
          <a:xfrm>
            <a:off x="457200" y="1690688"/>
            <a:ext cx="8229600" cy="4776787"/>
          </a:xfrm>
        </p:spPr>
        <p:txBody>
          <a:bodyPr/>
          <a:lstStyle/>
          <a:p>
            <a:pPr>
              <a:buFont typeface="Arial" pitchFamily="-123" charset="0"/>
              <a:buNone/>
            </a:pPr>
            <a:r>
              <a:rPr lang="en-US" sz="2400" dirty="0" smtClean="0">
                <a:latin typeface="Calibri" pitchFamily="-123" charset="0"/>
              </a:rPr>
              <a:t>	</a:t>
            </a:r>
            <a:r>
              <a:rPr lang="en-US" sz="2400" dirty="0" smtClean="0">
                <a:solidFill>
                  <a:srgbClr val="000000"/>
                </a:solidFill>
                <a:latin typeface="Calibri" pitchFamily="-123" charset="0"/>
              </a:rPr>
              <a:t>From a federal database analyzing qualifications for 1,100 different jobs comes evidence that the highest salaries apply to positions that call for intensive use of liberal education capabilities, including--</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Writing</a:t>
            </a:r>
            <a:r>
              <a:rPr lang="en-US" sz="2400" dirty="0" smtClean="0">
                <a:solidFill>
                  <a:srgbClr val="000000"/>
                </a:solidFill>
                <a:latin typeface="Calibri" pitchFamily="-123" charset="0"/>
              </a:rPr>
              <a:t> </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Inductive</a:t>
            </a:r>
            <a:r>
              <a:rPr lang="en-US" sz="2400" dirty="0" smtClean="0">
                <a:solidFill>
                  <a:srgbClr val="000000"/>
                </a:solidFill>
                <a:latin typeface="Calibri" pitchFamily="-123" charset="0"/>
              </a:rPr>
              <a:t> and Deductive Reasoning </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Judgment</a:t>
            </a:r>
            <a:r>
              <a:rPr lang="en-US" sz="2400" dirty="0" smtClean="0">
                <a:solidFill>
                  <a:srgbClr val="000000"/>
                </a:solidFill>
                <a:latin typeface="Calibri" pitchFamily="-123" charset="0"/>
              </a:rPr>
              <a:t> and Decision Making </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Problem</a:t>
            </a:r>
            <a:r>
              <a:rPr lang="en-US" sz="2400" dirty="0" smtClean="0">
                <a:solidFill>
                  <a:srgbClr val="000000"/>
                </a:solidFill>
                <a:latin typeface="Calibri" pitchFamily="-123" charset="0"/>
              </a:rPr>
              <a:t> Solving </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Social</a:t>
            </a:r>
            <a:r>
              <a:rPr lang="en-US" sz="2400" dirty="0" smtClean="0">
                <a:solidFill>
                  <a:srgbClr val="000000"/>
                </a:solidFill>
                <a:latin typeface="Calibri" pitchFamily="-123" charset="0"/>
              </a:rPr>
              <a:t>/Interpersonal Skills </a:t>
            </a:r>
          </a:p>
          <a:p>
            <a:pPr>
              <a:buFont typeface="Arial" pitchFamily="-123" charset="0"/>
              <a:buNone/>
            </a:pPr>
            <a:r>
              <a:rPr lang="en-US" sz="2400" dirty="0" smtClean="0">
                <a:solidFill>
                  <a:srgbClr val="000000"/>
                </a:solidFill>
                <a:latin typeface="Calibri" pitchFamily="-123" charset="0"/>
              </a:rPr>
              <a:t>	</a:t>
            </a:r>
            <a:r>
              <a:rPr lang="en-US" sz="2400" dirty="0" err="1" smtClean="0">
                <a:solidFill>
                  <a:srgbClr val="000000"/>
                </a:solidFill>
                <a:latin typeface="Wingdings" pitchFamily="-123" charset="2"/>
                <a:ea typeface="Wingdings" pitchFamily="-123" charset="2"/>
                <a:cs typeface="Wingdings" pitchFamily="-123" charset="2"/>
              </a:rPr>
              <a:t></a:t>
            </a:r>
            <a:r>
              <a:rPr lang="en-US" sz="2400" dirty="0" err="1" smtClean="0">
                <a:solidFill>
                  <a:srgbClr val="000000"/>
                </a:solidFill>
                <a:latin typeface="Calibri" pitchFamily="-123" charset="0"/>
              </a:rPr>
              <a:t>Mathematics</a:t>
            </a:r>
            <a:r>
              <a:rPr lang="en-US" sz="2400" dirty="0" smtClean="0">
                <a:solidFill>
                  <a:srgbClr val="000000"/>
                </a:solidFill>
                <a:latin typeface="Calibri" pitchFamily="-123" charset="0"/>
              </a:rPr>
              <a:t> </a:t>
            </a:r>
          </a:p>
          <a:p>
            <a:pPr algn="r">
              <a:buFont typeface="Arial" pitchFamily="-123" charset="0"/>
              <a:buNone/>
            </a:pPr>
            <a:endParaRPr lang="en-US" sz="1200" dirty="0" smtClean="0">
              <a:solidFill>
                <a:srgbClr val="000000"/>
              </a:solidFill>
              <a:latin typeface="Calibri" pitchFamily="-123" charset="0"/>
            </a:endParaRPr>
          </a:p>
          <a:p>
            <a:pPr algn="r">
              <a:buFont typeface="Arial" pitchFamily="-123" charset="0"/>
              <a:buNone/>
            </a:pPr>
            <a:r>
              <a:rPr lang="en-US" sz="2000" dirty="0" smtClean="0">
                <a:solidFill>
                  <a:srgbClr val="000000"/>
                </a:solidFill>
                <a:latin typeface="Calibri" pitchFamily="-123" charset="0"/>
              </a:rPr>
              <a:t>--Source: Georgetown University Center on Education and the Workforce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pPr eaLnBrk="1" hangingPunct="1"/>
            <a:r>
              <a:rPr lang="en-US" dirty="0" smtClean="0">
                <a:latin typeface="Calibri" pitchFamily="-123" charset="0"/>
              </a:rPr>
              <a:t>Four words to frame our discussion</a:t>
            </a:r>
          </a:p>
        </p:txBody>
      </p:sp>
      <p:sp>
        <p:nvSpPr>
          <p:cNvPr id="12290" name="Content Placeholder 6"/>
          <p:cNvSpPr>
            <a:spLocks noGrp="1"/>
          </p:cNvSpPr>
          <p:nvPr>
            <p:ph idx="1"/>
          </p:nvPr>
        </p:nvSpPr>
        <p:spPr/>
        <p:txBody>
          <a:bodyPr/>
          <a:lstStyle/>
          <a:p>
            <a:pPr eaLnBrk="1" hangingPunct="1"/>
            <a:endParaRPr lang="en-US">
              <a:latin typeface="Calibri" pitchFamily="-123" charset="0"/>
            </a:endParaRPr>
          </a:p>
        </p:txBody>
      </p:sp>
      <p:sp>
        <p:nvSpPr>
          <p:cNvPr id="6" name="Rectangle 11"/>
          <p:cNvSpPr>
            <a:spLocks noGrp="1" noChangeArrowheads="1"/>
          </p:cNvSpPr>
          <p:nvPr>
            <p:ph type="sldNum" sz="quarter" idx="12"/>
          </p:nvPr>
        </p:nvSpPr>
        <p:spPr/>
        <p:txBody>
          <a:bodyPr/>
          <a:lstStyle/>
          <a:p>
            <a:pPr>
              <a:defRPr/>
            </a:pPr>
            <a:fld id="{8939C72D-6C1F-44F9-8087-13BFA6A9DF8E}" type="slidenum">
              <a:rPr lang="en-US"/>
              <a:pPr>
                <a:defRPr/>
              </a:pPr>
              <a:t>3</a:t>
            </a:fld>
            <a:endParaRPr lang="en-US"/>
          </a:p>
        </p:txBody>
      </p:sp>
      <p:pic>
        <p:nvPicPr>
          <p:cNvPr id="12292" name="Picture 5"/>
          <p:cNvPicPr>
            <a:picLocks noChangeAspect="1"/>
          </p:cNvPicPr>
          <p:nvPr/>
        </p:nvPicPr>
        <p:blipFill>
          <a:blip r:embed="rId3"/>
          <a:srcRect/>
          <a:stretch>
            <a:fillRect/>
          </a:stretch>
        </p:blipFill>
        <p:spPr bwMode="auto">
          <a:xfrm>
            <a:off x="2090738" y="1727200"/>
            <a:ext cx="4767262" cy="3654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745728"/>
          </a:xfrm>
        </p:spPr>
        <p:txBody>
          <a:bodyPr/>
          <a:lstStyle/>
          <a:p>
            <a:r>
              <a:rPr lang="en-US" dirty="0" smtClean="0"/>
              <a:t>General Education</a:t>
            </a:r>
            <a:br>
              <a:rPr lang="en-US" dirty="0" smtClean="0"/>
            </a:br>
            <a:r>
              <a:rPr lang="en-US" dirty="0" smtClean="0"/>
              <a:t>responsive to this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VISION</a:t>
            </a:r>
            <a:r>
              <a:rPr lang="en-US" dirty="0" smtClean="0"/>
              <a:t/>
            </a:r>
            <a:br>
              <a:rPr lang="en-US" dirty="0" smtClean="0"/>
            </a:br>
            <a:r>
              <a:rPr lang="en-US" dirty="0" smtClean="0"/>
              <a:t>must embody and express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5756"/>
          </a:xfrm>
        </p:spPr>
        <p:txBody>
          <a:bodyPr/>
          <a:lstStyle/>
          <a:p>
            <a:pPr>
              <a:defRPr/>
            </a:pP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COHERENCE</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3"/>
          <p:cNvSpPr>
            <a:spLocks noGrp="1"/>
          </p:cNvSpPr>
          <p:nvPr>
            <p:ph type="title"/>
          </p:nvPr>
        </p:nvSpPr>
        <p:spPr/>
        <p:txBody>
          <a:bodyPr/>
          <a:lstStyle/>
          <a:p>
            <a:r>
              <a:rPr lang="en-US" sz="4000" dirty="0" smtClean="0">
                <a:latin typeface="Calibri" pitchFamily="-123" charset="0"/>
              </a:rPr>
              <a:t>General Education at “C” Level</a:t>
            </a:r>
            <a:endParaRPr lang="en-US" sz="4000" dirty="0">
              <a:latin typeface="Calibri" pitchFamily="-123" charset="0"/>
            </a:endParaRPr>
          </a:p>
        </p:txBody>
      </p:sp>
      <p:sp>
        <p:nvSpPr>
          <p:cNvPr id="89090" name="Content Placeholder 4"/>
          <p:cNvSpPr>
            <a:spLocks noGrp="1"/>
          </p:cNvSpPr>
          <p:nvPr>
            <p:ph idx="1"/>
          </p:nvPr>
        </p:nvSpPr>
        <p:spPr/>
        <p:txBody>
          <a:bodyPr/>
          <a:lstStyle/>
          <a:p>
            <a:pPr algn="ctr">
              <a:buNone/>
            </a:pPr>
            <a:r>
              <a:rPr lang="en-US" sz="3600" dirty="0" smtClean="0">
                <a:solidFill>
                  <a:srgbClr val="5A0000"/>
                </a:solidFill>
                <a:latin typeface="Calibri" pitchFamily="-123" charset="0"/>
              </a:rPr>
              <a:t>Coherence</a:t>
            </a:r>
          </a:p>
          <a:p>
            <a:pPr algn="ctr">
              <a:buNone/>
            </a:pPr>
            <a:endParaRPr lang="en-US" sz="3600" dirty="0" smtClean="0">
              <a:solidFill>
                <a:srgbClr val="5A0000"/>
              </a:solidFill>
              <a:latin typeface="Calibri" pitchFamily="-123" charset="0"/>
            </a:endParaRPr>
          </a:p>
          <a:p>
            <a:pPr algn="ctr">
              <a:buNone/>
            </a:pPr>
            <a:r>
              <a:rPr lang="en-US" sz="3600" dirty="0" smtClean="0">
                <a:solidFill>
                  <a:srgbClr val="5A0000"/>
                </a:solidFill>
                <a:latin typeface="Calibri" pitchFamily="-123" charset="0"/>
              </a:rPr>
              <a:t>Continuity</a:t>
            </a:r>
          </a:p>
          <a:p>
            <a:pPr algn="ctr">
              <a:buNone/>
            </a:pPr>
            <a:endParaRPr lang="en-US" sz="3600" dirty="0" smtClean="0">
              <a:solidFill>
                <a:srgbClr val="5A0000"/>
              </a:solidFill>
              <a:latin typeface="Calibri" pitchFamily="-123" charset="0"/>
            </a:endParaRPr>
          </a:p>
          <a:p>
            <a:pPr algn="ctr">
              <a:buNone/>
            </a:pPr>
            <a:r>
              <a:rPr lang="en-US" sz="3600" dirty="0" smtClean="0">
                <a:solidFill>
                  <a:srgbClr val="5A0000"/>
                </a:solidFill>
                <a:latin typeface="Calibri" pitchFamily="-123" charset="0"/>
              </a:rPr>
              <a:t>Competence</a:t>
            </a:r>
          </a:p>
          <a:p>
            <a:endParaRPr lang="en-US" dirty="0" smtClean="0">
              <a:latin typeface="Calibri" pitchFamily="-123"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algn="l"/>
            <a:r>
              <a:rPr lang="en-US">
                <a:latin typeface="Calibri" pitchFamily="-123" charset="0"/>
              </a:rPr>
              <a:t>Coherence</a:t>
            </a:r>
          </a:p>
        </p:txBody>
      </p:sp>
      <p:sp>
        <p:nvSpPr>
          <p:cNvPr id="39939" name="Rectangle 3"/>
          <p:cNvSpPr>
            <a:spLocks noGrp="1" noChangeArrowheads="1"/>
          </p:cNvSpPr>
          <p:nvPr>
            <p:ph type="body" idx="1"/>
          </p:nvPr>
        </p:nvSpPr>
        <p:spPr>
          <a:xfrm>
            <a:off x="457200" y="1600200"/>
            <a:ext cx="8229600" cy="4495800"/>
          </a:xfrm>
        </p:spPr>
        <p:txBody>
          <a:bodyPr/>
          <a:lstStyle/>
          <a:p>
            <a:pPr>
              <a:lnSpc>
                <a:spcPct val="80000"/>
              </a:lnSpc>
            </a:pPr>
            <a:r>
              <a:rPr lang="en-US" sz="2800">
                <a:solidFill>
                  <a:srgbClr val="5A0000"/>
                </a:solidFill>
                <a:latin typeface="Calibri" pitchFamily="-123" charset="0"/>
              </a:rPr>
              <a:t>Will the reinvented</a:t>
            </a:r>
            <a:r>
              <a:rPr lang="en-US" sz="2800" smtClean="0">
                <a:solidFill>
                  <a:srgbClr val="5A0000"/>
                </a:solidFill>
                <a:latin typeface="Calibri" pitchFamily="-123" charset="0"/>
              </a:rPr>
              <a:t> curriculum  </a:t>
            </a:r>
            <a:r>
              <a:rPr lang="en-US" sz="2800">
                <a:solidFill>
                  <a:srgbClr val="5A0000"/>
                </a:solidFill>
                <a:latin typeface="Calibri" pitchFamily="-123" charset="0"/>
              </a:rPr>
              <a:t>more fully reflect—and </a:t>
            </a:r>
            <a:r>
              <a:rPr lang="en-US" sz="2800" b="1" i="1">
                <a:solidFill>
                  <a:srgbClr val="5A0000"/>
                </a:solidFill>
                <a:latin typeface="Calibri" pitchFamily="-123" charset="0"/>
              </a:rPr>
              <a:t>advance</a:t>
            </a:r>
            <a:r>
              <a:rPr lang="en-US" sz="2800">
                <a:solidFill>
                  <a:srgbClr val="5A0000"/>
                </a:solidFill>
                <a:latin typeface="Calibri" pitchFamily="-123" charset="0"/>
              </a:rPr>
              <a:t>—the institution’s mission? </a:t>
            </a:r>
          </a:p>
          <a:p>
            <a:pPr>
              <a:lnSpc>
                <a:spcPct val="80000"/>
              </a:lnSpc>
            </a:pPr>
            <a:r>
              <a:rPr lang="en-US" sz="2800">
                <a:solidFill>
                  <a:srgbClr val="5A0000"/>
                </a:solidFill>
                <a:latin typeface="Calibri" pitchFamily="-123" charset="0"/>
              </a:rPr>
              <a:t>Will the curriculum embody </a:t>
            </a:r>
            <a:r>
              <a:rPr lang="en-US" sz="2800" b="1" i="1">
                <a:solidFill>
                  <a:srgbClr val="5A0000"/>
                </a:solidFill>
                <a:latin typeface="Calibri" pitchFamily="-123" charset="0"/>
              </a:rPr>
              <a:t>genuine choices</a:t>
            </a:r>
            <a:r>
              <a:rPr lang="en-US" sz="2800">
                <a:solidFill>
                  <a:srgbClr val="5A0000"/>
                </a:solidFill>
                <a:latin typeface="Calibri" pitchFamily="-123" charset="0"/>
              </a:rPr>
              <a:t>?</a:t>
            </a:r>
          </a:p>
          <a:p>
            <a:pPr>
              <a:lnSpc>
                <a:spcPct val="80000"/>
              </a:lnSpc>
            </a:pPr>
            <a:r>
              <a:rPr lang="en-US" sz="2800">
                <a:solidFill>
                  <a:srgbClr val="5A0000"/>
                </a:solidFill>
                <a:latin typeface="Calibri" pitchFamily="-123" charset="0"/>
              </a:rPr>
              <a:t>Will the curriculum express a more explicit emphasis on </a:t>
            </a:r>
            <a:r>
              <a:rPr lang="en-US" sz="2800" b="1" i="1">
                <a:solidFill>
                  <a:srgbClr val="5A0000"/>
                </a:solidFill>
                <a:latin typeface="Calibri" pitchFamily="-123" charset="0"/>
              </a:rPr>
              <a:t>learning</a:t>
            </a:r>
            <a:r>
              <a:rPr lang="en-US" sz="2800">
                <a:solidFill>
                  <a:srgbClr val="5A0000"/>
                </a:solidFill>
                <a:latin typeface="Calibri" pitchFamily="-123" charset="0"/>
              </a:rPr>
              <a:t>—rather than teaching?</a:t>
            </a:r>
          </a:p>
          <a:p>
            <a:pPr>
              <a:lnSpc>
                <a:spcPct val="80000"/>
              </a:lnSpc>
            </a:pPr>
            <a:r>
              <a:rPr lang="en-US" sz="2800">
                <a:solidFill>
                  <a:srgbClr val="5A0000"/>
                </a:solidFill>
                <a:latin typeface="Calibri" pitchFamily="-123" charset="0"/>
              </a:rPr>
              <a:t>Will the objectives of all </a:t>
            </a:r>
            <a:r>
              <a:rPr lang="en-US" sz="2800" b="1" i="1">
                <a:solidFill>
                  <a:srgbClr val="5A0000"/>
                </a:solidFill>
                <a:latin typeface="Calibri" pitchFamily="-123" charset="0"/>
              </a:rPr>
              <a:t>courses</a:t>
            </a:r>
            <a:r>
              <a:rPr lang="en-US" sz="2800" i="1">
                <a:solidFill>
                  <a:srgbClr val="5A0000"/>
                </a:solidFill>
                <a:latin typeface="Calibri" pitchFamily="-123" charset="0"/>
              </a:rPr>
              <a:t> </a:t>
            </a:r>
            <a:r>
              <a:rPr lang="en-US" sz="2800">
                <a:solidFill>
                  <a:srgbClr val="5A0000"/>
                </a:solidFill>
                <a:latin typeface="Calibri" pitchFamily="-123" charset="0"/>
              </a:rPr>
              <a:t>be clearly stated?</a:t>
            </a:r>
            <a:r>
              <a:rPr lang="en-US" sz="2800">
                <a:latin typeface="Calibri" pitchFamily="-123" charset="0"/>
              </a:rPr>
              <a:t> </a:t>
            </a:r>
          </a:p>
          <a:p>
            <a:pPr>
              <a:lnSpc>
                <a:spcPct val="80000"/>
              </a:lnSpc>
            </a:pPr>
            <a:r>
              <a:rPr lang="en-US" sz="2800" b="1">
                <a:solidFill>
                  <a:srgbClr val="5A0000"/>
                </a:solidFill>
                <a:latin typeface="Calibri" pitchFamily="-123" charset="0"/>
              </a:rPr>
              <a:t>Will there be a recognizable </a:t>
            </a:r>
            <a:r>
              <a:rPr lang="en-US" sz="2800" b="1" i="1">
                <a:solidFill>
                  <a:srgbClr val="5A0000"/>
                </a:solidFill>
                <a:latin typeface="Calibri" pitchFamily="-123" charset="0"/>
              </a:rPr>
              <a:t>and marketable</a:t>
            </a:r>
            <a:r>
              <a:rPr lang="en-US" sz="2800" b="1">
                <a:solidFill>
                  <a:srgbClr val="5A0000"/>
                </a:solidFill>
                <a:latin typeface="Calibri" pitchFamily="-123" charset="0"/>
              </a:rPr>
              <a:t> logic to the new curriculum?</a:t>
            </a:r>
          </a:p>
          <a:p>
            <a:pPr>
              <a:lnSpc>
                <a:spcPct val="80000"/>
              </a:lnSpc>
              <a:buFont typeface="Wingdings" pitchFamily="-123" charset="2"/>
              <a:buNone/>
            </a:pPr>
            <a:endParaRPr lang="en-US" sz="2800">
              <a:solidFill>
                <a:schemeClr val="hlink"/>
              </a:solidFill>
              <a:latin typeface="Calibri" pitchFamily="-123"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457200" y="381000"/>
            <a:ext cx="8229600" cy="762000"/>
          </a:xfrm>
        </p:spPr>
        <p:txBody>
          <a:bodyPr/>
          <a:lstStyle/>
          <a:p>
            <a:pPr algn="l"/>
            <a:r>
              <a:rPr lang="en-US">
                <a:latin typeface="Calibri" pitchFamily="-123" charset="0"/>
              </a:rPr>
              <a:t>Continuity</a:t>
            </a:r>
          </a:p>
        </p:txBody>
      </p:sp>
      <p:sp>
        <p:nvSpPr>
          <p:cNvPr id="40963" name="Rectangle 3"/>
          <p:cNvSpPr>
            <a:spLocks noGrp="1" noChangeArrowheads="1"/>
          </p:cNvSpPr>
          <p:nvPr>
            <p:ph type="body" idx="1"/>
          </p:nvPr>
        </p:nvSpPr>
        <p:spPr>
          <a:xfrm>
            <a:off x="457200" y="1143000"/>
            <a:ext cx="8229600" cy="4953000"/>
          </a:xfrm>
        </p:spPr>
        <p:txBody>
          <a:bodyPr/>
          <a:lstStyle/>
          <a:p>
            <a:pPr>
              <a:lnSpc>
                <a:spcPct val="80000"/>
              </a:lnSpc>
            </a:pPr>
            <a:r>
              <a:rPr lang="en-US" sz="2800" dirty="0" smtClean="0">
                <a:solidFill>
                  <a:srgbClr val="5A0000"/>
                </a:solidFill>
                <a:latin typeface="Calibri" pitchFamily="-123" charset="0"/>
              </a:rPr>
              <a:t>Will there be clear links between general education and education in the chosen field?</a:t>
            </a:r>
          </a:p>
          <a:p>
            <a:pPr>
              <a:lnSpc>
                <a:spcPct val="80000"/>
              </a:lnSpc>
            </a:pPr>
            <a:r>
              <a:rPr lang="en-US" sz="2800" dirty="0" smtClean="0">
                <a:solidFill>
                  <a:srgbClr val="5A0000"/>
                </a:solidFill>
                <a:latin typeface="Calibri" pitchFamily="-123" charset="0"/>
              </a:rPr>
              <a:t>Will values of general education emerge through study in majors? </a:t>
            </a:r>
            <a:r>
              <a:rPr lang="en-US" sz="2800" i="1" dirty="0" smtClean="0">
                <a:solidFill>
                  <a:srgbClr val="5A0000"/>
                </a:solidFill>
                <a:latin typeface="Calibri" pitchFamily="-123" charset="0"/>
              </a:rPr>
              <a:t>Vice-versa</a:t>
            </a:r>
            <a:r>
              <a:rPr lang="en-US" sz="2800" dirty="0" smtClean="0">
                <a:solidFill>
                  <a:srgbClr val="5A0000"/>
                </a:solidFill>
                <a:latin typeface="Calibri" pitchFamily="-123" charset="0"/>
              </a:rPr>
              <a:t> ?</a:t>
            </a:r>
          </a:p>
          <a:p>
            <a:pPr>
              <a:lnSpc>
                <a:spcPct val="80000"/>
              </a:lnSpc>
            </a:pPr>
            <a:r>
              <a:rPr lang="en-US" sz="2800" dirty="0" smtClean="0">
                <a:solidFill>
                  <a:srgbClr val="5A0000"/>
                </a:solidFill>
                <a:latin typeface="Calibri" pitchFamily="-123" charset="0"/>
              </a:rPr>
              <a:t>Will opportunities for students and faculty to build (and cross) bridges between general education and the major expand?</a:t>
            </a:r>
          </a:p>
          <a:p>
            <a:pPr>
              <a:lnSpc>
                <a:spcPct val="80000"/>
              </a:lnSpc>
            </a:pPr>
            <a:r>
              <a:rPr lang="en-US" sz="2800" dirty="0" smtClean="0">
                <a:solidFill>
                  <a:srgbClr val="5A0000"/>
                </a:solidFill>
                <a:latin typeface="Calibri" pitchFamily="-123" charset="0"/>
              </a:rPr>
              <a:t>Will the UCCS curriculum articulate more fully with community college curricula? And vice-versa?</a:t>
            </a:r>
          </a:p>
          <a:p>
            <a:pPr>
              <a:lnSpc>
                <a:spcPct val="80000"/>
              </a:lnSpc>
            </a:pPr>
            <a:r>
              <a:rPr lang="en-US" sz="2800" dirty="0" smtClean="0">
                <a:solidFill>
                  <a:srgbClr val="5A0000"/>
                </a:solidFill>
                <a:latin typeface="Calibri" pitchFamily="-123" charset="0"/>
              </a:rPr>
              <a:t>Will the values of the reinvented general education program be available to the transfer student?</a:t>
            </a:r>
            <a:endParaRPr lang="en-US" sz="2800" dirty="0" smtClean="0">
              <a:latin typeface="Calibri" pitchFamily="-123" charset="0"/>
            </a:endParaRPr>
          </a:p>
          <a:p>
            <a:pPr algn="r">
              <a:lnSpc>
                <a:spcPct val="80000"/>
              </a:lnSpc>
              <a:buFont typeface="Wingdings" pitchFamily="-123" charset="2"/>
              <a:buNone/>
            </a:pPr>
            <a:endParaRPr lang="en-US" sz="2800" b="1" dirty="0" smtClean="0">
              <a:solidFill>
                <a:srgbClr val="FF0000"/>
              </a:solidFill>
              <a:latin typeface="Calibri" pitchFamily="-123" charset="0"/>
            </a:endParaRPr>
          </a:p>
          <a:p>
            <a:pPr>
              <a:lnSpc>
                <a:spcPct val="80000"/>
              </a:lnSpc>
            </a:pPr>
            <a:endParaRPr lang="en-US" sz="2800" dirty="0" smtClean="0">
              <a:latin typeface="Calibri" pitchFamily="-123" charset="0"/>
            </a:endParaRPr>
          </a:p>
          <a:p>
            <a:pPr>
              <a:lnSpc>
                <a:spcPct val="80000"/>
              </a:lnSpc>
            </a:pPr>
            <a:endParaRPr lang="en-US" sz="2800" dirty="0" smtClean="0">
              <a:latin typeface="Calibri" pitchFamily="-123"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457200" y="228600"/>
            <a:ext cx="8229600" cy="914400"/>
          </a:xfrm>
        </p:spPr>
        <p:txBody>
          <a:bodyPr/>
          <a:lstStyle/>
          <a:p>
            <a:pPr algn="l"/>
            <a:r>
              <a:rPr lang="en-US">
                <a:latin typeface="Calibri" pitchFamily="-123" charset="0"/>
              </a:rPr>
              <a:t>Competence development, e.g.</a:t>
            </a:r>
          </a:p>
        </p:txBody>
      </p:sp>
      <p:sp>
        <p:nvSpPr>
          <p:cNvPr id="45062" name="Rectangle 6"/>
          <p:cNvSpPr>
            <a:spLocks noGrp="1" noChangeArrowheads="1"/>
          </p:cNvSpPr>
          <p:nvPr>
            <p:ph type="body" sz="half" idx="1"/>
          </p:nvPr>
        </p:nvSpPr>
        <p:spPr>
          <a:xfrm>
            <a:off x="457200" y="1219200"/>
            <a:ext cx="5029200" cy="5181600"/>
          </a:xfrm>
        </p:spPr>
        <p:txBody>
          <a:bodyPr/>
          <a:lstStyle/>
          <a:p>
            <a:pPr>
              <a:buFont typeface="Wingdings" pitchFamily="-123" charset="2"/>
              <a:buNone/>
            </a:pPr>
            <a:r>
              <a:rPr lang="en-US" sz="2800" dirty="0" err="1" smtClean="0">
                <a:solidFill>
                  <a:srgbClr val="5A0000"/>
                </a:solidFill>
                <a:latin typeface="Calibri" pitchFamily="-123" charset="0"/>
                <a:sym typeface="Wingdings 2" pitchFamily="-123" charset="2"/>
              </a:rPr>
              <a:t></a:t>
            </a:r>
            <a:r>
              <a:rPr lang="en-US" sz="2800" dirty="0" smtClean="0">
                <a:latin typeface="Calibri" pitchFamily="-123" charset="0"/>
                <a:sym typeface="Wingdings 2" pitchFamily="-123" charset="2"/>
              </a:rPr>
              <a:t>	</a:t>
            </a:r>
            <a:r>
              <a:rPr lang="en-US" sz="2800" dirty="0">
                <a:solidFill>
                  <a:srgbClr val="5A0000"/>
                </a:solidFill>
                <a:latin typeface="Calibri" pitchFamily="-123" charset="0"/>
              </a:rPr>
              <a:t>Will students who complete</a:t>
            </a:r>
            <a:r>
              <a:rPr lang="en-US" sz="2800" dirty="0" smtClean="0">
                <a:solidFill>
                  <a:srgbClr val="5A0000"/>
                </a:solidFill>
                <a:latin typeface="Calibri" pitchFamily="-123" charset="0"/>
              </a:rPr>
              <a:t> a foreign </a:t>
            </a:r>
            <a:r>
              <a:rPr lang="en-US" sz="2800" dirty="0">
                <a:solidFill>
                  <a:srgbClr val="5A0000"/>
                </a:solidFill>
                <a:latin typeface="Calibri" pitchFamily="-123" charset="0"/>
              </a:rPr>
              <a:t>language requirement be able to order a croissant in Paris or a latte in Florence? </a:t>
            </a:r>
          </a:p>
          <a:p>
            <a:pPr>
              <a:buFont typeface="Wingdings 2" pitchFamily="-123" charset="2"/>
              <a:buNone/>
            </a:pPr>
            <a:r>
              <a:rPr lang="en-US" sz="2800" dirty="0" err="1">
                <a:solidFill>
                  <a:srgbClr val="5A0000"/>
                </a:solidFill>
                <a:latin typeface="Calibri" pitchFamily="-123" charset="0"/>
                <a:sym typeface="Wingdings 2" pitchFamily="-123" charset="2"/>
              </a:rPr>
              <a:t></a:t>
            </a:r>
            <a:r>
              <a:rPr lang="en-US" sz="2800" dirty="0" err="1">
                <a:solidFill>
                  <a:srgbClr val="5A0000"/>
                </a:solidFill>
                <a:latin typeface="Calibri" pitchFamily="-123" charset="0"/>
              </a:rPr>
              <a:t>Will</a:t>
            </a:r>
            <a:r>
              <a:rPr lang="en-US" sz="2800" dirty="0">
                <a:solidFill>
                  <a:srgbClr val="5A0000"/>
                </a:solidFill>
                <a:latin typeface="Calibri" pitchFamily="-123" charset="0"/>
              </a:rPr>
              <a:t> students who complete the quantitative reasoning requirement be “numerate”?</a:t>
            </a:r>
          </a:p>
          <a:p>
            <a:pPr>
              <a:buFont typeface="Wingdings" pitchFamily="-123" charset="2"/>
              <a:buNone/>
            </a:pPr>
            <a:r>
              <a:rPr lang="en-US" sz="2800" dirty="0" err="1">
                <a:solidFill>
                  <a:srgbClr val="5A0000"/>
                </a:solidFill>
                <a:latin typeface="Calibri" pitchFamily="-123" charset="0"/>
                <a:sym typeface="Wingdings 2" pitchFamily="-123" charset="2"/>
              </a:rPr>
              <a:t></a:t>
            </a:r>
            <a:r>
              <a:rPr lang="en-US" sz="2800" dirty="0" err="1">
                <a:solidFill>
                  <a:srgbClr val="5A0000"/>
                </a:solidFill>
                <a:latin typeface="Calibri" pitchFamily="-123" charset="0"/>
              </a:rPr>
              <a:t>Will</a:t>
            </a:r>
            <a:r>
              <a:rPr lang="en-US" sz="2800" dirty="0">
                <a:solidFill>
                  <a:srgbClr val="5A0000"/>
                </a:solidFill>
                <a:latin typeface="Calibri" pitchFamily="-123" charset="0"/>
              </a:rPr>
              <a:t> all students become effective epistemologists? I.e., “computer fluent”?</a:t>
            </a:r>
            <a:endParaRPr lang="en-US" sz="2800" dirty="0">
              <a:latin typeface="Calibri" pitchFamily="-123" charset="0"/>
            </a:endParaRPr>
          </a:p>
        </p:txBody>
      </p:sp>
      <p:pic>
        <p:nvPicPr>
          <p:cNvPr id="97283" name="Picture 17" descr="MCj02333680000[1]"/>
          <p:cNvPicPr>
            <a:picLocks noGrp="1" noChangeAspect="1" noChangeArrowheads="1"/>
          </p:cNvPicPr>
          <p:nvPr>
            <p:ph sz="quarter" idx="2"/>
          </p:nvPr>
        </p:nvPicPr>
        <p:blipFill>
          <a:blip r:embed="rId3"/>
          <a:srcRect/>
          <a:stretch>
            <a:fillRect/>
          </a:stretch>
        </p:blipFill>
        <p:spPr>
          <a:xfrm>
            <a:off x="5638800" y="1447800"/>
            <a:ext cx="2624138" cy="1981200"/>
          </a:xfrm>
        </p:spPr>
      </p:pic>
      <p:pic>
        <p:nvPicPr>
          <p:cNvPr id="97284" name="Picture 19" descr="j0234107[1]"/>
          <p:cNvPicPr>
            <a:picLocks noGrp="1" noChangeAspect="1" noChangeArrowheads="1"/>
          </p:cNvPicPr>
          <p:nvPr>
            <p:ph sz="quarter" idx="3"/>
          </p:nvPr>
        </p:nvPicPr>
        <p:blipFill>
          <a:blip r:embed="rId4"/>
          <a:srcRect/>
          <a:stretch>
            <a:fillRect/>
          </a:stretch>
        </p:blipFill>
        <p:spPr>
          <a:xfrm>
            <a:off x="5416550" y="3657600"/>
            <a:ext cx="2508250" cy="2667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5365773"/>
          </a:xfrm>
        </p:spPr>
        <p:txBody>
          <a:bodyPr/>
          <a:lstStyle/>
          <a:p>
            <a:r>
              <a:rPr lang="en-US" dirty="0" smtClean="0"/>
              <a:t>But General Education </a:t>
            </a:r>
            <a:br>
              <a:rPr lang="en-US" dirty="0" smtClean="0"/>
            </a:br>
            <a:r>
              <a:rPr lang="en-US" dirty="0" smtClean="0"/>
              <a:t>Cannot By Itself Achieve </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COHERENCE</a:t>
            </a:r>
            <a:r>
              <a:rPr lang="en-US" dirty="0" smtClean="0"/>
              <a:t/>
            </a:r>
            <a:br>
              <a:rPr lang="en-US" dirty="0" smtClean="0"/>
            </a:br>
            <a:r>
              <a:rPr lang="en-US" dirty="0" smtClean="0"/>
              <a:t/>
            </a:r>
            <a:br>
              <a:rPr lang="en-US" dirty="0" smtClean="0"/>
            </a:br>
            <a:r>
              <a:rPr lang="en-US" dirty="0" smtClean="0"/>
              <a:t>There Must Also Be . . .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5756"/>
          </a:xfrm>
        </p:spPr>
        <p:txBody>
          <a:bodyPr/>
          <a:lstStyle/>
          <a:p>
            <a:pPr>
              <a:defRPr/>
            </a:pP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INTEGRATION</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3"/>
          <p:cNvSpPr>
            <a:spLocks noGrp="1"/>
          </p:cNvSpPr>
          <p:nvPr>
            <p:ph type="title"/>
          </p:nvPr>
        </p:nvSpPr>
        <p:spPr>
          <a:xfrm>
            <a:off x="457200" y="274638"/>
            <a:ext cx="8229600" cy="5305425"/>
          </a:xfrm>
        </p:spPr>
        <p:txBody>
          <a:bodyPr/>
          <a:lstStyle/>
          <a:p>
            <a:r>
              <a:rPr lang="en-US" dirty="0" smtClean="0">
                <a:latin typeface="Calibri" pitchFamily="-123" charset="0"/>
              </a:rPr>
              <a:t>In an integrated curriculum, general education and the major are </a:t>
            </a:r>
            <a:r>
              <a:rPr lang="en-US" b="1" dirty="0" smtClean="0">
                <a:latin typeface="Calibri" pitchFamily="-123" charset="0"/>
              </a:rPr>
              <a:t>closely aligned </a:t>
            </a:r>
            <a:r>
              <a:rPr lang="en-US" dirty="0" smtClean="0">
                <a:latin typeface="Calibri" pitchFamily="-123" charset="0"/>
              </a:rPr>
              <a:t>and </a:t>
            </a:r>
            <a:r>
              <a:rPr lang="en-US" b="1" dirty="0" smtClean="0">
                <a:latin typeface="Calibri" pitchFamily="-123" charset="0"/>
              </a:rPr>
              <a:t>interdependent</a:t>
            </a:r>
            <a:r>
              <a:rPr lang="en-US" dirty="0" smtClean="0">
                <a:latin typeface="Calibri" pitchFamily="-123"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2CE5D17-2DB6-4670-A89F-7B869483AFEB}" type="slidenum">
              <a:rPr lang="en-US"/>
              <a:pPr>
                <a:defRPr/>
              </a:pPr>
              <a:t>39</a:t>
            </a:fld>
            <a:endParaRPr lang="en-US"/>
          </a:p>
        </p:txBody>
      </p:sp>
      <p:sp>
        <p:nvSpPr>
          <p:cNvPr id="51202" name="Rectangle 2"/>
          <p:cNvSpPr>
            <a:spLocks noGrp="1" noChangeArrowheads="1"/>
          </p:cNvSpPr>
          <p:nvPr>
            <p:ph type="title"/>
          </p:nvPr>
        </p:nvSpPr>
        <p:spPr/>
        <p:txBody>
          <a:bodyPr/>
          <a:lstStyle/>
          <a:p>
            <a:r>
              <a:rPr lang="en-US" dirty="0" smtClean="0">
                <a:latin typeface="Calibri" pitchFamily="-123" charset="0"/>
              </a:rPr>
              <a:t>A few “best practices”</a:t>
            </a:r>
            <a:endParaRPr lang="en-US" dirty="0">
              <a:latin typeface="Calibri" pitchFamily="-123" charset="0"/>
            </a:endParaRPr>
          </a:p>
        </p:txBody>
      </p:sp>
      <p:sp>
        <p:nvSpPr>
          <p:cNvPr id="51203" name="Rectangle 3"/>
          <p:cNvSpPr>
            <a:spLocks noGrp="1" noChangeArrowheads="1"/>
          </p:cNvSpPr>
          <p:nvPr>
            <p:ph type="body" idx="1"/>
          </p:nvPr>
        </p:nvSpPr>
        <p:spPr/>
        <p:txBody>
          <a:bodyPr/>
          <a:lstStyle/>
          <a:p>
            <a:pPr>
              <a:buFont typeface="Wingdings" pitchFamily="-123" charset="2"/>
              <a:buNone/>
            </a:pPr>
            <a:r>
              <a:rPr lang="en-US" dirty="0">
                <a:solidFill>
                  <a:srgbClr val="000000"/>
                </a:solidFill>
                <a:latin typeface="Calibri" pitchFamily="-123" charset="0"/>
              </a:rPr>
              <a:t>A		Develop overarching elements</a:t>
            </a:r>
          </a:p>
          <a:p>
            <a:pPr>
              <a:buFont typeface="Wingdings" pitchFamily="-123" charset="2"/>
              <a:buNone/>
            </a:pPr>
            <a:r>
              <a:rPr lang="en-US" dirty="0">
                <a:solidFill>
                  <a:srgbClr val="000000"/>
                </a:solidFill>
                <a:latin typeface="Calibri" pitchFamily="-123" charset="0"/>
              </a:rPr>
              <a:t>B		Sustain linkages</a:t>
            </a:r>
          </a:p>
          <a:p>
            <a:pPr>
              <a:buFont typeface="Wingdings" pitchFamily="-123" charset="2"/>
              <a:buNone/>
            </a:pPr>
            <a:r>
              <a:rPr lang="en-US" dirty="0">
                <a:solidFill>
                  <a:srgbClr val="000000"/>
                </a:solidFill>
                <a:latin typeface="Calibri" pitchFamily="-123" charset="0"/>
              </a:rPr>
              <a:t>C		Relay responsibility</a:t>
            </a:r>
          </a:p>
          <a:p>
            <a:pPr>
              <a:buFont typeface="Wingdings" pitchFamily="-123" charset="2"/>
              <a:buNone/>
            </a:pPr>
            <a:r>
              <a:rPr lang="en-US" dirty="0">
                <a:solidFill>
                  <a:srgbClr val="000000"/>
                </a:solidFill>
                <a:latin typeface="Calibri" pitchFamily="-123" charset="0"/>
              </a:rPr>
              <a:t>D		Share responsibility</a:t>
            </a:r>
          </a:p>
          <a:p>
            <a:pPr>
              <a:buFont typeface="Wingdings" pitchFamily="-123" charset="2"/>
              <a:buNone/>
            </a:pPr>
            <a:endParaRPr lang="en-US" dirty="0">
              <a:latin typeface="Calibri" pitchFamily="-123"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dirty="0" smtClean="0">
                <a:latin typeface="Calibri" pitchFamily="-123" charset="0"/>
              </a:rPr>
              <a:t>Not one of them is . . . .</a:t>
            </a:r>
          </a:p>
        </p:txBody>
      </p:sp>
      <p:sp>
        <p:nvSpPr>
          <p:cNvPr id="14338" name="Content Placeholder 7"/>
          <p:cNvSpPr>
            <a:spLocks noGrp="1"/>
          </p:cNvSpPr>
          <p:nvPr>
            <p:ph idx="1"/>
          </p:nvPr>
        </p:nvSpPr>
        <p:spPr/>
        <p:txBody>
          <a:bodyPr/>
          <a:lstStyle/>
          <a:p>
            <a:endParaRPr lang="en-US">
              <a:latin typeface="Calibri" pitchFamily="-123" charset="0"/>
            </a:endParaRPr>
          </a:p>
        </p:txBody>
      </p:sp>
      <p:sp>
        <p:nvSpPr>
          <p:cNvPr id="112641" name="Rectangle 11"/>
          <p:cNvSpPr>
            <a:spLocks noGrp="1" noChangeArrowheads="1"/>
          </p:cNvSpPr>
          <p:nvPr>
            <p:ph type="sldNum" sz="quarter" idx="12"/>
          </p:nvPr>
        </p:nvSpPr>
        <p:spPr bwMode="auto">
          <a:ln>
            <a:miter lim="800000"/>
            <a:headEnd/>
            <a:tailEnd/>
          </a:ln>
        </p:spPr>
        <p:txBody>
          <a:bodyPr wrap="square" numCol="1" anchorCtr="0" compatLnSpc="1">
            <a:prstTxWarp prst="textNoShape">
              <a:avLst/>
            </a:prstTxWarp>
          </a:bodyPr>
          <a:lstStyle/>
          <a:p>
            <a:pPr algn="l" fontAlgn="base">
              <a:spcBef>
                <a:spcPct val="0"/>
              </a:spcBef>
              <a:spcAft>
                <a:spcPct val="0"/>
              </a:spcAft>
              <a:defRPr/>
            </a:pPr>
            <a:fld id="{CBBE8A9A-0C32-473D-9290-2A4E25D2BD80}" type="slidenum">
              <a:rPr lang="en-US">
                <a:solidFill>
                  <a:srgbClr val="C6D9F1"/>
                </a:solidFill>
                <a:latin typeface="Calibri" pitchFamily="-123" charset="0"/>
              </a:rPr>
              <a:pPr algn="l" fontAlgn="base">
                <a:spcBef>
                  <a:spcPct val="0"/>
                </a:spcBef>
                <a:spcAft>
                  <a:spcPct val="0"/>
                </a:spcAft>
                <a:defRPr/>
              </a:pPr>
              <a:t>4</a:t>
            </a:fld>
            <a:endParaRPr lang="en-US">
              <a:solidFill>
                <a:srgbClr val="C6D9F1"/>
              </a:solidFill>
              <a:latin typeface="Calibri" pitchFamily="-123" charset="0"/>
            </a:endParaRPr>
          </a:p>
        </p:txBody>
      </p:sp>
      <p:pic>
        <p:nvPicPr>
          <p:cNvPr id="14340" name="Picture 5"/>
          <p:cNvPicPr>
            <a:picLocks noChangeAspect="1"/>
          </p:cNvPicPr>
          <p:nvPr/>
        </p:nvPicPr>
        <p:blipFill>
          <a:blip r:embed="rId3"/>
          <a:srcRect/>
          <a:stretch>
            <a:fillRect/>
          </a:stretch>
        </p:blipFill>
        <p:spPr bwMode="auto">
          <a:xfrm>
            <a:off x="1549400" y="1579563"/>
            <a:ext cx="5930900" cy="4546600"/>
          </a:xfrm>
          <a:prstGeom prst="rect">
            <a:avLst/>
          </a:prstGeom>
          <a:noFill/>
          <a:ln w="9525">
            <a:noFill/>
            <a:miter lim="800000"/>
            <a:headEnd/>
            <a:tailEnd/>
          </a:ln>
        </p:spPr>
      </p:pic>
      <p:sp>
        <p:nvSpPr>
          <p:cNvPr id="14341" name="TextBox 6"/>
          <p:cNvSpPr txBox="1">
            <a:spLocks noChangeArrowheads="1"/>
          </p:cNvSpPr>
          <p:nvPr/>
        </p:nvSpPr>
        <p:spPr bwMode="auto">
          <a:xfrm>
            <a:off x="4330700" y="4424363"/>
            <a:ext cx="3276600" cy="457200"/>
          </a:xfrm>
          <a:prstGeom prst="rect">
            <a:avLst/>
          </a:prstGeom>
          <a:noFill/>
          <a:ln w="9525">
            <a:noFill/>
            <a:miter lim="800000"/>
            <a:headEnd/>
            <a:tailEnd/>
          </a:ln>
        </p:spPr>
        <p:txBody>
          <a:bodyPr>
            <a:prstTxWarp prst="textNoShape">
              <a:avLst/>
            </a:prstTxWarp>
            <a:spAutoFit/>
          </a:bodyPr>
          <a:lstStyle/>
          <a:p>
            <a:pPr algn="ctr"/>
            <a:r>
              <a:rPr lang="en-US">
                <a:solidFill>
                  <a:srgbClr val="E68F1B"/>
                </a:solidFill>
              </a:rPr>
              <a:t>The Graduate 1968</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88B344B3-F3DE-449B-AE72-2EB3982557F9}" type="slidenum">
              <a:rPr lang="en-US" smtClean="0"/>
              <a:pPr>
                <a:defRPr/>
              </a:pPr>
              <a:t>40</a:t>
            </a:fld>
            <a:endParaRPr lang="en-US"/>
          </a:p>
        </p:txBody>
      </p:sp>
      <p:sp>
        <p:nvSpPr>
          <p:cNvPr id="52226" name="Rectangle 2"/>
          <p:cNvSpPr>
            <a:spLocks noGrp="1" noChangeArrowheads="1"/>
          </p:cNvSpPr>
          <p:nvPr>
            <p:ph type="title"/>
          </p:nvPr>
        </p:nvSpPr>
        <p:spPr/>
        <p:txBody>
          <a:bodyPr/>
          <a:lstStyle/>
          <a:p>
            <a:r>
              <a:rPr lang="en-US">
                <a:latin typeface="Calibri" pitchFamily="-123" charset="0"/>
              </a:rPr>
              <a:t>A   Overarching Elements</a:t>
            </a:r>
          </a:p>
        </p:txBody>
      </p:sp>
      <p:pic>
        <p:nvPicPr>
          <p:cNvPr id="52227" name="Picture 6" descr="2dqpdjin[1]"/>
          <p:cNvPicPr>
            <a:picLocks noGrp="1" noChangeAspect="1" noChangeArrowheads="1"/>
          </p:cNvPicPr>
          <p:nvPr>
            <p:ph sz="half" idx="1"/>
          </p:nvPr>
        </p:nvPicPr>
        <p:blipFill>
          <a:blip r:embed="rId2"/>
          <a:srcRect/>
          <a:stretch>
            <a:fillRect/>
          </a:stretch>
        </p:blipFill>
        <p:spPr>
          <a:xfrm>
            <a:off x="2209800" y="1524000"/>
            <a:ext cx="4724400" cy="1295400"/>
          </a:xfrm>
        </p:spPr>
      </p:pic>
      <p:sp>
        <p:nvSpPr>
          <p:cNvPr id="52228" name="Rectangle 4"/>
          <p:cNvSpPr>
            <a:spLocks noGrp="1" noChangeArrowheads="1"/>
          </p:cNvSpPr>
          <p:nvPr>
            <p:ph type="body" sz="half" idx="2"/>
          </p:nvPr>
        </p:nvSpPr>
        <p:spPr>
          <a:xfrm>
            <a:off x="457200" y="2971800"/>
            <a:ext cx="8229600" cy="3124200"/>
          </a:xfrm>
        </p:spPr>
        <p:txBody>
          <a:bodyPr/>
          <a:lstStyle/>
          <a:p>
            <a:r>
              <a:rPr lang="en-US" sz="2800" dirty="0">
                <a:solidFill>
                  <a:srgbClr val="000000"/>
                </a:solidFill>
                <a:latin typeface="Calibri" pitchFamily="-123" charset="0"/>
              </a:rPr>
              <a:t>Implement distinctive elements at critical junctions throughout baccalaureate curriculum so as to create defining educational experience</a:t>
            </a:r>
          </a:p>
          <a:p>
            <a:pPr lvl="1"/>
            <a:r>
              <a:rPr lang="en-US" sz="2400" dirty="0">
                <a:solidFill>
                  <a:srgbClr val="000000"/>
                </a:solidFill>
                <a:latin typeface="Calibri" pitchFamily="-123" charset="0"/>
              </a:rPr>
              <a:t>First-year experience</a:t>
            </a:r>
          </a:p>
          <a:p>
            <a:pPr lvl="1"/>
            <a:r>
              <a:rPr lang="en-US" sz="2400" dirty="0">
                <a:solidFill>
                  <a:srgbClr val="000000"/>
                </a:solidFill>
                <a:latin typeface="Calibri" pitchFamily="-123" charset="0"/>
              </a:rPr>
              <a:t>Second tier, in-depth learning</a:t>
            </a:r>
          </a:p>
          <a:p>
            <a:pPr lvl="1"/>
            <a:r>
              <a:rPr lang="en-US" sz="2400" dirty="0">
                <a:solidFill>
                  <a:srgbClr val="000000"/>
                </a:solidFill>
                <a:latin typeface="Calibri" pitchFamily="-123" charset="0"/>
              </a:rPr>
              <a:t>Capstone experience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031A808-60EB-4708-88DC-842C68AE66CC}" type="slidenum">
              <a:rPr lang="en-US"/>
              <a:pPr>
                <a:defRPr/>
              </a:pPr>
              <a:t>41</a:t>
            </a:fld>
            <a:endParaRPr lang="en-US"/>
          </a:p>
        </p:txBody>
      </p:sp>
      <p:sp>
        <p:nvSpPr>
          <p:cNvPr id="53250" name="Rectangle 2"/>
          <p:cNvSpPr>
            <a:spLocks noGrp="1" noChangeArrowheads="1"/>
          </p:cNvSpPr>
          <p:nvPr>
            <p:ph type="title"/>
          </p:nvPr>
        </p:nvSpPr>
        <p:spPr/>
        <p:txBody>
          <a:bodyPr/>
          <a:lstStyle/>
          <a:p>
            <a:r>
              <a:rPr lang="en-US">
                <a:latin typeface="Calibri" pitchFamily="-123" charset="0"/>
              </a:rPr>
              <a:t>“University-Wide Goals”</a:t>
            </a:r>
          </a:p>
        </p:txBody>
      </p:sp>
      <p:sp>
        <p:nvSpPr>
          <p:cNvPr id="53251" name="Rectangle 3"/>
          <p:cNvSpPr>
            <a:spLocks noGrp="1" noChangeArrowheads="1"/>
          </p:cNvSpPr>
          <p:nvPr>
            <p:ph type="body" idx="1"/>
          </p:nvPr>
        </p:nvSpPr>
        <p:spPr/>
        <p:txBody>
          <a:bodyPr/>
          <a:lstStyle/>
          <a:p>
            <a:pPr>
              <a:buFont typeface="Arial" pitchFamily="-123" charset="0"/>
              <a:buNone/>
            </a:pPr>
            <a:r>
              <a:rPr lang="en-US" sz="2800" dirty="0" smtClean="0">
                <a:latin typeface="Calibri" pitchFamily="-123" charset="0"/>
              </a:rPr>
              <a:t>	</a:t>
            </a:r>
            <a:r>
              <a:rPr lang="en-US" sz="2800" dirty="0" smtClean="0">
                <a:solidFill>
                  <a:srgbClr val="000000"/>
                </a:solidFill>
                <a:latin typeface="Calibri" pitchFamily="-123" charset="0"/>
              </a:rPr>
              <a:t>With the objective that all its students should gain an understanding of social responsibility, Michigan State has adopted an approach that </a:t>
            </a:r>
            <a:r>
              <a:rPr lang="en-US" sz="2800" b="1" i="1" dirty="0" smtClean="0">
                <a:solidFill>
                  <a:srgbClr val="000000"/>
                </a:solidFill>
                <a:latin typeface="Calibri" pitchFamily="-123" charset="0"/>
              </a:rPr>
              <a:t>spans the entire baccalaureate curriculum</a:t>
            </a:r>
            <a:r>
              <a:rPr lang="en-US" sz="2800" dirty="0" smtClean="0">
                <a:solidFill>
                  <a:srgbClr val="000000"/>
                </a:solidFill>
                <a:latin typeface="Calibri" pitchFamily="-123" charset="0"/>
              </a:rPr>
              <a:t>. Housed initially in residential colleges, the program seeks to build a culture of engagement and reflection. </a:t>
            </a:r>
          </a:p>
          <a:p>
            <a:pPr algn="r">
              <a:buFont typeface="Wingdings" pitchFamily="-123" charset="2"/>
              <a:buNone/>
            </a:pPr>
            <a:r>
              <a:rPr lang="en-US" sz="2800" dirty="0">
                <a:solidFill>
                  <a:srgbClr val="000000"/>
                </a:solidFill>
                <a:latin typeface="Calibri" pitchFamily="-123" charset="0"/>
              </a:rPr>
              <a:t>					</a:t>
            </a:r>
            <a:r>
              <a:rPr lang="en-US" sz="2000" dirty="0" smtClean="0">
                <a:solidFill>
                  <a:srgbClr val="000000"/>
                </a:solidFill>
                <a:latin typeface="Calibri" pitchFamily="-123" charset="0"/>
              </a:rPr>
              <a:t>~Twenty-First Century Chautauqua Program</a:t>
            </a:r>
          </a:p>
          <a:p>
            <a:pPr algn="r">
              <a:buFont typeface="Wingdings" pitchFamily="-123" charset="2"/>
              <a:buNone/>
            </a:pPr>
            <a:r>
              <a:rPr lang="en-US" sz="2000" b="1" dirty="0" smtClean="0">
                <a:solidFill>
                  <a:srgbClr val="000000"/>
                </a:solidFill>
                <a:latin typeface="Calibri" pitchFamily="-123" charset="0"/>
              </a:rPr>
              <a:t>Michigan State University</a:t>
            </a:r>
            <a:endParaRPr lang="en-US" sz="2000" b="1" dirty="0">
              <a:solidFill>
                <a:srgbClr val="000000"/>
              </a:solidFill>
              <a:latin typeface="Calibri" pitchFamily="-123"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C3293588-1519-4A25-844D-905D3BECA4FA}" type="slidenum">
              <a:rPr lang="en-US"/>
              <a:pPr>
                <a:defRPr/>
              </a:pPr>
              <a:t>42</a:t>
            </a:fld>
            <a:endParaRPr lang="en-US"/>
          </a:p>
        </p:txBody>
      </p:sp>
      <p:sp>
        <p:nvSpPr>
          <p:cNvPr id="54274" name="Rectangle 4"/>
          <p:cNvSpPr>
            <a:spLocks noGrp="1" noChangeArrowheads="1"/>
          </p:cNvSpPr>
          <p:nvPr>
            <p:ph type="title"/>
          </p:nvPr>
        </p:nvSpPr>
        <p:spPr>
          <a:xfrm>
            <a:off x="457200" y="381000"/>
            <a:ext cx="8229600" cy="914400"/>
          </a:xfrm>
        </p:spPr>
        <p:txBody>
          <a:bodyPr/>
          <a:lstStyle/>
          <a:p>
            <a:r>
              <a:rPr lang="en-US">
                <a:latin typeface="Calibri" pitchFamily="-123" charset="0"/>
              </a:rPr>
              <a:t>Alternate Approaches, Clear Goals</a:t>
            </a:r>
          </a:p>
        </p:txBody>
      </p:sp>
      <p:sp>
        <p:nvSpPr>
          <p:cNvPr id="54275" name="Rectangle 5"/>
          <p:cNvSpPr>
            <a:spLocks noGrp="1" noChangeArrowheads="1"/>
          </p:cNvSpPr>
          <p:nvPr>
            <p:ph type="body" sz="half" idx="1"/>
          </p:nvPr>
        </p:nvSpPr>
        <p:spPr>
          <a:xfrm>
            <a:off x="228600" y="1371600"/>
            <a:ext cx="4267200" cy="4953000"/>
          </a:xfrm>
        </p:spPr>
        <p:txBody>
          <a:bodyPr/>
          <a:lstStyle/>
          <a:p>
            <a:pPr>
              <a:lnSpc>
                <a:spcPct val="80000"/>
              </a:lnSpc>
              <a:buFont typeface="Wingdings" pitchFamily="-123" charset="2"/>
              <a:buNone/>
            </a:pPr>
            <a:r>
              <a:rPr lang="en-US" sz="2200" dirty="0">
                <a:solidFill>
                  <a:srgbClr val="5A0000"/>
                </a:solidFill>
                <a:latin typeface="Calibri" pitchFamily="-123" charset="0"/>
              </a:rPr>
              <a:t>	</a:t>
            </a:r>
            <a:r>
              <a:rPr lang="en-US" b="1" dirty="0">
                <a:solidFill>
                  <a:srgbClr val="000000"/>
                </a:solidFill>
                <a:latin typeface="Calibri" pitchFamily="-123" charset="0"/>
              </a:rPr>
              <a:t>The University of Mary Washington</a:t>
            </a:r>
            <a:r>
              <a:rPr lang="en-US" b="1" dirty="0" smtClean="0">
                <a:solidFill>
                  <a:srgbClr val="000000"/>
                </a:solidFill>
                <a:latin typeface="Calibri" pitchFamily="-123" charset="0"/>
              </a:rPr>
              <a:t> </a:t>
            </a:r>
            <a:r>
              <a:rPr lang="en-US" dirty="0" smtClean="0">
                <a:solidFill>
                  <a:srgbClr val="000000"/>
                </a:solidFill>
                <a:latin typeface="Calibri" pitchFamily="-123" charset="0"/>
              </a:rPr>
              <a:t>identifies eight </a:t>
            </a:r>
            <a:r>
              <a:rPr lang="en-US" dirty="0">
                <a:solidFill>
                  <a:srgbClr val="000000"/>
                </a:solidFill>
                <a:latin typeface="Calibri" pitchFamily="-123" charset="0"/>
              </a:rPr>
              <a:t>goals it expects students to </a:t>
            </a:r>
            <a:r>
              <a:rPr lang="en-US" dirty="0" smtClean="0">
                <a:solidFill>
                  <a:srgbClr val="000000"/>
                </a:solidFill>
                <a:latin typeface="Calibri" pitchFamily="-123" charset="0"/>
              </a:rPr>
              <a:t>meet. The </a:t>
            </a:r>
            <a:r>
              <a:rPr lang="en-US" dirty="0">
                <a:solidFill>
                  <a:srgbClr val="000000"/>
                </a:solidFill>
                <a:latin typeface="Calibri" pitchFamily="-123" charset="0"/>
              </a:rPr>
              <a:t>catalog offers </a:t>
            </a:r>
            <a:r>
              <a:rPr lang="en-US" b="1" dirty="0">
                <a:solidFill>
                  <a:srgbClr val="000000"/>
                </a:solidFill>
                <a:latin typeface="Calibri" pitchFamily="-123" charset="0"/>
              </a:rPr>
              <a:t>alternate approaches through which competence may be documented or demonstrated</a:t>
            </a:r>
            <a:r>
              <a:rPr lang="en-US" b="1" dirty="0">
                <a:solidFill>
                  <a:srgbClr val="5A0000"/>
                </a:solidFill>
                <a:latin typeface="Calibri" pitchFamily="-123" charset="0"/>
              </a:rPr>
              <a:t>.</a:t>
            </a:r>
            <a:r>
              <a:rPr lang="en-US" dirty="0">
                <a:solidFill>
                  <a:srgbClr val="5A0000"/>
                </a:solidFill>
                <a:latin typeface="Calibri" pitchFamily="-123" charset="0"/>
              </a:rPr>
              <a:t> </a:t>
            </a:r>
          </a:p>
        </p:txBody>
      </p:sp>
      <p:sp>
        <p:nvSpPr>
          <p:cNvPr id="54276" name="Rectangle 6"/>
          <p:cNvSpPr>
            <a:spLocks noGrp="1" noChangeArrowheads="1"/>
          </p:cNvSpPr>
          <p:nvPr>
            <p:ph type="body" sz="half" idx="2"/>
          </p:nvPr>
        </p:nvSpPr>
        <p:spPr>
          <a:xfrm>
            <a:off x="4350786" y="1371600"/>
            <a:ext cx="4336014" cy="4724400"/>
          </a:xfrm>
        </p:spPr>
        <p:txBody>
          <a:bodyPr/>
          <a:lstStyle/>
          <a:p>
            <a:pPr>
              <a:lnSpc>
                <a:spcPct val="80000"/>
              </a:lnSpc>
              <a:buFont typeface="Wingdings" pitchFamily="-123" charset="2"/>
              <a:buNone/>
            </a:pPr>
            <a:r>
              <a:rPr lang="en-US" sz="2000" b="1" dirty="0">
                <a:solidFill>
                  <a:srgbClr val="000000"/>
                </a:solidFill>
                <a:latin typeface="Calibri" pitchFamily="-123" charset="0"/>
              </a:rPr>
              <a:t>	</a:t>
            </a:r>
            <a:r>
              <a:rPr lang="en-US" b="1" dirty="0">
                <a:solidFill>
                  <a:srgbClr val="000000"/>
                </a:solidFill>
                <a:latin typeface="Calibri" pitchFamily="-123" charset="0"/>
              </a:rPr>
              <a:t>California State University-Monterey Bay</a:t>
            </a:r>
            <a:r>
              <a:rPr lang="en-US" dirty="0">
                <a:solidFill>
                  <a:srgbClr val="000000"/>
                </a:solidFill>
                <a:latin typeface="Calibri" pitchFamily="-123" charset="0"/>
              </a:rPr>
              <a:t> lists </a:t>
            </a:r>
            <a:r>
              <a:rPr lang="en-US" b="1" i="1" dirty="0">
                <a:solidFill>
                  <a:srgbClr val="000000"/>
                </a:solidFill>
                <a:latin typeface="Calibri" pitchFamily="-123" charset="0"/>
              </a:rPr>
              <a:t>alternate approaches to 13 University Learning Requirements</a:t>
            </a:r>
            <a:r>
              <a:rPr lang="en-US" dirty="0">
                <a:solidFill>
                  <a:srgbClr val="000000"/>
                </a:solidFill>
                <a:latin typeface="Calibri" pitchFamily="-123" charset="0"/>
              </a:rPr>
              <a:t>.</a:t>
            </a:r>
            <a:r>
              <a:rPr lang="en-US" dirty="0" smtClean="0">
                <a:solidFill>
                  <a:srgbClr val="000000"/>
                </a:solidFill>
                <a:latin typeface="Calibri" pitchFamily="-123" charset="0"/>
              </a:rPr>
              <a:t> “</a:t>
            </a:r>
            <a:r>
              <a:rPr lang="en-US" dirty="0">
                <a:solidFill>
                  <a:srgbClr val="000000"/>
                </a:solidFill>
                <a:latin typeface="Calibri" pitchFamily="-123" charset="0"/>
              </a:rPr>
              <a:t>Our ULR system </a:t>
            </a:r>
            <a:r>
              <a:rPr lang="en-US" b="1" dirty="0">
                <a:solidFill>
                  <a:srgbClr val="000000"/>
                </a:solidFill>
                <a:latin typeface="Calibri" pitchFamily="-123" charset="0"/>
              </a:rPr>
              <a:t>works a little bit like getting your driver's license</a:t>
            </a:r>
            <a:r>
              <a:rPr lang="en-US" dirty="0">
                <a:solidFill>
                  <a:srgbClr val="000000"/>
                </a:solidFill>
                <a:latin typeface="Calibri" pitchFamily="-123" charset="0"/>
              </a:rPr>
              <a:t>.</a:t>
            </a:r>
            <a:r>
              <a:rPr lang="en-US" dirty="0" smtClean="0">
                <a:solidFill>
                  <a:srgbClr val="000000"/>
                </a:solidFill>
                <a:latin typeface="Calibri" pitchFamily="-123" charset="0"/>
              </a:rPr>
              <a:t> When </a:t>
            </a:r>
            <a:r>
              <a:rPr lang="en-US" dirty="0">
                <a:solidFill>
                  <a:srgbClr val="000000"/>
                </a:solidFill>
                <a:latin typeface="Calibri" pitchFamily="-123" charset="0"/>
              </a:rPr>
              <a:t>you</a:t>
            </a:r>
            <a:r>
              <a:rPr lang="en-US" dirty="0" smtClean="0">
                <a:solidFill>
                  <a:srgbClr val="000000"/>
                </a:solidFill>
                <a:latin typeface="Calibri" pitchFamily="-123" charset="0"/>
              </a:rPr>
              <a:t> get </a:t>
            </a:r>
            <a:r>
              <a:rPr lang="en-US" dirty="0">
                <a:solidFill>
                  <a:srgbClr val="000000"/>
                </a:solidFill>
                <a:latin typeface="Calibri" pitchFamily="-123" charset="0"/>
              </a:rPr>
              <a:t>your license, you are not held accountable for how you learned to drive. You just have to demonstrate your knowledge and abilities.” </a:t>
            </a:r>
          </a:p>
          <a:p>
            <a:pPr>
              <a:lnSpc>
                <a:spcPct val="80000"/>
              </a:lnSpc>
            </a:pPr>
            <a:endParaRPr lang="en-US" sz="2200" dirty="0">
              <a:latin typeface="Calibri" pitchFamily="-123"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65485581-C82B-424F-9D33-173053C23E53}" type="slidenum">
              <a:rPr lang="en-US" smtClean="0"/>
              <a:pPr>
                <a:defRPr/>
              </a:pPr>
              <a:t>43</a:t>
            </a:fld>
            <a:endParaRPr lang="en-US"/>
          </a:p>
        </p:txBody>
      </p:sp>
      <p:sp>
        <p:nvSpPr>
          <p:cNvPr id="55298" name="Rectangle 2"/>
          <p:cNvSpPr>
            <a:spLocks noGrp="1" noChangeArrowheads="1"/>
          </p:cNvSpPr>
          <p:nvPr>
            <p:ph type="title"/>
          </p:nvPr>
        </p:nvSpPr>
        <p:spPr>
          <a:xfrm>
            <a:off x="457200" y="381000"/>
            <a:ext cx="8229600" cy="990600"/>
          </a:xfrm>
        </p:spPr>
        <p:txBody>
          <a:bodyPr/>
          <a:lstStyle/>
          <a:p>
            <a:r>
              <a:rPr lang="en-US">
                <a:latin typeface="Calibri" pitchFamily="-123" charset="0"/>
              </a:rPr>
              <a:t>B   Sustaining Linkages</a:t>
            </a:r>
          </a:p>
        </p:txBody>
      </p:sp>
      <p:pic>
        <p:nvPicPr>
          <p:cNvPr id="55299" name="Picture 6" descr="gxwludu1[1]"/>
          <p:cNvPicPr>
            <a:picLocks noGrp="1" noChangeAspect="1" noChangeArrowheads="1"/>
          </p:cNvPicPr>
          <p:nvPr>
            <p:ph sz="half" idx="1"/>
          </p:nvPr>
        </p:nvPicPr>
        <p:blipFill>
          <a:blip r:embed="rId2"/>
          <a:srcRect/>
          <a:stretch>
            <a:fillRect/>
          </a:stretch>
        </p:blipFill>
        <p:spPr>
          <a:xfrm>
            <a:off x="2514600" y="1066800"/>
            <a:ext cx="4114800" cy="1524000"/>
          </a:xfrm>
        </p:spPr>
      </p:pic>
      <p:sp>
        <p:nvSpPr>
          <p:cNvPr id="55300" name="Rectangle 4"/>
          <p:cNvSpPr>
            <a:spLocks noGrp="1" noChangeArrowheads="1"/>
          </p:cNvSpPr>
          <p:nvPr>
            <p:ph type="body" sz="half" idx="2"/>
          </p:nvPr>
        </p:nvSpPr>
        <p:spPr>
          <a:xfrm>
            <a:off x="457200" y="2667000"/>
            <a:ext cx="8229600" cy="3429000"/>
          </a:xfrm>
        </p:spPr>
        <p:txBody>
          <a:bodyPr/>
          <a:lstStyle/>
          <a:p>
            <a:pPr>
              <a:lnSpc>
                <a:spcPct val="90000"/>
              </a:lnSpc>
            </a:pPr>
            <a:r>
              <a:rPr lang="en-US" sz="2800" dirty="0">
                <a:solidFill>
                  <a:srgbClr val="000000"/>
                </a:solidFill>
                <a:latin typeface="Calibri" pitchFamily="-123" charset="0"/>
              </a:rPr>
              <a:t>Regard liberal education as a four-year program </a:t>
            </a:r>
            <a:r>
              <a:rPr lang="en-US" sz="2800" b="1" i="1" dirty="0">
                <a:solidFill>
                  <a:srgbClr val="000000"/>
                </a:solidFill>
                <a:latin typeface="Calibri" pitchFamily="-123" charset="0"/>
              </a:rPr>
              <a:t>aligned with</a:t>
            </a:r>
            <a:r>
              <a:rPr lang="en-US" sz="2800" dirty="0">
                <a:solidFill>
                  <a:srgbClr val="000000"/>
                </a:solidFill>
                <a:latin typeface="Calibri" pitchFamily="-123" charset="0"/>
              </a:rPr>
              <a:t> (rather than simply preparatory for) the major</a:t>
            </a:r>
          </a:p>
          <a:p>
            <a:pPr>
              <a:lnSpc>
                <a:spcPct val="90000"/>
              </a:lnSpc>
            </a:pPr>
            <a:r>
              <a:rPr lang="en-US" sz="2800" dirty="0">
                <a:solidFill>
                  <a:srgbClr val="000000"/>
                </a:solidFill>
                <a:latin typeface="Calibri" pitchFamily="-123" charset="0"/>
                <a:sym typeface="Webdings" pitchFamily="-123" charset="2"/>
              </a:rPr>
              <a:t>Create opportunities for connection of learning from different courses, disciplines, contexts</a:t>
            </a:r>
          </a:p>
          <a:p>
            <a:pPr>
              <a:lnSpc>
                <a:spcPct val="90000"/>
              </a:lnSpc>
            </a:pPr>
            <a:r>
              <a:rPr lang="en-US" sz="2800" dirty="0">
                <a:solidFill>
                  <a:srgbClr val="000000"/>
                </a:solidFill>
                <a:latin typeface="Calibri" pitchFamily="-123" charset="0"/>
                <a:sym typeface="Webdings" pitchFamily="-123" charset="2"/>
              </a:rPr>
              <a:t>Encourage mediated connections between classroom and field-based learning</a:t>
            </a:r>
          </a:p>
          <a:p>
            <a:pPr>
              <a:lnSpc>
                <a:spcPct val="90000"/>
              </a:lnSpc>
            </a:pPr>
            <a:endParaRPr lang="en-US" sz="2800" dirty="0">
              <a:latin typeface="Calibri" pitchFamily="-123"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4F82A8AF-AE81-4AF9-8F4F-929BC2B79671}" type="slidenum">
              <a:rPr lang="en-US" smtClean="0"/>
              <a:pPr>
                <a:defRPr/>
              </a:pPr>
              <a:t>44</a:t>
            </a:fld>
            <a:endParaRPr lang="en-US"/>
          </a:p>
        </p:txBody>
      </p:sp>
      <p:sp>
        <p:nvSpPr>
          <p:cNvPr id="119810" name="Rectangle 2"/>
          <p:cNvSpPr>
            <a:spLocks noGrp="1" noChangeArrowheads="1"/>
          </p:cNvSpPr>
          <p:nvPr>
            <p:ph type="title"/>
          </p:nvPr>
        </p:nvSpPr>
        <p:spPr>
          <a:xfrm>
            <a:off x="457200" y="876300"/>
            <a:ext cx="8229600" cy="990600"/>
          </a:xfrm>
        </p:spPr>
        <p:txBody>
          <a:bodyPr rtlCol="0">
            <a:normAutofit fontScale="90000"/>
          </a:bodyPr>
          <a:lstStyle/>
          <a:p>
            <a:pPr fontAlgn="auto">
              <a:spcAft>
                <a:spcPts val="0"/>
              </a:spcAft>
              <a:defRPr/>
            </a:pPr>
            <a:r>
              <a:rPr lang="en-US" dirty="0">
                <a:ea typeface="+mj-ea"/>
                <a:cs typeface="+mj-cs"/>
              </a:rPr>
              <a:t>Throughout Four </a:t>
            </a:r>
            <a:r>
              <a:rPr lang="en-US" dirty="0" smtClean="0">
                <a:ea typeface="+mj-ea"/>
                <a:cs typeface="+mj-cs"/>
              </a:rPr>
              <a:t>Years</a:t>
            </a:r>
            <a:br>
              <a:rPr lang="en-US" dirty="0" smtClean="0">
                <a:ea typeface="+mj-ea"/>
                <a:cs typeface="+mj-cs"/>
              </a:rPr>
            </a:br>
            <a:r>
              <a:rPr lang="en-US" dirty="0" smtClean="0">
                <a:ea typeface="+mj-ea"/>
                <a:cs typeface="+mj-cs"/>
              </a:rPr>
              <a:t>At the University of Albany (SUNY)</a:t>
            </a:r>
            <a:endParaRPr lang="en-US" dirty="0">
              <a:ea typeface="+mj-ea"/>
              <a:cs typeface="+mj-cs"/>
            </a:endParaRPr>
          </a:p>
        </p:txBody>
      </p:sp>
      <p:sp>
        <p:nvSpPr>
          <p:cNvPr id="57347" name="Rectangle 3"/>
          <p:cNvSpPr>
            <a:spLocks noGrp="1" noChangeArrowheads="1"/>
          </p:cNvSpPr>
          <p:nvPr>
            <p:ph type="body" sz="half" idx="1"/>
          </p:nvPr>
        </p:nvSpPr>
        <p:spPr>
          <a:xfrm>
            <a:off x="228600" y="2349500"/>
            <a:ext cx="8610600" cy="2590800"/>
          </a:xfrm>
        </p:spPr>
        <p:txBody>
          <a:bodyPr/>
          <a:lstStyle/>
          <a:p>
            <a:pPr>
              <a:lnSpc>
                <a:spcPct val="80000"/>
              </a:lnSpc>
              <a:buFont typeface="Wingdings" pitchFamily="-123" charset="2"/>
              <a:buNone/>
            </a:pPr>
            <a:r>
              <a:rPr lang="en-US" sz="2800" dirty="0">
                <a:solidFill>
                  <a:srgbClr val="5A0000"/>
                </a:solidFill>
                <a:latin typeface="Calibri" pitchFamily="-123" charset="0"/>
              </a:rPr>
              <a:t>	</a:t>
            </a:r>
            <a:r>
              <a:rPr lang="en-US" sz="2800" dirty="0" smtClean="0">
                <a:solidFill>
                  <a:srgbClr val="5A0000"/>
                </a:solidFill>
                <a:latin typeface="Calibri" pitchFamily="-123" charset="0"/>
              </a:rPr>
              <a:t>“The </a:t>
            </a:r>
            <a:r>
              <a:rPr lang="en-US" sz="2800" dirty="0">
                <a:solidFill>
                  <a:srgbClr val="5A0000"/>
                </a:solidFill>
                <a:latin typeface="Calibri" pitchFamily="-123" charset="0"/>
              </a:rPr>
              <a:t>General Education Program</a:t>
            </a:r>
            <a:r>
              <a:rPr lang="en-US" sz="2800" dirty="0" smtClean="0">
                <a:solidFill>
                  <a:srgbClr val="5A0000"/>
                </a:solidFill>
                <a:latin typeface="Calibri" pitchFamily="-123" charset="0"/>
              </a:rPr>
              <a:t> . . . . </a:t>
            </a:r>
            <a:r>
              <a:rPr lang="en-US" sz="2800" dirty="0">
                <a:solidFill>
                  <a:srgbClr val="5A0000"/>
                </a:solidFill>
                <a:latin typeface="Calibri" pitchFamily="-123" charset="0"/>
              </a:rPr>
              <a:t>is conceived as </a:t>
            </a:r>
            <a:r>
              <a:rPr lang="en-US" sz="2800" b="1" dirty="0">
                <a:solidFill>
                  <a:srgbClr val="5A0000"/>
                </a:solidFill>
                <a:latin typeface="Calibri" pitchFamily="-123" charset="0"/>
              </a:rPr>
              <a:t>extending throughout the four years of undergraduate study</a:t>
            </a:r>
            <a:r>
              <a:rPr lang="en-US" sz="2800" dirty="0">
                <a:solidFill>
                  <a:srgbClr val="5A0000"/>
                </a:solidFill>
                <a:latin typeface="Calibri" pitchFamily="-123" charset="0"/>
              </a:rPr>
              <a:t>. Indeed, certain requirements, such as those in U.S. History, Global and Cross-Cultural Studies, and Oral Discourse, may be </a:t>
            </a:r>
            <a:r>
              <a:rPr lang="en-US" sz="2800" b="1" dirty="0">
                <a:solidFill>
                  <a:srgbClr val="5A0000"/>
                </a:solidFill>
                <a:latin typeface="Calibri" pitchFamily="-123" charset="0"/>
              </a:rPr>
              <a:t>more appropriately completed during the junior and senior year</a:t>
            </a:r>
            <a:r>
              <a:rPr lang="en-US" sz="2800" dirty="0">
                <a:solidFill>
                  <a:srgbClr val="5A0000"/>
                </a:solidFill>
                <a:latin typeface="Calibri" pitchFamily="-123"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rtlCol="0">
            <a:normAutofit fontScale="90000"/>
          </a:bodyPr>
          <a:lstStyle/>
          <a:p>
            <a:pPr fontAlgn="auto">
              <a:spcAft>
                <a:spcPts val="0"/>
              </a:spcAft>
              <a:defRPr/>
            </a:pPr>
            <a:r>
              <a:rPr lang="en-US" dirty="0">
                <a:ea typeface="+mj-ea"/>
                <a:cs typeface="+mj-cs"/>
              </a:rPr>
              <a:t>Climbing the </a:t>
            </a:r>
            <a:r>
              <a:rPr lang="en-US" dirty="0" smtClean="0">
                <a:ea typeface="+mj-ea"/>
                <a:cs typeface="+mj-cs"/>
              </a:rPr>
              <a:t>Tiers at</a:t>
            </a:r>
            <a:br>
              <a:rPr lang="en-US" dirty="0" smtClean="0">
                <a:ea typeface="+mj-ea"/>
                <a:cs typeface="+mj-cs"/>
              </a:rPr>
            </a:br>
            <a:r>
              <a:rPr lang="en-US" dirty="0" smtClean="0">
                <a:ea typeface="+mj-ea"/>
                <a:cs typeface="+mj-cs"/>
              </a:rPr>
              <a:t>The University of Arizona</a:t>
            </a:r>
            <a:endParaRPr lang="en-US" dirty="0">
              <a:ea typeface="+mj-ea"/>
              <a:cs typeface="+mj-cs"/>
            </a:endParaRPr>
          </a:p>
        </p:txBody>
      </p:sp>
      <p:sp>
        <p:nvSpPr>
          <p:cNvPr id="58370" name="Rectangle 3"/>
          <p:cNvSpPr>
            <a:spLocks noGrp="1" noChangeArrowheads="1"/>
          </p:cNvSpPr>
          <p:nvPr>
            <p:ph idx="1"/>
          </p:nvPr>
        </p:nvSpPr>
        <p:spPr>
          <a:xfrm>
            <a:off x="457200" y="1830388"/>
            <a:ext cx="8229600" cy="4525962"/>
          </a:xfrm>
        </p:spPr>
        <p:txBody>
          <a:bodyPr/>
          <a:lstStyle/>
          <a:p>
            <a:pPr>
              <a:lnSpc>
                <a:spcPct val="80000"/>
              </a:lnSpc>
            </a:pPr>
            <a:r>
              <a:rPr lang="en-US" sz="2800" b="1" smtClean="0">
                <a:solidFill>
                  <a:srgbClr val="5A0000"/>
                </a:solidFill>
                <a:latin typeface="Calibri" pitchFamily="-123" charset="0"/>
              </a:rPr>
              <a:t>Tier One </a:t>
            </a:r>
            <a:r>
              <a:rPr lang="en-US" sz="2800" smtClean="0">
                <a:solidFill>
                  <a:srgbClr val="5A0000"/>
                </a:solidFill>
                <a:latin typeface="Calibri" pitchFamily="-123" charset="0"/>
              </a:rPr>
              <a:t>introduces students “to </a:t>
            </a:r>
            <a:r>
              <a:rPr lang="en-US" sz="2800" b="1" smtClean="0">
                <a:solidFill>
                  <a:srgbClr val="5A0000"/>
                </a:solidFill>
                <a:latin typeface="Calibri" pitchFamily="-123" charset="0"/>
              </a:rPr>
              <a:t>fundamental issues and concepts</a:t>
            </a:r>
            <a:r>
              <a:rPr lang="en-US" sz="2800" smtClean="0">
                <a:solidFill>
                  <a:srgbClr val="5A0000"/>
                </a:solidFill>
                <a:latin typeface="Calibri" pitchFamily="-123" charset="0"/>
              </a:rPr>
              <a:t> in three study areas: Traditions and Cultures, Individuals and Societies, and Natural Sciences.” Students complete Tier One by the “midpoint” of their degree. </a:t>
            </a:r>
          </a:p>
          <a:p>
            <a:pPr>
              <a:lnSpc>
                <a:spcPct val="80000"/>
              </a:lnSpc>
            </a:pPr>
            <a:endParaRPr lang="en-US" sz="2800" smtClean="0">
              <a:solidFill>
                <a:srgbClr val="5A0000"/>
              </a:solidFill>
              <a:latin typeface="Calibri" pitchFamily="-123" charset="0"/>
            </a:endParaRPr>
          </a:p>
          <a:p>
            <a:pPr>
              <a:lnSpc>
                <a:spcPct val="80000"/>
              </a:lnSpc>
            </a:pPr>
            <a:r>
              <a:rPr lang="en-US" sz="2800" b="1" smtClean="0">
                <a:solidFill>
                  <a:srgbClr val="5A0000"/>
                </a:solidFill>
                <a:latin typeface="Calibri" pitchFamily="-123" charset="0"/>
              </a:rPr>
              <a:t>Tier Two </a:t>
            </a:r>
            <a:r>
              <a:rPr lang="en-US" sz="2800" smtClean="0">
                <a:solidFill>
                  <a:srgbClr val="5A0000"/>
                </a:solidFill>
                <a:latin typeface="Calibri" pitchFamily="-123" charset="0"/>
              </a:rPr>
              <a:t>offers juniors and seniors</a:t>
            </a:r>
            <a:r>
              <a:rPr lang="en-US" sz="2800" b="1" smtClean="0">
                <a:solidFill>
                  <a:srgbClr val="5A0000"/>
                </a:solidFill>
                <a:latin typeface="Calibri" pitchFamily="-123" charset="0"/>
              </a:rPr>
              <a:t> “more in-depth examination of particular disciplines.”</a:t>
            </a:r>
            <a:r>
              <a:rPr lang="en-US" sz="2800" smtClean="0">
                <a:solidFill>
                  <a:srgbClr val="5A0000"/>
                </a:solidFill>
                <a:latin typeface="Calibri" pitchFamily="-123" charset="0"/>
              </a:rPr>
              <a:t> Courses are organized into four study areas: Arts, Humanities, Individuals and Societies, and Natural Sciences. One study area may be satisfied by course work in the student’s major.</a:t>
            </a:r>
            <a:endParaRPr lang="en-US" sz="2400" smtClean="0">
              <a:solidFill>
                <a:srgbClr val="5A0000"/>
              </a:solidFill>
              <a:latin typeface="Calibri" pitchFamily="-123" charset="0"/>
            </a:endParaRPr>
          </a:p>
          <a:p>
            <a:pPr>
              <a:lnSpc>
                <a:spcPct val="80000"/>
              </a:lnSpc>
            </a:pPr>
            <a:endParaRPr lang="en-US" sz="2000" smtClean="0">
              <a:solidFill>
                <a:srgbClr val="5A0000"/>
              </a:solidFill>
              <a:latin typeface="Calibri" pitchFamily="-123" charset="0"/>
            </a:endParaRPr>
          </a:p>
        </p:txBody>
      </p:sp>
      <p:sp>
        <p:nvSpPr>
          <p:cNvPr id="8" name="Slide Number Placeholder 6"/>
          <p:cNvSpPr>
            <a:spLocks noGrp="1"/>
          </p:cNvSpPr>
          <p:nvPr>
            <p:ph type="sldNum" sz="quarter" idx="12"/>
          </p:nvPr>
        </p:nvSpPr>
        <p:spPr/>
        <p:txBody>
          <a:bodyPr/>
          <a:lstStyle/>
          <a:p>
            <a:pPr>
              <a:defRPr/>
            </a:pPr>
            <a:fld id="{B825F407-782F-4366-B79E-71EB98D2F315}" type="slidenum">
              <a:rPr lang="en-US"/>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457200" y="228600"/>
            <a:ext cx="8229600" cy="1143000"/>
          </a:xfrm>
        </p:spPr>
        <p:txBody>
          <a:bodyPr/>
          <a:lstStyle/>
          <a:p>
            <a:r>
              <a:rPr lang="en-US">
                <a:latin typeface="Calibri" pitchFamily="-123" charset="0"/>
              </a:rPr>
              <a:t>C   Relaying Responsibility</a:t>
            </a:r>
          </a:p>
        </p:txBody>
      </p:sp>
      <p:sp>
        <p:nvSpPr>
          <p:cNvPr id="60419" name="Rectangle 6"/>
          <p:cNvSpPr>
            <a:spLocks noGrp="1" noChangeArrowheads="1"/>
          </p:cNvSpPr>
          <p:nvPr>
            <p:ph type="body" sz="half" idx="2"/>
          </p:nvPr>
        </p:nvSpPr>
        <p:spPr>
          <a:xfrm>
            <a:off x="457200" y="2895600"/>
            <a:ext cx="8229600" cy="3200400"/>
          </a:xfrm>
        </p:spPr>
        <p:txBody>
          <a:bodyPr/>
          <a:lstStyle/>
          <a:p>
            <a:pPr>
              <a:lnSpc>
                <a:spcPct val="90000"/>
              </a:lnSpc>
            </a:pPr>
            <a:r>
              <a:rPr lang="en-US" sz="2800" dirty="0">
                <a:solidFill>
                  <a:srgbClr val="5A0000"/>
                </a:solidFill>
                <a:latin typeface="Calibri" pitchFamily="-123" charset="0"/>
              </a:rPr>
              <a:t>Majors clarify expectations</a:t>
            </a:r>
          </a:p>
          <a:p>
            <a:pPr>
              <a:lnSpc>
                <a:spcPct val="90000"/>
              </a:lnSpc>
            </a:pPr>
            <a:r>
              <a:rPr lang="en-US" sz="2800" dirty="0">
                <a:solidFill>
                  <a:srgbClr val="5A0000"/>
                </a:solidFill>
                <a:latin typeface="Calibri" pitchFamily="-123" charset="0"/>
              </a:rPr>
              <a:t>Expectations are understood and addressed by students and faculty</a:t>
            </a:r>
          </a:p>
          <a:p>
            <a:pPr>
              <a:lnSpc>
                <a:spcPct val="90000"/>
              </a:lnSpc>
            </a:pPr>
            <a:r>
              <a:rPr lang="en-US" sz="2800" dirty="0">
                <a:solidFill>
                  <a:srgbClr val="5A0000"/>
                </a:solidFill>
                <a:latin typeface="Calibri" pitchFamily="-123" charset="0"/>
              </a:rPr>
              <a:t>Majors express understanding that skills not challenged and developed erode</a:t>
            </a:r>
          </a:p>
          <a:p>
            <a:pPr>
              <a:lnSpc>
                <a:spcPct val="90000"/>
              </a:lnSpc>
            </a:pPr>
            <a:r>
              <a:rPr lang="en-US" sz="2800" dirty="0">
                <a:solidFill>
                  <a:srgbClr val="5A0000"/>
                </a:solidFill>
                <a:latin typeface="Calibri" pitchFamily="-123" charset="0"/>
              </a:rPr>
              <a:t>All faculty accept responsibility for the baccalaureate education of all students</a:t>
            </a:r>
            <a:endParaRPr lang="en-US" sz="2400" dirty="0">
              <a:latin typeface="Calibri" pitchFamily="-123" charset="0"/>
            </a:endParaRPr>
          </a:p>
          <a:p>
            <a:pPr>
              <a:lnSpc>
                <a:spcPct val="90000"/>
              </a:lnSpc>
            </a:pPr>
            <a:endParaRPr lang="en-US" sz="2400" dirty="0">
              <a:latin typeface="Calibri" pitchFamily="-123" charset="0"/>
              <a:sym typeface="Webdings" pitchFamily="-123" charset="2"/>
            </a:endParaRPr>
          </a:p>
          <a:p>
            <a:pPr>
              <a:lnSpc>
                <a:spcPct val="90000"/>
              </a:lnSpc>
              <a:buFont typeface="Wingdings" pitchFamily="-123" charset="2"/>
              <a:buNone/>
            </a:pPr>
            <a:endParaRPr lang="en-US" sz="2400" dirty="0">
              <a:latin typeface="Calibri" pitchFamily="-123" charset="0"/>
            </a:endParaRPr>
          </a:p>
        </p:txBody>
      </p:sp>
      <p:pic>
        <p:nvPicPr>
          <p:cNvPr id="60420" name="Picture 7" descr="kc40_xfr[1]"/>
          <p:cNvPicPr>
            <a:picLocks noGrp="1" noChangeAspect="1" noChangeArrowheads="1"/>
          </p:cNvPicPr>
          <p:nvPr>
            <p:ph sz="half" idx="1"/>
          </p:nvPr>
        </p:nvPicPr>
        <p:blipFill>
          <a:blip r:embed="rId2"/>
          <a:srcRect/>
          <a:stretch>
            <a:fillRect/>
          </a:stretch>
        </p:blipFill>
        <p:spPr>
          <a:xfrm>
            <a:off x="2667000" y="1143000"/>
            <a:ext cx="3810000" cy="1600200"/>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rtlCol="0">
            <a:normAutofit fontScale="90000"/>
          </a:bodyPr>
          <a:lstStyle/>
          <a:p>
            <a:pPr fontAlgn="auto">
              <a:spcAft>
                <a:spcPts val="0"/>
              </a:spcAft>
              <a:defRPr/>
            </a:pPr>
            <a:r>
              <a:rPr lang="en-US" dirty="0">
                <a:ea typeface="+mj-ea"/>
                <a:cs typeface="+mj-cs"/>
              </a:rPr>
              <a:t>The “Liberalizing” </a:t>
            </a:r>
            <a:r>
              <a:rPr lang="en-US" dirty="0" smtClean="0">
                <a:ea typeface="+mj-ea"/>
                <a:cs typeface="+mj-cs"/>
              </a:rPr>
              <a:t>Major</a:t>
            </a:r>
            <a:br>
              <a:rPr lang="en-US" dirty="0" smtClean="0">
                <a:ea typeface="+mj-ea"/>
                <a:cs typeface="+mj-cs"/>
              </a:rPr>
            </a:br>
            <a:r>
              <a:rPr lang="en-US" dirty="0" smtClean="0">
                <a:ea typeface="+mj-ea"/>
                <a:cs typeface="+mj-cs"/>
              </a:rPr>
              <a:t>at Rice University</a:t>
            </a:r>
            <a:endParaRPr lang="en-US" dirty="0">
              <a:ea typeface="+mj-ea"/>
              <a:cs typeface="+mj-cs"/>
            </a:endParaRPr>
          </a:p>
        </p:txBody>
      </p:sp>
      <p:sp>
        <p:nvSpPr>
          <p:cNvPr id="61442" name="Rectangle 4"/>
          <p:cNvSpPr>
            <a:spLocks noGrp="1" noChangeArrowheads="1"/>
          </p:cNvSpPr>
          <p:nvPr>
            <p:ph idx="1"/>
          </p:nvPr>
        </p:nvSpPr>
        <p:spPr/>
        <p:txBody>
          <a:bodyPr/>
          <a:lstStyle/>
          <a:p>
            <a:pPr>
              <a:lnSpc>
                <a:spcPct val="80000"/>
              </a:lnSpc>
            </a:pPr>
            <a:r>
              <a:rPr lang="en-US" sz="2800" dirty="0">
                <a:solidFill>
                  <a:srgbClr val="5A0000"/>
                </a:solidFill>
                <a:latin typeface="Calibri" pitchFamily="-123" charset="0"/>
              </a:rPr>
              <a:t>Emphasis falls not only on what is learned—but </a:t>
            </a:r>
            <a:r>
              <a:rPr lang="en-US" sz="2800" i="1" dirty="0">
                <a:solidFill>
                  <a:srgbClr val="5A0000"/>
                </a:solidFill>
                <a:latin typeface="Calibri" pitchFamily="-123" charset="0"/>
              </a:rPr>
              <a:t>how</a:t>
            </a:r>
            <a:r>
              <a:rPr lang="en-US" sz="2800" dirty="0">
                <a:solidFill>
                  <a:srgbClr val="5A0000"/>
                </a:solidFill>
                <a:latin typeface="Calibri" pitchFamily="-123" charset="0"/>
              </a:rPr>
              <a:t>. Undergraduate students complete two or more courses in each of four “ways of knowing.” Some of these “ways” are approached through liberal education courses. </a:t>
            </a:r>
            <a:r>
              <a:rPr lang="en-US" sz="2800" b="1" i="1" dirty="0">
                <a:solidFill>
                  <a:srgbClr val="5A0000"/>
                </a:solidFill>
                <a:latin typeface="Calibri" pitchFamily="-123" charset="0"/>
              </a:rPr>
              <a:t>Others may be approached through courses in the major.</a:t>
            </a:r>
            <a:endParaRPr lang="en-US" sz="2800" b="1" i="1" dirty="0" smtClean="0">
              <a:solidFill>
                <a:srgbClr val="5A0000"/>
              </a:solidFill>
              <a:latin typeface="Calibri" pitchFamily="-123" charset="0"/>
            </a:endParaRPr>
          </a:p>
          <a:p>
            <a:pPr>
              <a:lnSpc>
                <a:spcPct val="80000"/>
              </a:lnSpc>
              <a:buFont typeface="Wingdings" pitchFamily="-123" charset="2"/>
              <a:buNone/>
            </a:pPr>
            <a:endParaRPr lang="en-US" sz="2400" dirty="0">
              <a:solidFill>
                <a:srgbClr val="5A0000"/>
              </a:solidFill>
              <a:latin typeface="Calibri" pitchFamily="-123" charset="0"/>
            </a:endParaRPr>
          </a:p>
        </p:txBody>
      </p:sp>
      <p:sp>
        <p:nvSpPr>
          <p:cNvPr id="7" name="Slide Number Placeholder 6"/>
          <p:cNvSpPr>
            <a:spLocks noGrp="1"/>
          </p:cNvSpPr>
          <p:nvPr>
            <p:ph type="sldNum" sz="quarter" idx="12"/>
          </p:nvPr>
        </p:nvSpPr>
        <p:spPr/>
        <p:txBody>
          <a:bodyPr/>
          <a:lstStyle/>
          <a:p>
            <a:pPr>
              <a:defRPr/>
            </a:pPr>
            <a:fld id="{AB496CC7-2187-4909-AF49-9834713D7837}" type="slidenum">
              <a:rPr lang="en-US"/>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34E1C533-2DD1-420E-98E1-62D5B92CAC0E}" type="slidenum">
              <a:rPr lang="en-US" smtClean="0"/>
              <a:pPr>
                <a:defRPr/>
              </a:pPr>
              <a:t>48</a:t>
            </a:fld>
            <a:endParaRPr lang="en-US"/>
          </a:p>
        </p:txBody>
      </p:sp>
      <p:sp>
        <p:nvSpPr>
          <p:cNvPr id="62466" name="Rectangle 2"/>
          <p:cNvSpPr>
            <a:spLocks noGrp="1" noChangeArrowheads="1"/>
          </p:cNvSpPr>
          <p:nvPr>
            <p:ph type="title"/>
          </p:nvPr>
        </p:nvSpPr>
        <p:spPr>
          <a:xfrm>
            <a:off x="457200" y="381000"/>
            <a:ext cx="8229600" cy="914400"/>
          </a:xfrm>
        </p:spPr>
        <p:txBody>
          <a:bodyPr/>
          <a:lstStyle/>
          <a:p>
            <a:r>
              <a:rPr lang="en-US">
                <a:latin typeface="Calibri" pitchFamily="-123" charset="0"/>
              </a:rPr>
              <a:t>D   Sharing Responsibility</a:t>
            </a:r>
          </a:p>
        </p:txBody>
      </p:sp>
      <p:sp>
        <p:nvSpPr>
          <p:cNvPr id="62467" name="Rectangle 5"/>
          <p:cNvSpPr>
            <a:spLocks noGrp="1" noChangeArrowheads="1"/>
          </p:cNvSpPr>
          <p:nvPr>
            <p:ph type="body" sz="half" idx="2"/>
          </p:nvPr>
        </p:nvSpPr>
        <p:spPr>
          <a:xfrm>
            <a:off x="457200" y="2971800"/>
            <a:ext cx="8229600" cy="3124200"/>
          </a:xfrm>
        </p:spPr>
        <p:txBody>
          <a:bodyPr/>
          <a:lstStyle/>
          <a:p>
            <a:pPr>
              <a:lnSpc>
                <a:spcPct val="80000"/>
              </a:lnSpc>
            </a:pPr>
            <a:r>
              <a:rPr lang="en-US" sz="2400">
                <a:solidFill>
                  <a:srgbClr val="5A0000"/>
                </a:solidFill>
                <a:latin typeface="Calibri" pitchFamily="-123" charset="0"/>
              </a:rPr>
              <a:t>Through creative faculty appointments, extensive faculty development, and innovative curricular design, erase or perforate distinctions between liberal and professional education</a:t>
            </a:r>
          </a:p>
          <a:p>
            <a:pPr>
              <a:lnSpc>
                <a:spcPct val="80000"/>
              </a:lnSpc>
            </a:pPr>
            <a:r>
              <a:rPr lang="en-US" sz="2400">
                <a:solidFill>
                  <a:srgbClr val="5A0000"/>
                </a:solidFill>
                <a:latin typeface="Calibri" pitchFamily="-123" charset="0"/>
                <a:sym typeface="Webdings" pitchFamily="-123" charset="2"/>
              </a:rPr>
              <a:t>Expect all disciplines to consider germane “liberal arts” issues (ethical issues in accounting, the rhetoric of economics, the history of chemistry, the sociology of health care, etc.)</a:t>
            </a:r>
          </a:p>
          <a:p>
            <a:pPr>
              <a:lnSpc>
                <a:spcPct val="80000"/>
              </a:lnSpc>
            </a:pPr>
            <a:r>
              <a:rPr lang="en-US" sz="2400">
                <a:solidFill>
                  <a:srgbClr val="5A0000"/>
                </a:solidFill>
                <a:latin typeface="Calibri" pitchFamily="-123" charset="0"/>
                <a:sym typeface="Webdings" pitchFamily="-123" charset="2"/>
              </a:rPr>
              <a:t>Expect liberal arts disciplines to manifest awareness of and appreciation for issues of professional education</a:t>
            </a:r>
            <a:endParaRPr lang="en-US" sz="2400">
              <a:latin typeface="Calibri" pitchFamily="-123" charset="0"/>
              <a:sym typeface="Webdings" pitchFamily="-123" charset="2"/>
            </a:endParaRPr>
          </a:p>
          <a:p>
            <a:pPr>
              <a:lnSpc>
                <a:spcPct val="80000"/>
              </a:lnSpc>
            </a:pPr>
            <a:endParaRPr lang="en-US" sz="2400">
              <a:latin typeface="Calibri" pitchFamily="-123" charset="0"/>
            </a:endParaRPr>
          </a:p>
        </p:txBody>
      </p:sp>
      <p:pic>
        <p:nvPicPr>
          <p:cNvPr id="62468" name="Picture 6" descr="pnfwa2rz[1]"/>
          <p:cNvPicPr>
            <a:picLocks noGrp="1" noChangeAspect="1" noChangeArrowheads="1"/>
          </p:cNvPicPr>
          <p:nvPr>
            <p:ph sz="half" idx="1"/>
          </p:nvPr>
        </p:nvPicPr>
        <p:blipFill>
          <a:blip r:embed="rId2"/>
          <a:srcRect/>
          <a:stretch>
            <a:fillRect/>
          </a:stretch>
        </p:blipFill>
        <p:spPr>
          <a:xfrm>
            <a:off x="2895600" y="1219200"/>
            <a:ext cx="3352800" cy="1676400"/>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2A01C97-CF6D-4648-8A51-35C3B9B5673F}" type="slidenum">
              <a:rPr lang="en-US"/>
              <a:pPr>
                <a:defRPr/>
              </a:pPr>
              <a:t>49</a:t>
            </a:fld>
            <a:endParaRPr lang="en-US"/>
          </a:p>
        </p:txBody>
      </p:sp>
      <p:sp>
        <p:nvSpPr>
          <p:cNvPr id="69634" name="Rectangle 2"/>
          <p:cNvSpPr>
            <a:spLocks noGrp="1" noChangeArrowheads="1"/>
          </p:cNvSpPr>
          <p:nvPr>
            <p:ph type="title"/>
          </p:nvPr>
        </p:nvSpPr>
        <p:spPr>
          <a:xfrm>
            <a:off x="457200" y="274638"/>
            <a:ext cx="8229600" cy="1677668"/>
          </a:xfrm>
        </p:spPr>
        <p:txBody>
          <a:bodyPr rtlCol="0">
            <a:normAutofit/>
          </a:bodyPr>
          <a:lstStyle/>
          <a:p>
            <a:pPr fontAlgn="auto">
              <a:spcAft>
                <a:spcPts val="0"/>
              </a:spcAft>
              <a:defRPr/>
            </a:pPr>
            <a:r>
              <a:rPr lang="en-US" dirty="0">
                <a:ea typeface="+mj-ea"/>
                <a:cs typeface="+mj-cs"/>
              </a:rPr>
              <a:t>“Learning to Write Well</a:t>
            </a:r>
            <a:r>
              <a:rPr lang="en-US" dirty="0" smtClean="0">
                <a:ea typeface="+mj-ea"/>
                <a:cs typeface="+mj-cs"/>
              </a:rPr>
              <a:t>”</a:t>
            </a:r>
            <a:br>
              <a:rPr lang="en-US" dirty="0" smtClean="0">
                <a:ea typeface="+mj-ea"/>
                <a:cs typeface="+mj-cs"/>
              </a:rPr>
            </a:br>
            <a:r>
              <a:rPr lang="en-US" dirty="0" smtClean="0">
                <a:ea typeface="+mj-ea"/>
                <a:cs typeface="+mj-cs"/>
              </a:rPr>
              <a:t>at Hamilton College</a:t>
            </a:r>
            <a:endParaRPr lang="en-US" dirty="0">
              <a:ea typeface="+mj-ea"/>
              <a:cs typeface="+mj-cs"/>
            </a:endParaRPr>
          </a:p>
        </p:txBody>
      </p:sp>
      <p:sp>
        <p:nvSpPr>
          <p:cNvPr id="63491" name="Rectangle 3"/>
          <p:cNvSpPr>
            <a:spLocks noGrp="1" noChangeArrowheads="1"/>
          </p:cNvSpPr>
          <p:nvPr>
            <p:ph type="body" idx="1"/>
          </p:nvPr>
        </p:nvSpPr>
        <p:spPr>
          <a:xfrm>
            <a:off x="457200" y="2151734"/>
            <a:ext cx="8229600" cy="3944265"/>
          </a:xfrm>
        </p:spPr>
        <p:txBody>
          <a:bodyPr/>
          <a:lstStyle/>
          <a:p>
            <a:pPr>
              <a:lnSpc>
                <a:spcPct val="90000"/>
              </a:lnSpc>
            </a:pPr>
            <a:r>
              <a:rPr lang="en-US" sz="2800" dirty="0" smtClean="0">
                <a:solidFill>
                  <a:srgbClr val="5A0000"/>
                </a:solidFill>
                <a:latin typeface="Calibri" pitchFamily="-123" charset="0"/>
              </a:rPr>
              <a:t>“Of all the framers, the most energetic word­smith was Hamilton. . . . Hamilton's relationship with words was intimate and inexhaustible.” Fittingly, the College requires “at least three writing-intensive courses” of all students, but that requirement is only “a small part of the culture of writing at Hamilton.” </a:t>
            </a:r>
            <a:r>
              <a:rPr lang="en-US" sz="2800" b="1" i="1" dirty="0" smtClean="0">
                <a:solidFill>
                  <a:srgbClr val="5A0000"/>
                </a:solidFill>
                <a:latin typeface="Calibri" pitchFamily="-123" charset="0"/>
              </a:rPr>
              <a:t>All faculty share a commitment to sustaining and improving the writing of their students.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1"/>
          <p:cNvSpPr>
            <a:spLocks noGrp="1" noChangeArrowheads="1"/>
          </p:cNvSpPr>
          <p:nvPr>
            <p:ph type="sldNum" sz="quarter" idx="12"/>
          </p:nvPr>
        </p:nvSpPr>
        <p:spPr bwMode="auto">
          <a:xfrm>
            <a:off x="457200" y="6356350"/>
            <a:ext cx="2133600" cy="365125"/>
          </a:xfrm>
          <a:ln>
            <a:miter lim="800000"/>
            <a:headEnd/>
            <a:tailEnd/>
          </a:ln>
        </p:spPr>
        <p:txBody>
          <a:bodyPr wrap="square" numCol="1" anchorCtr="0" compatLnSpc="1">
            <a:prstTxWarp prst="textNoShape">
              <a:avLst/>
            </a:prstTxWarp>
          </a:bodyPr>
          <a:lstStyle/>
          <a:p>
            <a:pPr algn="l" fontAlgn="base">
              <a:spcBef>
                <a:spcPct val="0"/>
              </a:spcBef>
              <a:spcAft>
                <a:spcPct val="0"/>
              </a:spcAft>
              <a:defRPr/>
            </a:pPr>
            <a:fld id="{3F173789-4EEA-4870-8218-7C0C38B8F909}" type="slidenum">
              <a:rPr lang="en-US">
                <a:solidFill>
                  <a:srgbClr val="C6D9F1"/>
                </a:solidFill>
                <a:latin typeface="Calibri" pitchFamily="-123" charset="0"/>
              </a:rPr>
              <a:pPr algn="l" fontAlgn="base">
                <a:spcBef>
                  <a:spcPct val="0"/>
                </a:spcBef>
                <a:spcAft>
                  <a:spcPct val="0"/>
                </a:spcAft>
                <a:defRPr/>
              </a:pPr>
              <a:t>5</a:t>
            </a:fld>
            <a:endParaRPr lang="en-US">
              <a:solidFill>
                <a:srgbClr val="C6D9F1"/>
              </a:solidFill>
              <a:latin typeface="Calibri" pitchFamily="-123" charset="0"/>
            </a:endParaRPr>
          </a:p>
        </p:txBody>
      </p:sp>
      <p:sp>
        <p:nvSpPr>
          <p:cNvPr id="16386" name="Title 4"/>
          <p:cNvSpPr>
            <a:spLocks noGrp="1"/>
          </p:cNvSpPr>
          <p:nvPr>
            <p:ph type="title"/>
          </p:nvPr>
        </p:nvSpPr>
        <p:spPr>
          <a:xfrm>
            <a:off x="457200" y="274638"/>
            <a:ext cx="8229600" cy="3903662"/>
          </a:xfrm>
        </p:spPr>
        <p:txBody>
          <a:bodyPr/>
          <a:lstStyle/>
          <a:p>
            <a:pPr eaLnBrk="1" hangingPunct="1"/>
            <a:r>
              <a:rPr lang="en-US" dirty="0" smtClean="0">
                <a:latin typeface="Calibri" pitchFamily="-123" charset="0"/>
              </a:rPr>
              <a:t>Our four words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7512CDC-FFAD-4466-9822-561265112C92}" type="slidenum">
              <a:rPr lang="en-US"/>
              <a:pPr>
                <a:defRPr/>
              </a:pPr>
              <a:t>50</a:t>
            </a:fld>
            <a:endParaRPr lang="en-US"/>
          </a:p>
        </p:txBody>
      </p:sp>
      <p:sp>
        <p:nvSpPr>
          <p:cNvPr id="70658" name="Rectangle 2"/>
          <p:cNvSpPr>
            <a:spLocks noGrp="1" noChangeArrowheads="1"/>
          </p:cNvSpPr>
          <p:nvPr>
            <p:ph type="title"/>
          </p:nvPr>
        </p:nvSpPr>
        <p:spPr/>
        <p:txBody>
          <a:bodyPr rtlCol="0">
            <a:normAutofit fontScale="90000"/>
          </a:bodyPr>
          <a:lstStyle/>
          <a:p>
            <a:pPr fontAlgn="auto">
              <a:spcAft>
                <a:spcPts val="0"/>
              </a:spcAft>
              <a:defRPr/>
            </a:pPr>
            <a:r>
              <a:rPr lang="en-US" dirty="0">
                <a:ea typeface="+mj-ea"/>
                <a:cs typeface="+mj-cs"/>
              </a:rPr>
              <a:t>Practice in Your Chosen </a:t>
            </a:r>
            <a:r>
              <a:rPr lang="en-US" dirty="0" smtClean="0">
                <a:ea typeface="+mj-ea"/>
                <a:cs typeface="+mj-cs"/>
              </a:rPr>
              <a:t>Area</a:t>
            </a:r>
            <a:br>
              <a:rPr lang="en-US" dirty="0" smtClean="0">
                <a:ea typeface="+mj-ea"/>
                <a:cs typeface="+mj-cs"/>
              </a:rPr>
            </a:br>
            <a:r>
              <a:rPr lang="en-US" dirty="0" smtClean="0">
                <a:ea typeface="+mj-ea"/>
                <a:cs typeface="+mj-cs"/>
              </a:rPr>
              <a:t>at the University of Washington</a:t>
            </a:r>
            <a:endParaRPr lang="en-US" dirty="0">
              <a:ea typeface="+mj-ea"/>
              <a:cs typeface="+mj-cs"/>
            </a:endParaRPr>
          </a:p>
        </p:txBody>
      </p:sp>
      <p:sp>
        <p:nvSpPr>
          <p:cNvPr id="65539" name="Rectangle 3"/>
          <p:cNvSpPr>
            <a:spLocks noGrp="1" noChangeArrowheads="1"/>
          </p:cNvSpPr>
          <p:nvPr>
            <p:ph type="body" idx="1"/>
          </p:nvPr>
        </p:nvSpPr>
        <p:spPr/>
        <p:txBody>
          <a:bodyPr/>
          <a:lstStyle/>
          <a:p>
            <a:pPr>
              <a:lnSpc>
                <a:spcPct val="90000"/>
              </a:lnSpc>
            </a:pPr>
            <a:r>
              <a:rPr lang="en-US" sz="2800">
                <a:solidFill>
                  <a:srgbClr val="5A0000"/>
                </a:solidFill>
                <a:latin typeface="Calibri" pitchFamily="-123" charset="0"/>
              </a:rPr>
              <a:t>Arts and Sciences students at the </a:t>
            </a:r>
            <a:r>
              <a:rPr lang="en-US" sz="2800" b="1">
                <a:solidFill>
                  <a:srgbClr val="5A0000"/>
                </a:solidFill>
                <a:latin typeface="Calibri" pitchFamily="-123" charset="0"/>
              </a:rPr>
              <a:t>University of Washington</a:t>
            </a:r>
            <a:r>
              <a:rPr lang="en-US" sz="2800">
                <a:solidFill>
                  <a:srgbClr val="5A0000"/>
                </a:solidFill>
                <a:latin typeface="Calibri" pitchFamily="-123" charset="0"/>
              </a:rPr>
              <a:t> must earn 10 credits of writing-intensive courses following a 5-credit English composition course. Catalog advice to students: “</a:t>
            </a:r>
            <a:r>
              <a:rPr lang="en-US" sz="2800" b="1" i="1">
                <a:solidFill>
                  <a:srgbClr val="5A0000"/>
                </a:solidFill>
                <a:latin typeface="Calibri" pitchFamily="-123" charset="0"/>
              </a:rPr>
              <a:t>At least some of your writing-intensive courses should be courses in your major</a:t>
            </a:r>
            <a:r>
              <a:rPr lang="en-US" sz="2800">
                <a:solidFill>
                  <a:srgbClr val="5A0000"/>
                </a:solidFill>
                <a:latin typeface="Calibri" pitchFamily="-123" charset="0"/>
              </a:rPr>
              <a:t>, providing you with writing instruction and practice in your chosen area of study.”</a:t>
            </a:r>
            <a:endParaRPr lang="en-US" sz="2800">
              <a:latin typeface="Calibri" pitchFamily="-123" charset="0"/>
            </a:endParaRPr>
          </a:p>
          <a:p>
            <a:pPr>
              <a:lnSpc>
                <a:spcPct val="90000"/>
              </a:lnSpc>
            </a:pPr>
            <a:endParaRPr lang="en-US" sz="2800">
              <a:latin typeface="Calibri" pitchFamily="-123"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8975"/>
          </a:xfrm>
        </p:spPr>
        <p:txBody>
          <a:bodyPr rtlCol="0">
            <a:normAutofit fontScale="90000"/>
          </a:bodyPr>
          <a:lstStyle/>
          <a:p>
            <a:pPr fontAlgn="auto">
              <a:spcAft>
                <a:spcPts val="0"/>
              </a:spcAft>
              <a:defRPr/>
            </a:pPr>
            <a:r>
              <a:rPr lang="en-US" i="1" dirty="0" smtClean="0">
                <a:ea typeface="+mj-ea"/>
                <a:cs typeface="+mj-cs"/>
              </a:rPr>
              <a:t>Practices worth considering?</a:t>
            </a:r>
            <a:endParaRPr lang="en-US" i="1" dirty="0">
              <a:ea typeface="+mj-ea"/>
              <a:cs typeface="+mj-cs"/>
            </a:endParaRPr>
          </a:p>
        </p:txBody>
      </p:sp>
      <p:sp>
        <p:nvSpPr>
          <p:cNvPr id="3" name="Content Placeholder 2"/>
          <p:cNvSpPr>
            <a:spLocks noGrp="1"/>
          </p:cNvSpPr>
          <p:nvPr>
            <p:ph sz="half" idx="1"/>
          </p:nvPr>
        </p:nvSpPr>
        <p:spPr>
          <a:xfrm>
            <a:off x="457200" y="963613"/>
            <a:ext cx="4038600" cy="5162550"/>
          </a:xfrm>
        </p:spPr>
        <p:txBody>
          <a:bodyPr>
            <a:normAutofit/>
          </a:bodyPr>
          <a:lstStyle/>
          <a:p>
            <a:pPr>
              <a:lnSpc>
                <a:spcPct val="80000"/>
              </a:lnSpc>
            </a:pPr>
            <a:r>
              <a:rPr lang="en-US" sz="2400" i="1" dirty="0" smtClean="0">
                <a:solidFill>
                  <a:srgbClr val="5A0000"/>
                </a:solidFill>
                <a:latin typeface="Calibri" pitchFamily="-123" charset="0"/>
              </a:rPr>
              <a:t>Framing university-wide learning goals that explicitly involve both general education and the major?</a:t>
            </a:r>
          </a:p>
          <a:p>
            <a:pPr>
              <a:lnSpc>
                <a:spcPct val="80000"/>
              </a:lnSpc>
            </a:pPr>
            <a:r>
              <a:rPr lang="en-US" sz="2400" i="1" dirty="0" smtClean="0">
                <a:solidFill>
                  <a:srgbClr val="5A0000"/>
                </a:solidFill>
                <a:latin typeface="Calibri" pitchFamily="-123" charset="0"/>
              </a:rPr>
              <a:t>Focusing on the achievement of competencies in both general education and the major? </a:t>
            </a:r>
          </a:p>
          <a:p>
            <a:pPr>
              <a:lnSpc>
                <a:spcPct val="80000"/>
              </a:lnSpc>
            </a:pPr>
            <a:r>
              <a:rPr lang="en-US" sz="2400" i="1" dirty="0" smtClean="0">
                <a:solidFill>
                  <a:srgbClr val="5A0000"/>
                </a:solidFill>
                <a:latin typeface="Calibri" pitchFamily="-123" charset="0"/>
              </a:rPr>
              <a:t>Asking majors to clarify their “liberalizing” intent?</a:t>
            </a:r>
          </a:p>
          <a:p>
            <a:pPr>
              <a:lnSpc>
                <a:spcPct val="80000"/>
              </a:lnSpc>
            </a:pPr>
            <a:r>
              <a:rPr lang="en-US" sz="2400" i="1" dirty="0" smtClean="0">
                <a:solidFill>
                  <a:srgbClr val="5A0000"/>
                </a:solidFill>
                <a:latin typeface="Calibri" pitchFamily="-123" charset="0"/>
              </a:rPr>
              <a:t>Replacing the “two and out” model with general education “throughout the curriculum”?</a:t>
            </a:r>
          </a:p>
          <a:p>
            <a:pPr>
              <a:lnSpc>
                <a:spcPct val="80000"/>
              </a:lnSpc>
              <a:buFont typeface="Arial" pitchFamily="-123" charset="0"/>
              <a:buNone/>
            </a:pPr>
            <a:endParaRPr lang="en-US" sz="2400" i="1" dirty="0" smtClean="0">
              <a:solidFill>
                <a:srgbClr val="5A0000"/>
              </a:solidFill>
              <a:latin typeface="Calibri" pitchFamily="-123" charset="0"/>
            </a:endParaRPr>
          </a:p>
        </p:txBody>
      </p:sp>
      <p:sp>
        <p:nvSpPr>
          <p:cNvPr id="4" name="Content Placeholder 3"/>
          <p:cNvSpPr>
            <a:spLocks noGrp="1"/>
          </p:cNvSpPr>
          <p:nvPr>
            <p:ph sz="half" idx="2"/>
          </p:nvPr>
        </p:nvSpPr>
        <p:spPr>
          <a:xfrm>
            <a:off x="4648200" y="963613"/>
            <a:ext cx="4038600" cy="5162550"/>
          </a:xfrm>
        </p:spPr>
        <p:txBody>
          <a:bodyPr>
            <a:normAutofit/>
          </a:bodyPr>
          <a:lstStyle/>
          <a:p>
            <a:pPr>
              <a:lnSpc>
                <a:spcPct val="80000"/>
              </a:lnSpc>
            </a:pPr>
            <a:r>
              <a:rPr lang="en-US" sz="2400" i="1" dirty="0" smtClean="0">
                <a:solidFill>
                  <a:srgbClr val="5A0000"/>
                </a:solidFill>
                <a:latin typeface="Calibri" pitchFamily="-123" charset="0"/>
              </a:rPr>
              <a:t>Ensuring learning in depth in general education through </a:t>
            </a:r>
            <a:r>
              <a:rPr lang="en-US" sz="2400" i="1" dirty="0" err="1" smtClean="0">
                <a:solidFill>
                  <a:srgbClr val="5A0000"/>
                </a:solidFill>
                <a:latin typeface="Calibri" pitchFamily="-123" charset="0"/>
              </a:rPr>
              <a:t>tiering</a:t>
            </a:r>
            <a:r>
              <a:rPr lang="en-US" sz="2400" i="1" dirty="0" smtClean="0">
                <a:solidFill>
                  <a:srgbClr val="5A0000"/>
                </a:solidFill>
                <a:latin typeface="Calibri" pitchFamily="-123" charset="0"/>
              </a:rPr>
              <a:t>?</a:t>
            </a:r>
          </a:p>
          <a:p>
            <a:pPr>
              <a:lnSpc>
                <a:spcPct val="80000"/>
              </a:lnSpc>
            </a:pPr>
            <a:r>
              <a:rPr lang="en-US" sz="2400" i="1" dirty="0" smtClean="0">
                <a:solidFill>
                  <a:srgbClr val="5A0000"/>
                </a:solidFill>
                <a:latin typeface="Calibri" pitchFamily="-123" charset="0"/>
              </a:rPr>
              <a:t>Supporting closer collaboration between faculty in the majors and those focused on general education?</a:t>
            </a:r>
          </a:p>
          <a:p>
            <a:pPr>
              <a:lnSpc>
                <a:spcPct val="80000"/>
              </a:lnSpc>
            </a:pPr>
            <a:r>
              <a:rPr lang="en-US" sz="2400" i="1" dirty="0" smtClean="0">
                <a:solidFill>
                  <a:srgbClr val="5A0000"/>
                </a:solidFill>
                <a:latin typeface="Calibri" pitchFamily="-123" charset="0"/>
              </a:rPr>
              <a:t>Identifying overarching priorities and areas of convergence? </a:t>
            </a:r>
          </a:p>
          <a:p>
            <a:pPr>
              <a:lnSpc>
                <a:spcPct val="80000"/>
              </a:lnSpc>
            </a:pPr>
            <a:r>
              <a:rPr lang="en-US" sz="2400" i="1" dirty="0" smtClean="0">
                <a:solidFill>
                  <a:srgbClr val="5A0000"/>
                </a:solidFill>
                <a:latin typeface="Calibri" pitchFamily="-123" charset="0"/>
              </a:rPr>
              <a:t>Emphasizing broad experience with different “ways of knowing”?</a:t>
            </a:r>
          </a:p>
          <a:p>
            <a:pPr>
              <a:lnSpc>
                <a:spcPct val="80000"/>
              </a:lnSpc>
            </a:pPr>
            <a:r>
              <a:rPr lang="en-US" sz="2400" i="1" dirty="0" smtClean="0">
                <a:solidFill>
                  <a:srgbClr val="5A0000"/>
                </a:solidFill>
                <a:latin typeface="Calibri" pitchFamily="-123" charset="0"/>
              </a:rPr>
              <a:t>Offering alternate paths to common goals?</a:t>
            </a:r>
          </a:p>
          <a:p>
            <a:pPr>
              <a:lnSpc>
                <a:spcPct val="80000"/>
              </a:lnSpc>
              <a:buFont typeface="Arial" pitchFamily="-123" charset="0"/>
              <a:buNone/>
            </a:pPr>
            <a:endParaRPr lang="en-US" sz="2400" i="1" dirty="0" smtClean="0">
              <a:solidFill>
                <a:srgbClr val="5A0000"/>
              </a:solidFill>
              <a:latin typeface="Calibri" pitchFamily="-123"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125756"/>
          </a:xfrm>
        </p:spPr>
        <p:txBody>
          <a:bodyPr/>
          <a:lstStyle/>
          <a:p>
            <a:r>
              <a:rPr lang="en-US" dirty="0" smtClean="0"/>
              <a:t>Let the discussion continue!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(Actually, </a:t>
            </a:r>
            <a:r>
              <a:rPr lang="en-US" sz="4000" b="1" i="1" dirty="0" smtClean="0"/>
              <a:t>Your </a:t>
            </a:r>
            <a:r>
              <a:rPr lang="en-US" sz="4000" dirty="0" smtClean="0"/>
              <a:t>Four Words)</a:t>
            </a:r>
            <a:endParaRPr lang="en-US" sz="4000" dirty="0"/>
          </a:p>
        </p:txBody>
      </p:sp>
      <p:sp>
        <p:nvSpPr>
          <p:cNvPr id="3" name="Content Placeholder 2"/>
          <p:cNvSpPr>
            <a:spLocks noGrp="1"/>
          </p:cNvSpPr>
          <p:nvPr>
            <p:ph idx="1"/>
          </p:nvPr>
        </p:nvSpPr>
        <p:spPr/>
        <p:txBody>
          <a:bodyPr/>
          <a:lstStyle/>
          <a:p>
            <a:r>
              <a:rPr lang="en-US" dirty="0" smtClean="0">
                <a:solidFill>
                  <a:schemeClr val="bg1"/>
                </a:solidFill>
              </a:rPr>
              <a:t>Intentionality</a:t>
            </a:r>
          </a:p>
          <a:p>
            <a:r>
              <a:rPr lang="en-US" dirty="0" smtClean="0">
                <a:solidFill>
                  <a:schemeClr val="bg1"/>
                </a:solidFill>
              </a:rPr>
              <a:t>Vision</a:t>
            </a:r>
          </a:p>
          <a:p>
            <a:r>
              <a:rPr lang="en-US" dirty="0" smtClean="0">
                <a:solidFill>
                  <a:schemeClr val="bg1"/>
                </a:solidFill>
              </a:rPr>
              <a:t>Coherence</a:t>
            </a:r>
          </a:p>
          <a:p>
            <a:r>
              <a:rPr lang="en-US" dirty="0" smtClean="0">
                <a:solidFill>
                  <a:schemeClr val="bg1"/>
                </a:solidFill>
              </a:rPr>
              <a:t>Integration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5756"/>
          </a:xfrm>
        </p:spPr>
        <p:txBody>
          <a:bodyPr/>
          <a:lstStyle/>
          <a:p>
            <a:pPr>
              <a:defRPr/>
            </a:pP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INTENTIONALITY</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69664"/>
            <a:ext cx="8229600" cy="5886686"/>
          </a:xfrm>
        </p:spPr>
        <p:txBody>
          <a:bodyPr/>
          <a:lstStyle/>
          <a:p>
            <a:pPr algn="l" eaLnBrk="1" hangingPunct="1">
              <a:lnSpc>
                <a:spcPct val="90000"/>
              </a:lnSpc>
              <a:defRPr/>
            </a:pPr>
            <a:r>
              <a:rPr lang="en-US" sz="2800" b="1" dirty="0" smtClean="0">
                <a:latin typeface="Calibri" pitchFamily="-123" charset="0"/>
              </a:rPr>
              <a:t>Informing</a:t>
            </a:r>
            <a:r>
              <a:rPr lang="en-US" sz="2800" dirty="0" smtClean="0">
                <a:latin typeface="Calibri" pitchFamily="-123" charset="0"/>
              </a:rPr>
              <a:t> the baccalaureate</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Defining</a:t>
            </a:r>
            <a:r>
              <a:rPr lang="en-US" sz="2800" dirty="0" smtClean="0">
                <a:latin typeface="Calibri" pitchFamily="-123" charset="0"/>
              </a:rPr>
              <a:t> the Undergraduate General Education Curriculum</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Evident</a:t>
            </a:r>
            <a:r>
              <a:rPr lang="en-US" sz="2800" dirty="0" smtClean="0">
                <a:latin typeface="Calibri" pitchFamily="-123" charset="0"/>
              </a:rPr>
              <a:t> in every program, for every degree</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Clarified</a:t>
            </a:r>
            <a:r>
              <a:rPr lang="en-US" sz="2800" dirty="0" smtClean="0">
                <a:latin typeface="Calibri" pitchFamily="-123" charset="0"/>
              </a:rPr>
              <a:t> in every discipline</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Assumed</a:t>
            </a:r>
            <a:r>
              <a:rPr lang="en-US" sz="2800" dirty="0" smtClean="0">
                <a:latin typeface="Calibri" pitchFamily="-123" charset="0"/>
              </a:rPr>
              <a:t> in every course</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Referenced</a:t>
            </a:r>
            <a:r>
              <a:rPr lang="en-US" sz="2800" dirty="0" smtClean="0">
                <a:latin typeface="Calibri" pitchFamily="-123" charset="0"/>
              </a:rPr>
              <a:t> (at least by implication) in every class</a:t>
            </a:r>
            <a:br>
              <a:rPr lang="en-US" sz="2800" dirty="0" smtClean="0">
                <a:latin typeface="Calibri" pitchFamily="-123" charset="0"/>
              </a:rPr>
            </a:br>
            <a:r>
              <a:rPr lang="en-US" sz="2800" dirty="0" smtClean="0">
                <a:latin typeface="Calibri" pitchFamily="-123" charset="0"/>
              </a:rPr>
              <a:t/>
            </a:r>
            <a:br>
              <a:rPr lang="en-US" sz="2800" dirty="0" smtClean="0">
                <a:latin typeface="Calibri" pitchFamily="-123" charset="0"/>
              </a:rPr>
            </a:br>
            <a:r>
              <a:rPr lang="en-US" sz="2800" b="1" dirty="0" smtClean="0">
                <a:latin typeface="Calibri" pitchFamily="-123" charset="0"/>
              </a:rPr>
              <a:t>Interpreted</a:t>
            </a:r>
            <a:r>
              <a:rPr lang="en-US" sz="2800" dirty="0" smtClean="0">
                <a:latin typeface="Calibri" pitchFamily="-123" charset="0"/>
              </a:rPr>
              <a:t> for every student</a:t>
            </a:r>
            <a:r>
              <a:rPr lang="en-US" dirty="0" smtClean="0">
                <a:latin typeface="Calibri" pitchFamily="-123" charset="0"/>
              </a:rPr>
              <a:t/>
            </a:r>
            <a:br>
              <a:rPr lang="en-US" dirty="0" smtClean="0">
                <a:latin typeface="Calibri" pitchFamily="-123" charset="0"/>
              </a:rPr>
            </a:br>
            <a:endParaRPr lang="en-US" dirty="0"/>
          </a:p>
        </p:txBody>
      </p:sp>
      <p:sp>
        <p:nvSpPr>
          <p:cNvPr id="116737" name="Rectangle 11"/>
          <p:cNvSpPr>
            <a:spLocks noGrp="1" noChangeArrowheads="1"/>
          </p:cNvSpPr>
          <p:nvPr>
            <p:ph type="sldNum" sz="quarter" idx="12"/>
          </p:nvPr>
        </p:nvSpPr>
        <p:spPr/>
        <p:txBody>
          <a:bodyPr/>
          <a:lstStyle/>
          <a:p>
            <a:fld id="{C5320AB1-CD7B-49CF-8D7F-286EC9EAC3AF}"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a:xfrm>
            <a:off x="457200" y="274638"/>
            <a:ext cx="8229600" cy="4757737"/>
          </a:xfrm>
        </p:spPr>
        <p:txBody>
          <a:bodyPr/>
          <a:lstStyle/>
          <a:p>
            <a:r>
              <a:rPr lang="en-US" smtClean="0"/>
              <a:t>A Hypothetical Letter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1752</TotalTime>
  <Words>1261</Words>
  <Application>Microsoft Office PowerPoint</Application>
  <PresentationFormat>On-screen Show (4:3)</PresentationFormat>
  <Paragraphs>222</Paragraphs>
  <Slides>52</Slides>
  <Notes>33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A Faculty Retreat—To Advance</vt:lpstr>
      <vt:lpstr>Academically Adroit</vt:lpstr>
      <vt:lpstr>Four words to frame our discussion</vt:lpstr>
      <vt:lpstr>Not one of them is . . . .</vt:lpstr>
      <vt:lpstr>Our four words</vt:lpstr>
      <vt:lpstr>(Actually, Your Four Words)</vt:lpstr>
      <vt:lpstr>INTENTIONALITY</vt:lpstr>
      <vt:lpstr>Informing the baccalaureate  Defining the Undergraduate General Education Curriculum  Evident in every program, for every degree  Clarified in every discipline  Assumed in every course  Referenced (at least by implication) in every class  Interpreted for every student </vt:lpstr>
      <vt:lpstr>A Hypothetical Letter</vt:lpstr>
      <vt:lpstr>THE UNIVERSITY OF COLORADO AT COLORADO SPRINGS  DEPARTMENT OF ACADEMIC ASPIRATION</vt:lpstr>
      <vt:lpstr>In order to avoid any misunderstanding, I want to make it clear that the objectives of this article are nowhere clearly defined or stated. I ask that you respect my lengthy experience as a scholar and that you assume my intent will emerge in due course.   Because the structure of the article may not become apparent, a reader may not understand how its different elements add up to a coherent whole. Trust me, they do, even if readers may not realize it. I can’t hold every reader’s hand! They are adults, after all.     </vt:lpstr>
      <vt:lpstr>      More important is my conviction that any effort on your part to evaluate my article would be at best premature and at worst a violation of my academic freedom. Many readers who fail to understand my arguments at first may in time—perhaps many years later—come to appreciate their importance. Frankly, in the short term, who is a better judge of my effectiveness as a scholar than I am? I will look forward to seeing my article in print as soon as possible.           Academically Yours,           Steioff Mei Bach        </vt:lpstr>
      <vt:lpstr>Ridiculous?  Of course.  </vt:lpstr>
      <vt:lpstr>BUT Do any of the following issues sound familiar?</vt:lpstr>
      <vt:lpstr>7</vt:lpstr>
      <vt:lpstr>6</vt:lpstr>
      <vt:lpstr>5</vt:lpstr>
      <vt:lpstr>4</vt:lpstr>
      <vt:lpstr>3</vt:lpstr>
      <vt:lpstr>2</vt:lpstr>
      <vt:lpstr>1</vt:lpstr>
      <vt:lpstr>The Path  To Greater  Intentionality Begins With</vt:lpstr>
      <vt:lpstr>VISION</vt:lpstr>
      <vt:lpstr>Changing Contexts: The Curriculum</vt:lpstr>
      <vt:lpstr>Changing Contexts: Our Students</vt:lpstr>
      <vt:lpstr>Changing Contexts: Our Students </vt:lpstr>
      <vt:lpstr>Changing Contexts: Competition</vt:lpstr>
      <vt:lpstr>Changing Contexts:  Higher Employer Expectations</vt:lpstr>
      <vt:lpstr>Changing Contexts:  Higher Employee Rewards</vt:lpstr>
      <vt:lpstr>General Education responsive to this VISION must embody and express</vt:lpstr>
      <vt:lpstr>COHERENCE</vt:lpstr>
      <vt:lpstr>General Education at “C” Level</vt:lpstr>
      <vt:lpstr>Coherence</vt:lpstr>
      <vt:lpstr>Continuity</vt:lpstr>
      <vt:lpstr>Competence development, e.g.</vt:lpstr>
      <vt:lpstr>But General Education  Cannot By Itself Achieve COHERENCE  There Must Also Be . . . </vt:lpstr>
      <vt:lpstr>INTEGRATION</vt:lpstr>
      <vt:lpstr>In an integrated curriculum, general education and the major are closely aligned and interdependent.</vt:lpstr>
      <vt:lpstr>A few “best practices”</vt:lpstr>
      <vt:lpstr>A   Overarching Elements</vt:lpstr>
      <vt:lpstr>“University-Wide Goals”</vt:lpstr>
      <vt:lpstr>Alternate Approaches, Clear Goals</vt:lpstr>
      <vt:lpstr>B   Sustaining Linkages</vt:lpstr>
      <vt:lpstr>Throughout Four Years At the University of Albany (SUNY)</vt:lpstr>
      <vt:lpstr>Climbing the Tiers at The University of Arizona</vt:lpstr>
      <vt:lpstr>C   Relaying Responsibility</vt:lpstr>
      <vt:lpstr>The “Liberalizing” Major at Rice University</vt:lpstr>
      <vt:lpstr>D   Sharing Responsibility</vt:lpstr>
      <vt:lpstr>“Learning to Write Well” at Hamilton College</vt:lpstr>
      <vt:lpstr>Practice in Your Chosen Area at the University of Washington</vt:lpstr>
      <vt:lpstr>Practices worth considering?</vt:lpstr>
      <vt:lpstr>Let the discussion continue!</vt:lpstr>
    </vt:vector>
  </TitlesOfParts>
  <Company>Kent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Academically Adroit</dc:title>
  <dc:creator>Paul Gaston</dc:creator>
  <cp:lastModifiedBy>sromero</cp:lastModifiedBy>
  <cp:revision>35</cp:revision>
  <cp:lastPrinted>2011-10-10T14:56:57Z</cp:lastPrinted>
  <dcterms:created xsi:type="dcterms:W3CDTF">2011-11-16T16:32:39Z</dcterms:created>
  <dcterms:modified xsi:type="dcterms:W3CDTF">2011-11-28T22:38:37Z</dcterms:modified>
</cp:coreProperties>
</file>